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7010400" cy="9236075"/>
  <p:embeddedFontLst>
    <p:embeddedFont>
      <p:font typeface="Bell MT" panose="02020503060305020303" pitchFamily="18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Georgia" panose="02040502050405020303" pitchFamily="18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i/hreAbX85Kq7ZkdN1WSQ54lf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F83B6D-C4A7-4D5C-95B6-EBD38D2C3F0E}">
  <a:tblStyle styleId="{69F83B6D-C4A7-4D5C-95B6-EBD38D2C3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CA61AF-8F61-44AF-B2ED-F169BDB5953E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6FA"/>
          </a:solidFill>
        </a:fill>
      </a:tcStyle>
    </a:wholeTbl>
    <a:band1H>
      <a:tcTxStyle/>
      <a:tcStyle>
        <a:tcBdr/>
        <a:fill>
          <a:solidFill>
            <a:srgbClr val="CCED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DF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3.xml"/><Relationship Id="rId61" Type="http://customschemas.google.com/relationships/presentationmetadata" Target="meta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899417745195643"/>
          <c:y val="0.13886470464956138"/>
          <c:w val="0.49279044860771709"/>
          <c:h val="0.83825948227059854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1-4BEC-4A1B-A8FD-E1FC8A66DBC9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3-4BEC-4A1B-A8FD-E1FC8A66DBC9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5-4BEC-4A1B-A8FD-E1FC8A66DBC9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7-4BEC-4A1B-A8FD-E1FC8A66DBC9}"/>
              </c:ext>
            </c:extLst>
          </c:dPt>
          <c:dPt>
            <c:idx val="4"/>
            <c:bubble3D val="0"/>
            <c:spPr>
              <a:solidFill>
                <a:schemeClr val="accent5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9-4BEC-4A1B-A8FD-E1FC8A66DBC9}"/>
              </c:ext>
            </c:extLst>
          </c:dPt>
          <c:dPt>
            <c:idx val="5"/>
            <c:bubble3D val="0"/>
            <c:spPr>
              <a:solidFill>
                <a:schemeClr val="accent6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B-4BEC-4A1B-A8FD-E1FC8A66DB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D-4BEC-4A1B-A8FD-E1FC8A66DB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0F-4BEC-4A1B-A8FD-E1FC8A66DB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1-4BEC-4A1B-A8FD-E1FC8A66DB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3-4BEC-4A1B-A8FD-E1FC8A66DBC9}"/>
              </c:ext>
            </c:extLst>
          </c:dPt>
          <c:cat>
            <c:strRef>
              <c:f>'Obj Categories'!$B$3:$B$12</c:f>
              <c:strCache>
                <c:ptCount val="10"/>
                <c:pt idx="0">
                  <c:v>Salaries</c:v>
                </c:pt>
                <c:pt idx="1">
                  <c:v>Benefits</c:v>
                </c:pt>
                <c:pt idx="2">
                  <c:v>Prof Serv</c:v>
                </c:pt>
                <c:pt idx="3">
                  <c:v>Prop Serv</c:v>
                </c:pt>
                <c:pt idx="4">
                  <c:v>Transp</c:v>
                </c:pt>
                <c:pt idx="5">
                  <c:v>Tuition</c:v>
                </c:pt>
                <c:pt idx="6">
                  <c:v>Purch Serv</c:v>
                </c:pt>
                <c:pt idx="7">
                  <c:v>Supplies</c:v>
                </c:pt>
                <c:pt idx="8">
                  <c:v>Equip &amp; Furn</c:v>
                </c:pt>
                <c:pt idx="9">
                  <c:v>Dues</c:v>
                </c:pt>
              </c:strCache>
            </c:strRef>
          </c:cat>
          <c:val>
            <c:numRef>
              <c:f>'Obj Categories'!$D$3:$D$12</c:f>
              <c:numCache>
                <c:formatCode>0.00%</c:formatCode>
                <c:ptCount val="10"/>
                <c:pt idx="0">
                  <c:v>0.65952594147761856</c:v>
                </c:pt>
                <c:pt idx="1">
                  <c:v>0.16369843388679342</c:v>
                </c:pt>
                <c:pt idx="2">
                  <c:v>1.0456939160511183E-2</c:v>
                </c:pt>
                <c:pt idx="3">
                  <c:v>1.047372102306517E-2</c:v>
                </c:pt>
                <c:pt idx="4">
                  <c:v>4.2851240775503605E-2</c:v>
                </c:pt>
                <c:pt idx="5">
                  <c:v>4.0270371866056996E-2</c:v>
                </c:pt>
                <c:pt idx="6">
                  <c:v>1.8866840226659885E-2</c:v>
                </c:pt>
                <c:pt idx="7">
                  <c:v>3.997961038613413E-2</c:v>
                </c:pt>
                <c:pt idx="8">
                  <c:v>1.1916518962224516E-2</c:v>
                </c:pt>
                <c:pt idx="9">
                  <c:v>1.9603822354325403E-3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BEC-4A1B-A8FD-E1FC8A66D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6-4BEC-4A1B-A8FD-E1FC8A66DBC9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8-4BEC-4A1B-A8FD-E1FC8A66DBC9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A-4BEC-4A1B-A8FD-E1FC8A66DBC9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C-4BEC-4A1B-A8FD-E1FC8A66DBC9}"/>
              </c:ext>
            </c:extLst>
          </c:dPt>
          <c:dPt>
            <c:idx val="4"/>
            <c:bubble3D val="0"/>
            <c:spPr>
              <a:solidFill>
                <a:schemeClr val="accent5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1E-4BEC-4A1B-A8FD-E1FC8A66DBC9}"/>
              </c:ext>
            </c:extLst>
          </c:dPt>
          <c:dPt>
            <c:idx val="5"/>
            <c:bubble3D val="0"/>
            <c:spPr>
              <a:solidFill>
                <a:schemeClr val="accent6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20-4BEC-4A1B-A8FD-E1FC8A66DB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22-4BEC-4A1B-A8FD-E1FC8A66DB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24-4BEC-4A1B-A8FD-E1FC8A66DB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26-4BEC-4A1B-A8FD-E1FC8A66DB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50800" dist="38100" dir="27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/>
              </a:scene3d>
              <a:sp3d prstMaterial="flat">
                <a:bevelT w="31750" h="63500" prst="riblet"/>
              </a:sp3d>
            </c:spPr>
            <c:extLst>
              <c:ext xmlns:c16="http://schemas.microsoft.com/office/drawing/2014/chart" uri="{C3380CC4-5D6E-409C-BE32-E72D297353CC}">
                <c16:uniqueId val="{00000028-4BEC-4A1B-A8FD-E1FC8A66DBC9}"/>
              </c:ext>
            </c:extLst>
          </c:dPt>
          <c:dLbls>
            <c:dLbl>
              <c:idx val="0"/>
              <c:layout>
                <c:manualLayout>
                  <c:x val="-0.11906976744186051"/>
                  <c:y val="-0.10635155096011814"/>
                </c:manualLayout>
              </c:layout>
              <c:tx>
                <c:rich>
                  <a:bodyPr/>
                  <a:lstStyle/>
                  <a:p>
                    <a:fld id="{823BCD15-EC95-43FF-8796-D77D7627A51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67%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BEC-4A1B-A8FD-E1FC8A66DBC9}"/>
                </c:ext>
              </c:extLst>
            </c:dLbl>
            <c:dLbl>
              <c:idx val="1"/>
              <c:layout>
                <c:manualLayout>
                  <c:x val="9.7984496124031067E-2"/>
                  <c:y val="2.0774318481157926E-2"/>
                </c:manualLayout>
              </c:layout>
              <c:tx>
                <c:rich>
                  <a:bodyPr/>
                  <a:lstStyle/>
                  <a:p>
                    <a:fld id="{2EBB2196-9BDF-4E54-9D87-312CE9D230B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4BEC-4A1B-A8FD-E1FC8A66DBC9}"/>
                </c:ext>
              </c:extLst>
            </c:dLbl>
            <c:dLbl>
              <c:idx val="2"/>
              <c:layout>
                <c:manualLayout>
                  <c:x val="-6.8217054263565891E-2"/>
                  <c:y val="8.3575064557038142E-2"/>
                </c:manualLayout>
              </c:layout>
              <c:tx>
                <c:rich>
                  <a:bodyPr/>
                  <a:lstStyle/>
                  <a:p>
                    <a:fld id="{EF76063B-CE3B-4348-8E73-572551FBD01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4BEC-4A1B-A8FD-E1FC8A66DBC9}"/>
                </c:ext>
              </c:extLst>
            </c:dLbl>
            <c:dLbl>
              <c:idx val="3"/>
              <c:layout>
                <c:manualLayout>
                  <c:x val="-7.0697674418604695E-2"/>
                  <c:y val="2.0021972354397836E-2"/>
                </c:manualLayout>
              </c:layout>
              <c:tx>
                <c:rich>
                  <a:bodyPr/>
                  <a:lstStyle/>
                  <a:p>
                    <a:fld id="{52A37BAB-F877-452A-A1A4-D53BB03E65C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4BEC-4A1B-A8FD-E1FC8A66DBC9}"/>
                </c:ext>
              </c:extLst>
            </c:dLbl>
            <c:dLbl>
              <c:idx val="4"/>
              <c:layout>
                <c:manualLayout>
                  <c:x val="-2.852713178294574E-2"/>
                  <c:y val="-8.4639487358831235E-4"/>
                </c:manualLayout>
              </c:layout>
              <c:tx>
                <c:rich>
                  <a:bodyPr/>
                  <a:lstStyle/>
                  <a:p>
                    <a:fld id="{E7729E16-4E80-4B44-97C9-F1A5A7CFC13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4BEC-4A1B-A8FD-E1FC8A66DBC9}"/>
                </c:ext>
              </c:extLst>
            </c:dLbl>
            <c:dLbl>
              <c:idx val="5"/>
              <c:layout>
                <c:manualLayout>
                  <c:x val="-8.0620155038759772E-2"/>
                  <c:y val="-3.1447455339953315E-2"/>
                </c:manualLayout>
              </c:layout>
              <c:tx>
                <c:rich>
                  <a:bodyPr/>
                  <a:lstStyle/>
                  <a:p>
                    <a:fld id="{1B899F01-99D8-41E3-8820-C75B7B5DF81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4BEC-4A1B-A8FD-E1FC8A66DBC9}"/>
                </c:ext>
              </c:extLst>
            </c:dLbl>
            <c:dLbl>
              <c:idx val="6"/>
              <c:layout>
                <c:manualLayout>
                  <c:x val="-2.4806299212598425E-2"/>
                  <c:y val="-4.5427383488234899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BEC-4A1B-A8FD-E1FC8A66DBC9}"/>
                </c:ext>
              </c:extLst>
            </c:dLbl>
            <c:dLbl>
              <c:idx val="7"/>
              <c:layout>
                <c:manualLayout>
                  <c:x val="1.1162790697674426E-2"/>
                  <c:y val="-4.5521490163662262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BEC-4A1B-A8FD-E1FC8A66DBC9}"/>
                </c:ext>
              </c:extLst>
            </c:dLbl>
            <c:dLbl>
              <c:idx val="8"/>
              <c:layout>
                <c:manualLayout>
                  <c:x val="8.5581395348837297E-2"/>
                  <c:y val="-4.1650258051525516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BEC-4A1B-A8FD-E1FC8A66DBC9}"/>
                </c:ext>
              </c:extLst>
            </c:dLbl>
            <c:dLbl>
              <c:idx val="9"/>
              <c:layout>
                <c:manualLayout>
                  <c:x val="0.15129451581710182"/>
                  <c:y val="3.86099951791740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BEC-4A1B-A8FD-E1FC8A66D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rgbClr val="1F8094">
                      <a:lumMod val="75000"/>
                    </a:srgb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'Obj Categories'!$B$3:$B$12</c:f>
              <c:strCache>
                <c:ptCount val="10"/>
                <c:pt idx="0">
                  <c:v>Salaries</c:v>
                </c:pt>
                <c:pt idx="1">
                  <c:v>Benefits</c:v>
                </c:pt>
                <c:pt idx="2">
                  <c:v>Prof Serv</c:v>
                </c:pt>
                <c:pt idx="3">
                  <c:v>Prop Serv</c:v>
                </c:pt>
                <c:pt idx="4">
                  <c:v>Transp</c:v>
                </c:pt>
                <c:pt idx="5">
                  <c:v>Tuition</c:v>
                </c:pt>
                <c:pt idx="6">
                  <c:v>Purch Serv</c:v>
                </c:pt>
                <c:pt idx="7">
                  <c:v>Supplies</c:v>
                </c:pt>
                <c:pt idx="8">
                  <c:v>Equip &amp; Furn</c:v>
                </c:pt>
                <c:pt idx="9">
                  <c:v>Dues</c:v>
                </c:pt>
              </c:strCache>
            </c:strRef>
          </c:cat>
          <c:val>
            <c:numRef>
              <c:f>'Obj Categories'!$D$3:$D$12</c:f>
              <c:numCache>
                <c:formatCode>0.00%</c:formatCode>
                <c:ptCount val="10"/>
                <c:pt idx="0">
                  <c:v>0.65952594147761856</c:v>
                </c:pt>
                <c:pt idx="1">
                  <c:v>0.16369843388679342</c:v>
                </c:pt>
                <c:pt idx="2">
                  <c:v>1.0456939160511183E-2</c:v>
                </c:pt>
                <c:pt idx="3">
                  <c:v>1.047372102306517E-2</c:v>
                </c:pt>
                <c:pt idx="4">
                  <c:v>4.2851240775503605E-2</c:v>
                </c:pt>
                <c:pt idx="5">
                  <c:v>4.0270371866056996E-2</c:v>
                </c:pt>
                <c:pt idx="6">
                  <c:v>1.8866840226659885E-2</c:v>
                </c:pt>
                <c:pt idx="7">
                  <c:v>3.997961038613413E-2</c:v>
                </c:pt>
                <c:pt idx="8">
                  <c:v>1.1916518962224516E-2</c:v>
                </c:pt>
                <c:pt idx="9">
                  <c:v>1.9603822354325403E-3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4BEC-4A1B-A8FD-E1FC8A66D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4710093056549"/>
          <c:y val="4.6511627906976744E-2"/>
          <c:w val="0.8261256263421618"/>
          <c:h val="0.66947170847830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'CIP History'!$B$30:$B$31</c:f>
              <c:strCache>
                <c:ptCount val="2"/>
                <c:pt idx="0">
                  <c:v>BOE</c:v>
                </c:pt>
                <c:pt idx="1">
                  <c:v>Approved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'CIP History'!$A$32:$A$42</c:f>
              <c:strCache>
                <c:ptCount val="11"/>
                <c:pt idx="0">
                  <c:v>Budget Year</c:v>
                </c:pt>
                <c:pt idx="1">
                  <c:v>2024-2025</c:v>
                </c:pt>
                <c:pt idx="2">
                  <c:v>2023-2024</c:v>
                </c:pt>
                <c:pt idx="3">
                  <c:v>2022-2023</c:v>
                </c:pt>
                <c:pt idx="4">
                  <c:v>2021-2022</c:v>
                </c:pt>
                <c:pt idx="5">
                  <c:v>2020-2021</c:v>
                </c:pt>
                <c:pt idx="6">
                  <c:v>2019-2020</c:v>
                </c:pt>
                <c:pt idx="7">
                  <c:v>2018-2019</c:v>
                </c:pt>
                <c:pt idx="8">
                  <c:v>2017-2018</c:v>
                </c:pt>
                <c:pt idx="9">
                  <c:v>2016-2017</c:v>
                </c:pt>
                <c:pt idx="10">
                  <c:v>2015-2016</c:v>
                </c:pt>
              </c:strCache>
            </c:strRef>
          </c:cat>
          <c:val>
            <c:numRef>
              <c:f>'CIP History'!$B$32:$B$42</c:f>
              <c:numCache>
                <c:formatCode>"$"#,##0_);\("$"#,##0\)</c:formatCode>
                <c:ptCount val="11"/>
                <c:pt idx="0" formatCode="General">
                  <c:v>0</c:v>
                </c:pt>
                <c:pt idx="1">
                  <c:v>1522500</c:v>
                </c:pt>
                <c:pt idx="2">
                  <c:v>1200000</c:v>
                </c:pt>
                <c:pt idx="3">
                  <c:v>1900000</c:v>
                </c:pt>
                <c:pt idx="4">
                  <c:v>1600000</c:v>
                </c:pt>
                <c:pt idx="5">
                  <c:v>2600000</c:v>
                </c:pt>
                <c:pt idx="6">
                  <c:v>938920</c:v>
                </c:pt>
                <c:pt idx="7">
                  <c:v>1950000</c:v>
                </c:pt>
                <c:pt idx="8">
                  <c:v>2035000</c:v>
                </c:pt>
                <c:pt idx="9">
                  <c:v>1960300</c:v>
                </c:pt>
                <c:pt idx="10">
                  <c:v>1413055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1-4092-A423-5C16337C758A}"/>
            </c:ext>
          </c:extLst>
        </c:ser>
        <c:ser>
          <c:idx val="1"/>
          <c:order val="1"/>
          <c:tx>
            <c:strRef>
              <c:f>'CIP History'!$C$30:$C$31</c:f>
              <c:strCache>
                <c:ptCount val="2"/>
                <c:pt idx="0">
                  <c:v>Council</c:v>
                </c:pt>
                <c:pt idx="1">
                  <c:v>Adopted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'CIP History'!$A$32:$A$42</c:f>
              <c:strCache>
                <c:ptCount val="11"/>
                <c:pt idx="0">
                  <c:v>Budget Year</c:v>
                </c:pt>
                <c:pt idx="1">
                  <c:v>2024-2025</c:v>
                </c:pt>
                <c:pt idx="2">
                  <c:v>2023-2024</c:v>
                </c:pt>
                <c:pt idx="3">
                  <c:v>2022-2023</c:v>
                </c:pt>
                <c:pt idx="4">
                  <c:v>2021-2022</c:v>
                </c:pt>
                <c:pt idx="5">
                  <c:v>2020-2021</c:v>
                </c:pt>
                <c:pt idx="6">
                  <c:v>2019-2020</c:v>
                </c:pt>
                <c:pt idx="7">
                  <c:v>2018-2019</c:v>
                </c:pt>
                <c:pt idx="8">
                  <c:v>2017-2018</c:v>
                </c:pt>
                <c:pt idx="9">
                  <c:v>2016-2017</c:v>
                </c:pt>
                <c:pt idx="10">
                  <c:v>2015-2016</c:v>
                </c:pt>
              </c:strCache>
            </c:strRef>
          </c:cat>
          <c:val>
            <c:numRef>
              <c:f>'CIP History'!$C$32:$C$42</c:f>
              <c:numCache>
                <c:formatCode>"$"#,##0_);\("$"#,##0\)</c:formatCode>
                <c:ptCount val="11"/>
                <c:pt idx="0" formatCode="General">
                  <c:v>0</c:v>
                </c:pt>
                <c:pt idx="1">
                  <c:v>600000</c:v>
                </c:pt>
                <c:pt idx="2">
                  <c:v>200000</c:v>
                </c:pt>
                <c:pt idx="3">
                  <c:v>200000</c:v>
                </c:pt>
                <c:pt idx="4">
                  <c:v>450000</c:v>
                </c:pt>
                <c:pt idx="5">
                  <c:v>1050000</c:v>
                </c:pt>
                <c:pt idx="6">
                  <c:v>668000</c:v>
                </c:pt>
                <c:pt idx="7">
                  <c:v>911000</c:v>
                </c:pt>
                <c:pt idx="8">
                  <c:v>1390000</c:v>
                </c:pt>
                <c:pt idx="9">
                  <c:v>1510300</c:v>
                </c:pt>
                <c:pt idx="10">
                  <c:v>1303055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1-4092-A423-5C16337C7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649928"/>
        <c:axId val="429650256"/>
      </c:barChart>
      <c:catAx>
        <c:axId val="42964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50256"/>
        <c:crosses val="autoZero"/>
        <c:auto val="1"/>
        <c:lblAlgn val="ctr"/>
        <c:lblOffset val="100"/>
        <c:noMultiLvlLbl val="0"/>
      </c:catAx>
      <c:valAx>
        <c:axId val="4296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4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0.41087</cdr:x>
      <cdr:y>0.89474</cdr:y>
    </cdr:from>
    <cdr:to>
      <cdr:x>0.67588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5276" y="7772400"/>
          <a:ext cx="26479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0.40896</cdr:x>
      <cdr:y>0.89474</cdr:y>
    </cdr:from>
    <cdr:to>
      <cdr:x>0.66158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6226" y="7772400"/>
          <a:ext cx="25241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0.43851</cdr:x>
      <cdr:y>0.91667</cdr:y>
    </cdr:from>
    <cdr:to>
      <cdr:x>0.62631</cdr:x>
      <cdr:y>0.9432</cdr:y>
    </cdr:to>
    <cdr:sp macro="" textlink="">
      <cdr:nvSpPr>
        <cdr:cNvPr id="4" name="TextBox 3"/>
        <cdr:cNvSpPr txBox="1"/>
      </cdr:nvSpPr>
      <cdr:spPr>
        <a:xfrm xmlns:a="http://schemas.openxmlformats.org/drawingml/2006/main" flipV="1">
          <a:off x="4381501" y="7962899"/>
          <a:ext cx="1876425" cy="230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0.37928</cdr:x>
      <cdr:y>0.96412</cdr:y>
    </cdr:from>
    <cdr:to>
      <cdr:x>0.7495</cdr:x>
      <cdr:y>0.99789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90925" y="9504653"/>
          <a:ext cx="3505199" cy="332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0.32273</cdr:x>
      <cdr:y>0</cdr:y>
    </cdr:from>
    <cdr:to>
      <cdr:x>0.71227</cdr:x>
      <cdr:y>0.04468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55536" y="0"/>
          <a:ext cx="3688164" cy="445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872" y="1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4252" y="4364544"/>
            <a:ext cx="5474004" cy="35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:notes"/>
          <p:cNvSpPr txBox="1">
            <a:spLocks noGrp="1"/>
          </p:cNvSpPr>
          <p:nvPr>
            <p:ph type="sldNum" idx="12"/>
          </p:nvPr>
        </p:nvSpPr>
        <p:spPr>
          <a:xfrm>
            <a:off x="3875838" y="8614146"/>
            <a:ext cx="2965087" cy="4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4252" y="4364544"/>
            <a:ext cx="5474004" cy="35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:notes"/>
          <p:cNvSpPr txBox="1">
            <a:spLocks noGrp="1"/>
          </p:cNvSpPr>
          <p:nvPr>
            <p:ph type="sldNum" idx="12"/>
          </p:nvPr>
        </p:nvSpPr>
        <p:spPr>
          <a:xfrm>
            <a:off x="3875838" y="8614146"/>
            <a:ext cx="2965087" cy="4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1:notes"/>
          <p:cNvSpPr txBox="1">
            <a:spLocks noGrp="1"/>
          </p:cNvSpPr>
          <p:nvPr>
            <p:ph type="body" idx="1"/>
          </p:nvPr>
        </p:nvSpPr>
        <p:spPr>
          <a:xfrm>
            <a:off x="684252" y="4364544"/>
            <a:ext cx="5474004" cy="35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1:notes"/>
          <p:cNvSpPr txBox="1">
            <a:spLocks noGrp="1"/>
          </p:cNvSpPr>
          <p:nvPr>
            <p:ph type="sldNum" idx="12"/>
          </p:nvPr>
        </p:nvSpPr>
        <p:spPr>
          <a:xfrm>
            <a:off x="3875838" y="8614146"/>
            <a:ext cx="2965087" cy="4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2:notes"/>
          <p:cNvSpPr txBox="1">
            <a:spLocks noGrp="1"/>
          </p:cNvSpPr>
          <p:nvPr>
            <p:ph type="body" idx="1"/>
          </p:nvPr>
        </p:nvSpPr>
        <p:spPr>
          <a:xfrm>
            <a:off x="684252" y="4364544"/>
            <a:ext cx="5474004" cy="35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2:notes"/>
          <p:cNvSpPr txBox="1">
            <a:spLocks noGrp="1"/>
          </p:cNvSpPr>
          <p:nvPr>
            <p:ph type="sldNum" idx="12"/>
          </p:nvPr>
        </p:nvSpPr>
        <p:spPr>
          <a:xfrm>
            <a:off x="3875838" y="8614146"/>
            <a:ext cx="2965087" cy="4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4252" y="4364544"/>
            <a:ext cx="5474004" cy="35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 txBox="1">
            <a:spLocks noGrp="1"/>
          </p:cNvSpPr>
          <p:nvPr>
            <p:ph type="sldNum" idx="12"/>
          </p:nvPr>
        </p:nvSpPr>
        <p:spPr>
          <a:xfrm>
            <a:off x="3875838" y="8614146"/>
            <a:ext cx="2965087" cy="4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4252" y="4364544"/>
            <a:ext cx="5474004" cy="35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 txBox="1">
            <a:spLocks noGrp="1"/>
          </p:cNvSpPr>
          <p:nvPr>
            <p:ph type="sldNum" idx="12"/>
          </p:nvPr>
        </p:nvSpPr>
        <p:spPr>
          <a:xfrm>
            <a:off x="3875838" y="8614146"/>
            <a:ext cx="2965087" cy="4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2cb51a7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2cb51a75e_0_0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00" cy="4156800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52cb51a75e_0_0:notes"/>
          <p:cNvSpPr txBox="1">
            <a:spLocks noGrp="1"/>
          </p:cNvSpPr>
          <p:nvPr>
            <p:ph type="sldNum" idx="12"/>
          </p:nvPr>
        </p:nvSpPr>
        <p:spPr>
          <a:xfrm>
            <a:off x="3970872" y="8773171"/>
            <a:ext cx="3037800" cy="461400"/>
          </a:xfrm>
          <a:prstGeom prst="rect">
            <a:avLst/>
          </a:prstGeom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1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3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3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4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4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5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5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3475"/>
            <a:ext cx="4084638" cy="3062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9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9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0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6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 txBox="1">
            <a:spLocks noGrp="1"/>
          </p:cNvSpPr>
          <p:nvPr>
            <p:ph type="sldNum" idx="12"/>
          </p:nvPr>
        </p:nvSpPr>
        <p:spPr>
          <a:xfrm>
            <a:off x="3970872" y="8773172"/>
            <a:ext cx="3037947" cy="46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54" cy="4156707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6ecac5c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6ecac5cf2_0_8:notes"/>
          <p:cNvSpPr txBox="1">
            <a:spLocks noGrp="1"/>
          </p:cNvSpPr>
          <p:nvPr>
            <p:ph type="body" idx="1"/>
          </p:nvPr>
        </p:nvSpPr>
        <p:spPr>
          <a:xfrm>
            <a:off x="701674" y="4386586"/>
            <a:ext cx="5607000" cy="4156800"/>
          </a:xfrm>
          <a:prstGeom prst="rect">
            <a:avLst/>
          </a:prstGeom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56ecac5cf2_0_8:notes"/>
          <p:cNvSpPr txBox="1">
            <a:spLocks noGrp="1"/>
          </p:cNvSpPr>
          <p:nvPr>
            <p:ph type="sldNum" idx="12"/>
          </p:nvPr>
        </p:nvSpPr>
        <p:spPr>
          <a:xfrm>
            <a:off x="3970872" y="8773171"/>
            <a:ext cx="3037800" cy="461400"/>
          </a:xfrm>
          <a:prstGeom prst="rect">
            <a:avLst/>
          </a:prstGeom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6726063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787" y="4243845"/>
            <a:ext cx="2307831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9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dt" idx="10"/>
          </p:nvPr>
        </p:nvSpPr>
        <p:spPr>
          <a:xfrm>
            <a:off x="4555655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ftr" idx="11"/>
          </p:nvPr>
        </p:nvSpPr>
        <p:spPr>
          <a:xfrm>
            <a:off x="533401" y="5936189"/>
            <a:ext cx="4021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ldNum" idx="12"/>
          </p:nvPr>
        </p:nvSpPr>
        <p:spPr>
          <a:xfrm>
            <a:off x="7010399" y="2750337"/>
            <a:ext cx="1370293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16" name="Google Shape;116;p50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0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5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50"/>
          <p:cNvSpPr txBox="1"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0"/>
          <p:cNvSpPr>
            <a:spLocks noGrp="1"/>
          </p:cNvSpPr>
          <p:nvPr>
            <p:ph type="pic" idx="2"/>
          </p:nvPr>
        </p:nvSpPr>
        <p:spPr>
          <a:xfrm>
            <a:off x="531639" y="609598"/>
            <a:ext cx="6896534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22" name="Google Shape;122;p50"/>
          <p:cNvSpPr txBox="1">
            <a:spLocks noGrp="1"/>
          </p:cNvSpPr>
          <p:nvPr>
            <p:ph type="body" idx="1"/>
          </p:nvPr>
        </p:nvSpPr>
        <p:spPr>
          <a:xfrm>
            <a:off x="533401" y="5256098"/>
            <a:ext cx="6894772" cy="54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50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0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0"/>
          <p:cNvSpPr txBox="1">
            <a:spLocks noGrp="1"/>
          </p:cNvSpPr>
          <p:nvPr>
            <p:ph type="sldNum" idx="12"/>
          </p:nvPr>
        </p:nvSpPr>
        <p:spPr>
          <a:xfrm>
            <a:off x="7856438" y="4711310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5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28" name="Google Shape;128;p51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51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5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51"/>
          <p:cNvSpPr txBox="1"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body" idx="1"/>
          </p:nvPr>
        </p:nvSpPr>
        <p:spPr>
          <a:xfrm>
            <a:off x="531638" y="4710340"/>
            <a:ext cx="6889151" cy="110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sldNum" idx="12"/>
          </p:nvPr>
        </p:nvSpPr>
        <p:spPr>
          <a:xfrm>
            <a:off x="7856438" y="471161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52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39" name="Google Shape;139;p52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52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52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52"/>
          <p:cNvSpPr txBox="1"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body" idx="1"/>
          </p:nvPr>
        </p:nvSpPr>
        <p:spPr>
          <a:xfrm>
            <a:off x="989438" y="3660763"/>
            <a:ext cx="5987731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52"/>
          <p:cNvSpPr txBox="1">
            <a:spLocks noGrp="1"/>
          </p:cNvSpPr>
          <p:nvPr>
            <p:ph type="body" idx="2"/>
          </p:nvPr>
        </p:nvSpPr>
        <p:spPr>
          <a:xfrm>
            <a:off x="531638" y="4710340"/>
            <a:ext cx="6903919" cy="110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2"/>
          <p:cNvSpPr txBox="1">
            <a:spLocks noGrp="1"/>
          </p:cNvSpPr>
          <p:nvPr>
            <p:ph type="sldNum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52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50" name="Google Shape;150;p52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3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53" name="Google Shape;153;p53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53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5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3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53"/>
          <p:cNvSpPr txBox="1"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3"/>
          <p:cNvSpPr txBox="1">
            <a:spLocks noGrp="1"/>
          </p:cNvSpPr>
          <p:nvPr>
            <p:ph type="body" idx="1"/>
          </p:nvPr>
        </p:nvSpPr>
        <p:spPr>
          <a:xfrm>
            <a:off x="531639" y="5300150"/>
            <a:ext cx="6896534" cy="51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53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3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3"/>
          <p:cNvSpPr txBox="1">
            <a:spLocks noGrp="1"/>
          </p:cNvSpPr>
          <p:nvPr>
            <p:ph type="sldNum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4" name="Google Shape;164;p54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54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5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54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54"/>
          <p:cNvSpPr txBox="1">
            <a:spLocks noGrp="1"/>
          </p:cNvSpPr>
          <p:nvPr>
            <p:ph type="body" idx="2"/>
          </p:nvPr>
        </p:nvSpPr>
        <p:spPr>
          <a:xfrm>
            <a:off x="539777" y="3015290"/>
            <a:ext cx="219456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54"/>
          <p:cNvSpPr txBox="1">
            <a:spLocks noGrp="1"/>
          </p:cNvSpPr>
          <p:nvPr>
            <p:ph type="body" idx="3"/>
          </p:nvPr>
        </p:nvSpPr>
        <p:spPr>
          <a:xfrm>
            <a:off x="2878413" y="2336873"/>
            <a:ext cx="2194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54"/>
          <p:cNvSpPr txBox="1">
            <a:spLocks noGrp="1"/>
          </p:cNvSpPr>
          <p:nvPr>
            <p:ph type="body" idx="4"/>
          </p:nvPr>
        </p:nvSpPr>
        <p:spPr>
          <a:xfrm>
            <a:off x="2879710" y="3007906"/>
            <a:ext cx="219456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54"/>
          <p:cNvSpPr txBox="1">
            <a:spLocks noGrp="1"/>
          </p:cNvSpPr>
          <p:nvPr>
            <p:ph type="body" idx="5"/>
          </p:nvPr>
        </p:nvSpPr>
        <p:spPr>
          <a:xfrm>
            <a:off x="5226136" y="2336873"/>
            <a:ext cx="2194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54"/>
          <p:cNvSpPr txBox="1">
            <a:spLocks noGrp="1"/>
          </p:cNvSpPr>
          <p:nvPr>
            <p:ph type="body" idx="6"/>
          </p:nvPr>
        </p:nvSpPr>
        <p:spPr>
          <a:xfrm>
            <a:off x="5233520" y="3007905"/>
            <a:ext cx="219456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54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4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4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5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0" name="Google Shape;180;p55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55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5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55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55"/>
          <p:cNvSpPr>
            <a:spLocks noGrp="1"/>
          </p:cNvSpPr>
          <p:nvPr>
            <p:ph type="pic" idx="2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87" name="Google Shape;187;p55"/>
          <p:cNvSpPr txBox="1">
            <a:spLocks noGrp="1"/>
          </p:cNvSpPr>
          <p:nvPr>
            <p:ph type="body" idx="3"/>
          </p:nvPr>
        </p:nvSpPr>
        <p:spPr>
          <a:xfrm>
            <a:off x="532391" y="4873765"/>
            <a:ext cx="219225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8" name="Google Shape;188;p55"/>
          <p:cNvSpPr txBox="1">
            <a:spLocks noGrp="1"/>
          </p:cNvSpPr>
          <p:nvPr>
            <p:ph type="body" idx="4"/>
          </p:nvPr>
        </p:nvSpPr>
        <p:spPr>
          <a:xfrm>
            <a:off x="2870497" y="4297503"/>
            <a:ext cx="221507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55"/>
          <p:cNvSpPr>
            <a:spLocks noGrp="1"/>
          </p:cNvSpPr>
          <p:nvPr>
            <p:ph type="pic" idx="5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90" name="Google Shape;190;p55"/>
          <p:cNvSpPr txBox="1">
            <a:spLocks noGrp="1"/>
          </p:cNvSpPr>
          <p:nvPr>
            <p:ph type="body" idx="6"/>
          </p:nvPr>
        </p:nvSpPr>
        <p:spPr>
          <a:xfrm>
            <a:off x="2869483" y="4873764"/>
            <a:ext cx="2218004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55"/>
          <p:cNvSpPr txBox="1">
            <a:spLocks noGrp="1"/>
          </p:cNvSpPr>
          <p:nvPr>
            <p:ph type="body" idx="7"/>
          </p:nvPr>
        </p:nvSpPr>
        <p:spPr>
          <a:xfrm>
            <a:off x="5231028" y="4297503"/>
            <a:ext cx="219433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55"/>
          <p:cNvSpPr>
            <a:spLocks noGrp="1"/>
          </p:cNvSpPr>
          <p:nvPr>
            <p:ph type="pic" idx="8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93" name="Google Shape;193;p55"/>
          <p:cNvSpPr txBox="1">
            <a:spLocks noGrp="1"/>
          </p:cNvSpPr>
          <p:nvPr>
            <p:ph type="body" idx="9"/>
          </p:nvPr>
        </p:nvSpPr>
        <p:spPr>
          <a:xfrm>
            <a:off x="5230934" y="4873762"/>
            <a:ext cx="2197239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55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5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5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5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99" name="Google Shape;199;p56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56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5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56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body" idx="1"/>
          </p:nvPr>
        </p:nvSpPr>
        <p:spPr>
          <a:xfrm rot="5400000">
            <a:off x="2177437" y="692836"/>
            <a:ext cx="3599316" cy="688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56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6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6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57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210" name="Google Shape;210;p57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7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57"/>
          <p:cNvSpPr txBox="1">
            <a:spLocks noGrp="1"/>
          </p:cNvSpPr>
          <p:nvPr>
            <p:ph type="title"/>
          </p:nvPr>
        </p:nvSpPr>
        <p:spPr>
          <a:xfrm rot="5400000">
            <a:off x="5768631" y="2305764"/>
            <a:ext cx="4461936" cy="106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7"/>
          <p:cNvSpPr txBox="1">
            <a:spLocks noGrp="1"/>
          </p:cNvSpPr>
          <p:nvPr>
            <p:ph type="body" idx="1"/>
          </p:nvPr>
        </p:nvSpPr>
        <p:spPr>
          <a:xfrm rot="5400000">
            <a:off x="1135126" y="-15287"/>
            <a:ext cx="5326589" cy="657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dt" idx="10"/>
          </p:nvPr>
        </p:nvSpPr>
        <p:spPr>
          <a:xfrm>
            <a:off x="5029144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4518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7"/>
          <p:cNvSpPr txBox="1">
            <a:spLocks noGrp="1"/>
          </p:cNvSpPr>
          <p:nvPr>
            <p:ph type="sldNum" idx="12"/>
          </p:nvPr>
        </p:nvSpPr>
        <p:spPr>
          <a:xfrm>
            <a:off x="7431152" y="5432500"/>
            <a:ext cx="1149636" cy="1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43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226" name="Google Shape;226;p43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3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4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43"/>
          <p:cNvSpPr txBox="1"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body" idx="1"/>
          </p:nvPr>
        </p:nvSpPr>
        <p:spPr>
          <a:xfrm>
            <a:off x="533401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dt" idx="10"/>
          </p:nvPr>
        </p:nvSpPr>
        <p:spPr>
          <a:xfrm>
            <a:off x="5367881" y="593619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ftr" idx="11"/>
          </p:nvPr>
        </p:nvSpPr>
        <p:spPr>
          <a:xfrm>
            <a:off x="533401" y="5936191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sldNum" idx="12"/>
          </p:nvPr>
        </p:nvSpPr>
        <p:spPr>
          <a:xfrm>
            <a:off x="7848600" y="753230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0" descr="HD-ShadowShort.png"/>
          <p:cNvPicPr preferRelativeResize="0"/>
          <p:nvPr/>
        </p:nvPicPr>
        <p:blipFill rotWithShape="1">
          <a:blip r:embed="rId2">
            <a:alphaModFix/>
          </a:blip>
          <a:srcRect r="9870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0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1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4" name="Google Shape;34;p41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1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4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4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45" name="Google Shape;45;p44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44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4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44"/>
          <p:cNvSpPr txBox="1"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5365810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7856438" y="286989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4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56" name="Google Shape;56;p45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45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4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45"/>
          <p:cNvSpPr txBox="1"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335789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2"/>
          </p:nvPr>
        </p:nvSpPr>
        <p:spPr>
          <a:xfrm>
            <a:off x="4061128" y="2336873"/>
            <a:ext cx="33596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68" name="Google Shape;68;p46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6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4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2"/>
          </p:nvPr>
        </p:nvSpPr>
        <p:spPr>
          <a:xfrm>
            <a:off x="531638" y="3030009"/>
            <a:ext cx="336704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3"/>
          </p:nvPr>
        </p:nvSpPr>
        <p:spPr>
          <a:xfrm>
            <a:off x="4282646" y="2336873"/>
            <a:ext cx="3145527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4"/>
          </p:nvPr>
        </p:nvSpPr>
        <p:spPr>
          <a:xfrm>
            <a:off x="4061129" y="3030009"/>
            <a:ext cx="3367044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82" name="Google Shape;82;p47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47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4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47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48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92" name="Google Shape;92;p48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48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4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8"/>
          <p:cNvSpPr txBox="1"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body" idx="1"/>
          </p:nvPr>
        </p:nvSpPr>
        <p:spPr>
          <a:xfrm>
            <a:off x="3514385" y="2336874"/>
            <a:ext cx="3913788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body" idx="2"/>
          </p:nvPr>
        </p:nvSpPr>
        <p:spPr>
          <a:xfrm>
            <a:off x="533401" y="2336873"/>
            <a:ext cx="2796240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49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04" name="Google Shape;104;p49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49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4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9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>
            <a:spLocks noGrp="1"/>
          </p:cNvSpPr>
          <p:nvPr>
            <p:ph type="pic" idx="2"/>
          </p:nvPr>
        </p:nvSpPr>
        <p:spPr>
          <a:xfrm>
            <a:off x="3510956" y="2336874"/>
            <a:ext cx="3917217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10" name="Google Shape;110;p49"/>
          <p:cNvSpPr txBox="1">
            <a:spLocks noGrp="1"/>
          </p:cNvSpPr>
          <p:nvPr>
            <p:ph type="body" idx="1"/>
          </p:nvPr>
        </p:nvSpPr>
        <p:spPr>
          <a:xfrm>
            <a:off x="531638" y="2336874"/>
            <a:ext cx="2798487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 descr="C:\Users\James\Desktop\msft\Berlin\build Assets\hashOverlaySD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2" descr="C:\Users\James\Desktop\msft\Berlin\build Assets\hashOverlaySD-FullResolve.png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2"/>
          <p:cNvSpPr txBox="1"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body" idx="1"/>
          </p:nvPr>
        </p:nvSpPr>
        <p:spPr>
          <a:xfrm>
            <a:off x="533401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dt" idx="10"/>
          </p:nvPr>
        </p:nvSpPr>
        <p:spPr>
          <a:xfrm>
            <a:off x="5367881" y="593619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ftr" idx="11"/>
          </p:nvPr>
        </p:nvSpPr>
        <p:spPr>
          <a:xfrm>
            <a:off x="533401" y="5936191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7848600" y="753230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Excel_Worksheet2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2025 – 2026 Budget</a:t>
            </a:r>
            <a:endParaRPr sz="2800"/>
          </a:p>
        </p:txBody>
      </p:sp>
      <p:sp>
        <p:nvSpPr>
          <p:cNvPr id="240" name="Google Shape;240;p1"/>
          <p:cNvSpPr txBox="1">
            <a:spLocks noGrp="1"/>
          </p:cNvSpPr>
          <p:nvPr>
            <p:ph type="ctrTitle"/>
          </p:nvPr>
        </p:nvSpPr>
        <p:spPr>
          <a:xfrm>
            <a:off x="152400" y="2733709"/>
            <a:ext cx="6427110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orgia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Rocky Hill Public Schools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34388" cy="10175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 MT"/>
              <a:buNone/>
            </a:pPr>
            <a:r>
              <a:rPr lang="en-US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Taxpayers Getting Great Results For Their Dollar</a:t>
            </a:r>
            <a:br>
              <a:rPr lang="en-US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4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District Performance Index With NCEP Comparison </a:t>
            </a:r>
            <a:endParaRPr sz="2400" b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 MT"/>
              <a:buNone/>
            </a:pPr>
            <a:r>
              <a:rPr lang="en-US" sz="1800" b="1" i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DRG D - Math</a:t>
            </a:r>
            <a:endParaRPr sz="1800" b="1" i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6690246" y="2438400"/>
            <a:ext cx="2280825" cy="33701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spending per pupil (NCEP) for districts in DRG D is $21,347.</a:t>
            </a:r>
            <a:endParaRPr/>
          </a:p>
          <a:p>
            <a:pPr marL="1047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ranks 17th in spending out of 24 DRG D towns. </a:t>
            </a:r>
            <a:endParaRPr/>
          </a:p>
          <a:p>
            <a:pPr marL="1047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need to spend an additional $1,455 per pupil to meet the DRG D average spending.</a:t>
            </a:r>
            <a:endParaRPr/>
          </a:p>
        </p:txBody>
      </p:sp>
      <p:graphicFrame>
        <p:nvGraphicFramePr>
          <p:cNvPr id="301" name="Google Shape;301;p9"/>
          <p:cNvGraphicFramePr/>
          <p:nvPr/>
        </p:nvGraphicFramePr>
        <p:xfrm>
          <a:off x="152400" y="1017589"/>
          <a:ext cx="6629400" cy="5770625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29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NCEP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Rocky Hill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Stonington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$24,010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Lyme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$23,245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3201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3201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3184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$18,637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Colchester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$21,009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North Haven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$19,267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Old Saybrook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$26,665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Berlin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1346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$21,719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Bethel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$17,972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$22,683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Granby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$23,413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2378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$17,717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$23,983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Hampton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Branford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$23,219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2587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$25,389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Wethersfield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$18,979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Cromwell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$20,143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$21,174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Wallingford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2587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$22,436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Watertown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Ledyard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$17,802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Windsor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1568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Milford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1756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$19,263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34388" cy="10048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Taxpayers Getting Great Results For Their Dollar</a:t>
            </a:r>
            <a:b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District Performance Index With NCEP Comparison</a:t>
            </a:r>
            <a:endParaRPr sz="2700" b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2000" b="1" i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DRG D - ELA</a:t>
            </a:r>
            <a:endParaRPr sz="2000" b="1" i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6690246" y="2438400"/>
            <a:ext cx="2280825" cy="3585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spending per pupil (NCEP) for districts in DRG D is $21,347. </a:t>
            </a:r>
            <a:endParaRPr/>
          </a:p>
          <a:p>
            <a:pPr marL="1047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ranks 17th in spending out of 24 DRG D towns.</a:t>
            </a:r>
            <a:endParaRPr/>
          </a:p>
          <a:p>
            <a:pPr marL="1047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need to spend an additional $1,455 per pupil to meet the DRG D average spending.</a:t>
            </a:r>
            <a:endParaRPr/>
          </a:p>
          <a:p>
            <a:pPr marL="390525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09" name="Google Shape;309;p10"/>
          <p:cNvGraphicFramePr/>
          <p:nvPr/>
        </p:nvGraphicFramePr>
        <p:xfrm>
          <a:off x="152396" y="1004882"/>
          <a:ext cx="6629400" cy="5760450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92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4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NCEP 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Rocky Hill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Granby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$23,413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Stonington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$24,010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Lyme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$23,245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Old Saybrook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$26,665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North Haven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$19,267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3207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3193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$18,637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Berlin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1355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$21,719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Colchester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$21,009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Hampton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Bethel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1649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$17,972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Wethersfield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$18,979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$22,683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2595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$25,389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Cromwell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$20,143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Branford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$23,219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$23,983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2382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2390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$17,717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$21,174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Wallingford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$22,436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Watertown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Ledyard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1220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$17,802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Milford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1788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1766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1756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$19,263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Windsor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1581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34388" cy="10048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Taxpayers Getting Great Results For Their Dollar</a:t>
            </a:r>
            <a:b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District Performance Index With NCEP Comparison</a:t>
            </a:r>
            <a:endParaRPr sz="2700" b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2000" b="1" i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DRG D - Science</a:t>
            </a:r>
            <a:endParaRPr sz="2000" b="1" i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6690246" y="2438400"/>
            <a:ext cx="2280825" cy="33701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spending per pupil (NCEP) for districts in DRG D is $21,347.</a:t>
            </a:r>
            <a:endParaRPr/>
          </a:p>
          <a:p>
            <a:pPr marL="1047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ranks 17th in spending out of 24 DRG D towns. </a:t>
            </a:r>
            <a:endParaRPr/>
          </a:p>
          <a:p>
            <a:pPr marL="1047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05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need to spend an additional $1,455 per pupil to meet the DRG D average spending.</a:t>
            </a:r>
            <a:endParaRPr/>
          </a:p>
        </p:txBody>
      </p:sp>
      <p:graphicFrame>
        <p:nvGraphicFramePr>
          <p:cNvPr id="317" name="Google Shape;317;p11"/>
          <p:cNvGraphicFramePr/>
          <p:nvPr/>
        </p:nvGraphicFramePr>
        <p:xfrm>
          <a:off x="152401" y="1004889"/>
          <a:ext cx="6629400" cy="5781305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9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78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NCEP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Stonington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$24,010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Granby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$23,413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Bethel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$17,972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Rocky Hill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Old Saybrook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$26,665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Lyme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$23,245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North Haven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$19,267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Berlin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$21,719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Colchester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$21,009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1396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$18,637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East Hampton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$22,683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Wethersfield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$18,979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$21,174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Cromwell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$20,143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$23,983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Ledyard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$17,802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Wallingford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1134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$22,436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Watertown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Branford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$23,219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$25,389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Windsor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$17,717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Milford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$19,263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34388" cy="10810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Taxpayers Getting Great Results For Their Dollar</a:t>
            </a:r>
            <a:br>
              <a:rPr lang="en-US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4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District Performance Index With NCEP Comparison</a:t>
            </a:r>
            <a:br>
              <a:rPr lang="en-US" sz="32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000" b="1" i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DRG B - Math</a:t>
            </a:r>
            <a:endParaRPr sz="2000" b="1" i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6690244" y="2436825"/>
            <a:ext cx="2280825" cy="34832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spending per pupil (NCEP) for districts in DRG B is $21,251. </a:t>
            </a:r>
            <a:endParaRPr/>
          </a:p>
          <a:p>
            <a:pPr marL="3429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None/>
            </a:pPr>
            <a:endParaRPr sz="135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rank 17th in spending. </a:t>
            </a:r>
            <a:endParaRPr/>
          </a:p>
          <a:p>
            <a:pPr marL="1047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need to spend an additional $1,359 per pupil to meet the DRG B average spending.</a:t>
            </a:r>
            <a:endParaRPr/>
          </a:p>
        </p:txBody>
      </p:sp>
      <p:graphicFrame>
        <p:nvGraphicFramePr>
          <p:cNvPr id="325" name="Google Shape;325;p12"/>
          <p:cNvGraphicFramePr/>
          <p:nvPr/>
        </p:nvGraphicFramePr>
        <p:xfrm>
          <a:off x="152400" y="1059517"/>
          <a:ext cx="6629400" cy="5713555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92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59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NCEP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Woodbridge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$20,280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Madison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$24,833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Greenwich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4493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4332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$27,670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Cheshire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2095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$20,157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Glastonbury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2941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$20,911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Farmington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2134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2159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$19,579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$20,494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Trumbull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3611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Simsbury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2142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$20,516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 Windsor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2613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$21,755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Rocky Hill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Newtown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$21,607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Fairfield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4834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$23,635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$20,452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$21,861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1811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1853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$23,309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Monroe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$18,863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West Hartford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4546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4593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$20,706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Fairfield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$21,806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Brookfield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$19,832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Granby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$20,673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title" idx="4294967295"/>
          </p:nvPr>
        </p:nvSpPr>
        <p:spPr>
          <a:xfrm>
            <a:off x="0" y="9418"/>
            <a:ext cx="8434388" cy="10048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Taxpayers Getting Great Results For Their Dollar</a:t>
            </a:r>
            <a:b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4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District Performance Index With NCEP Comparison</a:t>
            </a:r>
            <a:r>
              <a:rPr lang="en-US" sz="27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br>
              <a:rPr lang="en-US" sz="32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000" b="1" i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DRG B - ELA</a:t>
            </a:r>
            <a:endParaRPr sz="2000" b="1" i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graphicFrame>
        <p:nvGraphicFramePr>
          <p:cNvPr id="332" name="Google Shape;332;p13"/>
          <p:cNvGraphicFramePr/>
          <p:nvPr/>
        </p:nvGraphicFramePr>
        <p:xfrm>
          <a:off x="152400" y="1014307"/>
          <a:ext cx="6629400" cy="5760900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52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NCEP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Woodbridge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$20,280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Madison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$24,833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$20,494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Simsbury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$20,516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Greenwich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4339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4342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$27,670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Cheshire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$20,157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Farmington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2142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2162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$19,579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Glastonbury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$20,911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$20,452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1644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$21,755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Trumbull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3560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3611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Monroe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1708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$18,863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Fairfield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$23,635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 Windsor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2591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Rocky Hill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$21,861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Granby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$20,673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West Hartford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4595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$20,706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Newtown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$21,607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Fairfield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$21,806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Brookfield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$19,832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1856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$23,309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33" name="Google Shape;333;p13"/>
          <p:cNvSpPr txBox="1"/>
          <p:nvPr/>
        </p:nvSpPr>
        <p:spPr>
          <a:xfrm>
            <a:off x="6690244" y="2436825"/>
            <a:ext cx="2280825" cy="34832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spending per pupil (NCEP) for districts in DRG B is $21,251. </a:t>
            </a:r>
            <a:endParaRPr/>
          </a:p>
          <a:p>
            <a:pPr marL="3429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None/>
            </a:pPr>
            <a:endParaRPr sz="135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rank 17th in spending. </a:t>
            </a:r>
            <a:endParaRPr/>
          </a:p>
          <a:p>
            <a:pPr marL="1047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would need to spend an additional $1,359 per pupil to meet the DRG B average spending.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"/>
          <p:cNvSpPr txBox="1">
            <a:spLocks noGrp="1"/>
          </p:cNvSpPr>
          <p:nvPr>
            <p:ph type="title" idx="4294967295"/>
          </p:nvPr>
        </p:nvSpPr>
        <p:spPr>
          <a:xfrm>
            <a:off x="0" y="9418"/>
            <a:ext cx="8434388" cy="10048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Taxpayers Getting Great Results For Their Dollar</a:t>
            </a:r>
            <a:br>
              <a:rPr lang="en-US" sz="31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4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District Performance Index With NCEP Comparison</a:t>
            </a:r>
            <a:r>
              <a:rPr lang="en-US" sz="27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br>
              <a:rPr lang="en-US" sz="32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000" b="1" i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DRG B - Science</a:t>
            </a:r>
            <a:endParaRPr sz="2000" b="1" i="1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graphicFrame>
        <p:nvGraphicFramePr>
          <p:cNvPr id="340" name="Google Shape;340;p14"/>
          <p:cNvGraphicFramePr/>
          <p:nvPr/>
        </p:nvGraphicFramePr>
        <p:xfrm>
          <a:off x="152400" y="1014313"/>
          <a:ext cx="6629400" cy="5767650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91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51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NCEP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 Count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Performance Index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60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Woodbridge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$20,280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Greenwich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1942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$27,670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Simsbury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$20,516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 Windsor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$18,022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Granby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$20,673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$20,494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Farmington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$19,579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Trumbull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1541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1517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$19,316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Cheshire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$20,157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Madison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$24,833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15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$23,309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Rocky Hill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$19,892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West Hartford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$20,706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Glastonbury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$20,911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Fairfield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2128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$23,635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$20,452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Monroe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$18,863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Guilford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750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$21,755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Brookfield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$19,832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Newtown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$21,607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 05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675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68.8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$21,861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Fairfield 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69.4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497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489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66.3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$21,806</a:t>
                      </a:r>
                      <a:endParaRPr/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41" name="Google Shape;341;p14"/>
          <p:cNvSpPr txBox="1"/>
          <p:nvPr/>
        </p:nvSpPr>
        <p:spPr>
          <a:xfrm>
            <a:off x="6690244" y="2436825"/>
            <a:ext cx="2280900" cy="394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Char char="●"/>
            </a:pPr>
            <a:r>
              <a:rPr lang="en-US" sz="135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spending per pupil (NCEP) for districts in DRG B is $21,251. </a:t>
            </a:r>
            <a:endParaRPr/>
          </a:p>
          <a:p>
            <a:pPr marL="1047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1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entury Gothic"/>
              <a:buChar char="●"/>
            </a:pPr>
            <a:r>
              <a:rPr lang="en-US" sz="1350" b="1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Median Household Incomes for 2023 - US Census Bureau</a:t>
            </a:r>
            <a:endParaRPr sz="1350" b="1" i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50"/>
              <a:buFont typeface="Century Gothic"/>
              <a:buChar char="○"/>
            </a:pPr>
            <a:r>
              <a:rPr lang="en-US" sz="1350" b="1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Simsbury $153,715</a:t>
            </a:r>
            <a:endParaRPr sz="1350" b="1" i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50"/>
              <a:buFont typeface="Century Gothic"/>
              <a:buChar char="○"/>
            </a:pPr>
            <a:r>
              <a:rPr lang="en-US" sz="1350" b="1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Glastonbury $150,290</a:t>
            </a:r>
            <a:endParaRPr sz="1350" b="1" i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50"/>
              <a:buFont typeface="Century Gothic"/>
              <a:buChar char="○"/>
            </a:pPr>
            <a:r>
              <a:rPr lang="en-US" sz="1350" b="1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 Windsor $143,025</a:t>
            </a:r>
            <a:endParaRPr sz="1350" b="1" i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50"/>
              <a:buFont typeface="Century Gothic"/>
              <a:buChar char="○"/>
            </a:pPr>
            <a:r>
              <a:rPr lang="en-US" sz="1350" b="1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Rocky Hill $100,061</a:t>
            </a:r>
            <a:endParaRPr sz="1350" b="1" i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352cb51a7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Special Ed Expenditures DRG D</a:t>
            </a:r>
            <a:br>
              <a:rPr lang="en-US"/>
            </a:br>
            <a:endParaRPr/>
          </a:p>
        </p:txBody>
      </p:sp>
      <p:graphicFrame>
        <p:nvGraphicFramePr>
          <p:cNvPr id="354" name="Google Shape;354;p19"/>
          <p:cNvGraphicFramePr/>
          <p:nvPr/>
        </p:nvGraphicFramePr>
        <p:xfrm>
          <a:off x="685800" y="1828304"/>
          <a:ext cx="7772375" cy="5052635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68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Total 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Sp.Ed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Sp.Ed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Expenditures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Expenditures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Transportation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Rank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District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2023-24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2023-24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Sp.Ed %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Expenditures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/>
                        <a:t>Transp. %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Old Saybrook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$28,896,093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$6,284,110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21.75%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$999,129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3.46%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Wethersfield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$76,338,014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$17,115,473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22.42%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$1,794,353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2.35%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North Haven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$65,274,020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$14,672,955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22.48%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$2,337,374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3.58%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4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Rocky Hill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$54,844,494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$12,342,794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22.51%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$1,646,113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highlight>
                            <a:srgbClr val="FFFF00"/>
                          </a:highlight>
                        </a:rPr>
                        <a:t>3.00%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Newington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$89,265,932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$20,355,569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22.80%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$3,073,769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3.44%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East Lyme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$59,664,541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$13,671,204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22.91%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$1,505,995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2.52%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Colchester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$46,880,928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$11,492,445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24.51%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$1,723,033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3.68%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Branford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$67,322,360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$16,556,545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24.59%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$2,681,902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3.98%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New Milford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$75,385,438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$18,790,848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24.93%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$4,173,387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5.54%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Bethel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$61,050,899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$15,241,475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24.97%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$2,133,207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3.49%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Milford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$139,785,393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$34,923,234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24.98%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$3,353,284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2.40%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Stonington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$46,352,585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$11,807,225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25.47%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$1,865,559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4.02%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Berlin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$60,645,571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$15,594,038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25.71%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$2,117,413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3.49%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East Granby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$21,211,065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$5,496,496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25.91%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$527,672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2.49%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Waterford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$59,212,364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$15,753,631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26.61%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$1,843,635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3.11%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Clinton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$36,789,695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$10,076,417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27.39%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$1,108,184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3.01%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17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Cromwell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$40,913,820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$11,220,242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27.42%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$1,141,820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2.79%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18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Wallingford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$126,325,781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$35,367,348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28.00%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$3,690,573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2.92%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Ledyard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$46,323,137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$12,969,682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28.00%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$1,668,032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3.60%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20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Windsor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$88,550,325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$25,086,053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28.33%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$2,980,480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3.37%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21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Shelton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$87,207,966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$26,097,376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29.93%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$4,933,889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5.66%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22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Southington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$120,031,034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$36,736,864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30.61%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$2,900,668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2.42%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23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Watertown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$56,877,618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$17,776,481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31.25%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$1,574,595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2.77%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24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East Hampton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$39,589,543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$12,432,848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31.40%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$1,013,145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2.56%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1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44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SOURCE: Preliminary 2023-2024 Education Financial System EFS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00" marR="6000" marT="60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Board of Education Adopted Budget 2025 - 2026 </a:t>
            </a:r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/>
              <a:t>																																	</a:t>
            </a:r>
            <a:endParaRPr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/>
              <a:t>							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/>
              <a:t>  </a:t>
            </a:r>
            <a:r>
              <a:rPr lang="en-US" sz="2800"/>
              <a:t>Dollar Increase		   Percentage Increase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en-US" sz="2800"/>
              <a:t>     $2,609,532			   4.87%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40450" y="2182400"/>
            <a:ext cx="4724400" cy="167640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rgbClr val="C7E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$56,141,771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Factors Driving the 4.87% Increase</a:t>
            </a:r>
            <a:endParaRPr/>
          </a:p>
        </p:txBody>
      </p:sp>
      <p:graphicFrame>
        <p:nvGraphicFramePr>
          <p:cNvPr id="368" name="Google Shape;368;p21"/>
          <p:cNvGraphicFramePr/>
          <p:nvPr>
            <p:extLst>
              <p:ext uri="{D42A27DB-BD31-4B8C-83A1-F6EECF244321}">
                <p14:modId xmlns:p14="http://schemas.microsoft.com/office/powerpoint/2010/main" val="97797407"/>
              </p:ext>
            </p:extLst>
          </p:nvPr>
        </p:nvGraphicFramePr>
        <p:xfrm>
          <a:off x="990600" y="2438400"/>
          <a:ext cx="6766550" cy="2923950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Salaries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$1,630,435 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3.05%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Benefits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$647,380 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1.21% 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Professional Services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$81,372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strike="noStrike" cap="none"/>
                        <a:t>.15%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Transportation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$91,685 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strike="noStrike" cap="none"/>
                        <a:t>.17%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Tuition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$168,119 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strike="noStrike" cap="none" dirty="0"/>
                        <a:t>.31%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All Other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   $(9,459)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strike="noStrike" cap="none" dirty="0"/>
                        <a:t>(.02%)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Total Increase</a:t>
                      </a:r>
                      <a:endParaRPr sz="2000" b="1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$2,609,532</a:t>
                      </a:r>
                      <a:endParaRPr sz="2000" b="1" u="none" strike="noStrike" cap="none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b="1" u="none" strike="noStrike" cap="none" dirty="0"/>
                        <a:t>4.87%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body" idx="4294967295"/>
          </p:nvPr>
        </p:nvSpPr>
        <p:spPr>
          <a:xfrm>
            <a:off x="27039" y="685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dk1"/>
                </a:solidFill>
              </a:rPr>
              <a:t>Board of Education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Steven Slattery, Chairman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Amber Tucker, Vice Chair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Maria Mennella, Secretary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Jennifer Baron-Morfea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Jay Chhabra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Brian Clements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Tom Cosker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Sean Gavin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Jessica Loffredo</a:t>
            </a:r>
            <a:endParaRPr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dk1"/>
                </a:solidFill>
              </a:rPr>
              <a:t> Superintendent of Schools</a:t>
            </a:r>
            <a:endParaRPr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1800"/>
              <a:t>Mark F. Zito, Ed.D.</a:t>
            </a:r>
            <a:endParaRPr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2000" b="1"/>
              <a:t> </a:t>
            </a:r>
            <a:r>
              <a:rPr lang="en-US" sz="2000" b="1">
                <a:solidFill>
                  <a:schemeClr val="dk1"/>
                </a:solidFill>
              </a:rPr>
              <a:t>Assistant Superintendent for Finance &amp; Operations</a:t>
            </a:r>
            <a:endParaRPr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1800"/>
              <a:t>Charles O. Zettergren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>
            <a:spLocks noGrp="1"/>
          </p:cNvSpPr>
          <p:nvPr>
            <p:ph type="title"/>
          </p:nvPr>
        </p:nvSpPr>
        <p:spPr>
          <a:xfrm>
            <a:off x="76200" y="9144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Staffing Changes</a:t>
            </a:r>
            <a:endParaRPr/>
          </a:p>
        </p:txBody>
      </p:sp>
      <p:graphicFrame>
        <p:nvGraphicFramePr>
          <p:cNvPr id="375" name="Google Shape;375;p22"/>
          <p:cNvGraphicFramePr/>
          <p:nvPr>
            <p:extLst>
              <p:ext uri="{D42A27DB-BD31-4B8C-83A1-F6EECF244321}">
                <p14:modId xmlns:p14="http://schemas.microsoft.com/office/powerpoint/2010/main" val="4022634586"/>
              </p:ext>
            </p:extLst>
          </p:nvPr>
        </p:nvGraphicFramePr>
        <p:xfrm>
          <a:off x="241950" y="1749600"/>
          <a:ext cx="8744250" cy="4937880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25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2024-25 Budget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2025-26 Proposed Budget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Increase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% Increase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Budget Prior To Positions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$53,532,239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$ 56,617,694 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$3,085,455 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5.76%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75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Add: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 FTE Athletic Trainer</a:t>
                      </a:r>
                      <a:endParaRPr sz="12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 111,713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$3,197,168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5.97%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Less: </a:t>
                      </a:r>
                      <a:r>
                        <a:rPr lang="en-US" sz="1200" b="1"/>
                        <a:t> </a:t>
                      </a:r>
                      <a:endParaRPr sz="1800" b="1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3.0 FTE Classroom Teachers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(281,135)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$2,916,033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5.45%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Teacher Retirements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(100,000)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$2,816,033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5.26%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2.0 FTE Behavior Specialists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(  94,778)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$2,721,255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5.08%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Lunchroom Aides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(  14,323)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$2,706,932 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5.06%</a:t>
                      </a: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Summer Program Salaries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(  10,000)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$2,696,932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5.04%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Building Subs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 (  87,400)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$2,609,532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4.87%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7793037" cy="93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Where the Money Goes</a:t>
            </a:r>
            <a:endParaRPr/>
          </a:p>
        </p:txBody>
      </p:sp>
      <p:graphicFrame>
        <p:nvGraphicFramePr>
          <p:cNvPr id="382" name="Google Shape;382;p23"/>
          <p:cNvGraphicFramePr/>
          <p:nvPr/>
        </p:nvGraphicFramePr>
        <p:xfrm>
          <a:off x="-924075" y="2299325"/>
          <a:ext cx="7086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3" name="Google Shape;383;p23"/>
          <p:cNvGraphicFramePr/>
          <p:nvPr/>
        </p:nvGraphicFramePr>
        <p:xfrm>
          <a:off x="5791200" y="3810000"/>
          <a:ext cx="2971800" cy="2800350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89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2025-26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BOE Proposed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Total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Salaries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$37,759,277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67.257%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Benefits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$8,567,838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15.261%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Prof Serv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$936,886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1.669%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Prop Serv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$1,088,003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1.938%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Transp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$2,547,787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4.538%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Tuition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$1,321,324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2.354%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Purch Serv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$1,111,810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1.980%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Supplies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$2,013,977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3.587%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Equip &amp; Furn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$703,545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1.253%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Dues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$91,324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0.163%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$56,141,771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100.00%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7620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en-US" sz="2800"/>
              <a:t>What if Rocky Hill spent the State of CT or DRG D Mean PPE on our students?</a:t>
            </a:r>
            <a:endParaRPr/>
          </a:p>
        </p:txBody>
      </p:sp>
      <p:sp>
        <p:nvSpPr>
          <p:cNvPr id="390" name="Google Shape;390;p24"/>
          <p:cNvSpPr txBox="1">
            <a:spLocks noGrp="1"/>
          </p:cNvSpPr>
          <p:nvPr>
            <p:ph type="body" idx="1"/>
          </p:nvPr>
        </p:nvSpPr>
        <p:spPr>
          <a:xfrm>
            <a:off x="381000" y="32004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82296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600" b="1">
              <a:solidFill>
                <a:srgbClr val="C41D25"/>
              </a:solidFill>
            </a:endParaRPr>
          </a:p>
          <a:p>
            <a:pPr marL="82296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600" b="1"/>
              <a:t>State of Connecticut Difference = </a:t>
            </a:r>
            <a:r>
              <a:rPr lang="en-US" sz="2600" b="1">
                <a:solidFill>
                  <a:srgbClr val="FFFF00"/>
                </a:solidFill>
              </a:rPr>
              <a:t>$7,456,740</a:t>
            </a:r>
            <a:endParaRPr/>
          </a:p>
          <a:p>
            <a:pPr marL="82296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600" b="1"/>
              <a:t>  DRG D Difference = </a:t>
            </a:r>
            <a:r>
              <a:rPr lang="en-US" sz="2600" b="1">
                <a:solidFill>
                  <a:srgbClr val="FFFF00"/>
                </a:solidFill>
              </a:rPr>
              <a:t>$3,684,060</a:t>
            </a:r>
            <a:endParaRPr/>
          </a:p>
          <a:p>
            <a:pPr marL="82296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409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600"/>
              <a:t>For 2023-24, Rocky Hill’s AENGLC was #77 out of 169 CT municipalities. This is a ranking of Rocky Hill’s relative wealth, which places Rocky Hill in the top 46% of wealth on a statewide basis.</a:t>
            </a:r>
            <a:endParaRPr sz="2600"/>
          </a:p>
          <a:p>
            <a:pPr marL="228600" lvl="0" indent="-22987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600"/>
              <a:t>For 2023-24, Rocky Hill’s PPE was #119 out of 166 CT school districts. Rocky Hill’s ranking in terms of how much is spent per child places Rocky Hill in the bottom 28% of educational spending on a statewide basis.  </a:t>
            </a:r>
            <a:endParaRPr sz="2600"/>
          </a:p>
        </p:txBody>
      </p:sp>
      <p:sp>
        <p:nvSpPr>
          <p:cNvPr id="391" name="Google Shape;391;p24"/>
          <p:cNvSpPr txBox="1"/>
          <p:nvPr/>
        </p:nvSpPr>
        <p:spPr>
          <a:xfrm>
            <a:off x="381000" y="5786735"/>
            <a:ext cx="8229600" cy="923330"/>
          </a:xfrm>
          <a:prstGeom prst="rect">
            <a:avLst/>
          </a:prstGeom>
          <a:solidFill>
            <a:srgbClr val="D6F4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F6F80"/>
                </a:solidFill>
                <a:latin typeface="Tahoma"/>
                <a:ea typeface="Tahoma"/>
                <a:cs typeface="Tahoma"/>
                <a:sym typeface="Tahoma"/>
              </a:rPr>
              <a:t>The Bottom Line – Rocky Hill taxpayers receive an excellent return on their educational investment. The public schools produce above average results at a significantly below average cost.</a:t>
            </a:r>
            <a:endParaRPr/>
          </a:p>
        </p:txBody>
      </p:sp>
      <p:graphicFrame>
        <p:nvGraphicFramePr>
          <p:cNvPr id="392" name="Google Shape;392;p24"/>
          <p:cNvGraphicFramePr/>
          <p:nvPr/>
        </p:nvGraphicFramePr>
        <p:xfrm>
          <a:off x="381000" y="2087880"/>
          <a:ext cx="8503950" cy="1112550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283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23-24 State of CT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Mean PPE =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$22,837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23-24 DRG D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Mean PPE =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$21,347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23-24 Rocky Hill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Mean PPE =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$19,892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"/>
          <p:cNvSpPr txBox="1">
            <a:spLocks noGrp="1"/>
          </p:cNvSpPr>
          <p:nvPr>
            <p:ph type="title"/>
          </p:nvPr>
        </p:nvSpPr>
        <p:spPr>
          <a:xfrm>
            <a:off x="0" y="852284"/>
            <a:ext cx="7793037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 sz="4000"/>
              <a:t>DRG D Per Pupil Expenditure</a:t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>
            <a:off x="6019800" y="3383070"/>
            <a:ext cx="2667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Would require $3,684,060 of additional funding to reach the DRG average PPE amount. </a:t>
            </a:r>
            <a:endParaRPr/>
          </a:p>
        </p:txBody>
      </p:sp>
      <p:graphicFrame>
        <p:nvGraphicFramePr>
          <p:cNvPr id="400" name="Google Shape;400;p25"/>
          <p:cNvGraphicFramePr/>
          <p:nvPr/>
        </p:nvGraphicFramePr>
        <p:xfrm>
          <a:off x="746569" y="1981201"/>
          <a:ext cx="4282625" cy="4809745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251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NCEP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>
                          <a:solidFill>
                            <a:srgbClr val="0505CB"/>
                          </a:solidFill>
                        </a:rPr>
                        <a:t>DRG D Towns</a:t>
                      </a:r>
                      <a:endParaRPr sz="1050" b="0" i="0" u="none" strike="noStrike">
                        <a:solidFill>
                          <a:srgbClr val="0505C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>
                          <a:solidFill>
                            <a:srgbClr val="0505CB"/>
                          </a:solidFill>
                        </a:rPr>
                        <a:t> 2023-24</a:t>
                      </a:r>
                      <a:endParaRPr sz="1050" b="0" i="0" u="none" strike="noStrike">
                        <a:solidFill>
                          <a:srgbClr val="0505C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OLD SAYBROOK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26,665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MILFORD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25,389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STONINGTON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24,010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CLINTON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23,983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EAST GRANBY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23,413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EAST LYME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23,245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BRANFORD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23,219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WATERFORD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22,683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WALLINGFORD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22,436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BERLIN 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21,719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EAST HAMPTON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21,676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WINDSOR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21,618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NEWINGTON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21,174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COLCHESTER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21,009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WATERTOWN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20,421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CROMWELL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20,143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ROCKY HILL      </a:t>
                      </a:r>
                      <a:endParaRPr sz="1050" b="0" i="0" u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19,892</a:t>
                      </a:r>
                      <a:endParaRPr sz="1050" b="0" i="0" u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NORTH HAVEN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19,267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NEW MILFORD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19,263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WETHERSFIELD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18,979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SOUTHINGTON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18,637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BETHEL 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17,972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LEDYARD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17,802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SHELTON         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/>
                        <a:t>17,717</a:t>
                      </a:r>
                      <a:endParaRPr sz="105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0" i="0" u="none" strike="noStrike">
                        <a:solidFill>
                          <a:srgbClr val="0505C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0" i="0" u="none" strike="noStrike">
                        <a:solidFill>
                          <a:srgbClr val="0505C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>
                          <a:solidFill>
                            <a:srgbClr val="0505CB"/>
                          </a:solidFill>
                        </a:rPr>
                        <a:t>Average DRG D</a:t>
                      </a:r>
                      <a:endParaRPr sz="1050" b="1" i="0" u="none" strike="noStrike">
                        <a:solidFill>
                          <a:srgbClr val="0505C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>
                          <a:solidFill>
                            <a:srgbClr val="0505CB"/>
                          </a:solidFill>
                        </a:rPr>
                        <a:t>21,347</a:t>
                      </a:r>
                      <a:endParaRPr sz="1050" b="1" i="0" u="none" strike="noStrike">
                        <a:solidFill>
                          <a:srgbClr val="0505CB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7985125" cy="83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rebuchet MS"/>
              <a:buNone/>
            </a:pPr>
            <a:r>
              <a:rPr lang="en-US" sz="3400"/>
              <a:t>Capital Improvement Program History</a:t>
            </a:r>
            <a:endParaRPr/>
          </a:p>
        </p:txBody>
      </p:sp>
      <p:graphicFrame>
        <p:nvGraphicFramePr>
          <p:cNvPr id="406" name="Google Shape;406;p26"/>
          <p:cNvGraphicFramePr/>
          <p:nvPr/>
        </p:nvGraphicFramePr>
        <p:xfrm>
          <a:off x="5562600" y="4557725"/>
          <a:ext cx="3162300" cy="2105025"/>
        </p:xfrm>
        <a:graphic>
          <a:graphicData uri="http://schemas.openxmlformats.org/drawingml/2006/table">
            <a:tbl>
              <a:tblPr>
                <a:noFill/>
                <a:tableStyleId>{69F83B6D-C4A7-4D5C-95B6-EBD38D2C3F0E}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BOE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Council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Approved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Adopted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Budget Year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2024-2025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$1,522,500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$600,000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2023-2024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$1,200,000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2022-2023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$1,900,000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2021-2022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$1,600,000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$450,000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2020-2021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$2,600,000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$1,050,000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2019-2020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$938,920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$668,000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2018-2019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$1,950,000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$911,000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2017-2018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$2,035,000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$1,390,000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2016-2017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$1,960,300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$1,510,300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2015-2016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$1,413,055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$1,303,055 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07" name="Google Shape;407;p26"/>
          <p:cNvGraphicFramePr/>
          <p:nvPr>
            <p:extLst>
              <p:ext uri="{D42A27DB-BD31-4B8C-83A1-F6EECF244321}">
                <p14:modId xmlns:p14="http://schemas.microsoft.com/office/powerpoint/2010/main" val="640116886"/>
              </p:ext>
            </p:extLst>
          </p:nvPr>
        </p:nvGraphicFramePr>
        <p:xfrm>
          <a:off x="228600" y="2590800"/>
          <a:ext cx="502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Pending Infrastructure Projects </a:t>
            </a:r>
            <a:endParaRPr/>
          </a:p>
        </p:txBody>
      </p:sp>
      <p:sp>
        <p:nvSpPr>
          <p:cNvPr id="413" name="Google Shape;413;p27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7924800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West Hill School Roof, almost 30 years old 	$1.6 million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Stevens Doors, Windows, K Classroom Upgrades	$1.4 million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Stevens HVAC Replacement			$2.2 million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GMS Front Canopy				$  .8 million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GMS Tech Ed and Media Center			$  .7 million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Tennis Court Upgrade				$  .9 million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/>
              <a:t>Pending Major Capital Projects Total	$7.6 million 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/>
              <a:t>Importance of Funding the CIP in a Consistent and Dedicated Manner </a:t>
            </a:r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8001000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Maintain indoor air quality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Improved energy efficiency and reduced costs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Maintain safe, high-quality teaching and learning spaces while minimizing property damage resulting from leaks and equipment failures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Avoid costly emergency repairs to HVAC equipment and roofing systems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9"/>
          <p:cNvSpPr txBox="1">
            <a:spLocks noGrp="1"/>
          </p:cNvSpPr>
          <p:nvPr>
            <p:ph type="title"/>
          </p:nvPr>
        </p:nvSpPr>
        <p:spPr>
          <a:xfrm>
            <a:off x="1143000" y="1485901"/>
            <a:ext cx="6800850" cy="58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rebuchet MS"/>
              <a:buNone/>
            </a:pPr>
            <a:r>
              <a:rPr lang="en-US" sz="2100"/>
              <a:t>Capital Improvement Program Budget 2025-26</a:t>
            </a:r>
            <a:br>
              <a:rPr lang="en-US" sz="2100"/>
            </a:br>
            <a:endParaRPr sz="2100"/>
          </a:p>
        </p:txBody>
      </p:sp>
      <p:sp>
        <p:nvSpPr>
          <p:cNvPr id="426" name="Google Shape;426;p29"/>
          <p:cNvSpPr txBox="1">
            <a:spLocks noGrp="1"/>
          </p:cNvSpPr>
          <p:nvPr>
            <p:ph type="body" idx="1"/>
          </p:nvPr>
        </p:nvSpPr>
        <p:spPr>
          <a:xfrm>
            <a:off x="1314451" y="2336805"/>
            <a:ext cx="6457949" cy="269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graphicFrame>
        <p:nvGraphicFramePr>
          <p:cNvPr id="427" name="Google Shape;427;p29"/>
          <p:cNvGraphicFramePr/>
          <p:nvPr>
            <p:extLst>
              <p:ext uri="{D42A27DB-BD31-4B8C-83A1-F6EECF244321}">
                <p14:modId xmlns:p14="http://schemas.microsoft.com/office/powerpoint/2010/main" val="3692977596"/>
              </p:ext>
            </p:extLst>
          </p:nvPr>
        </p:nvGraphicFramePr>
        <p:xfrm>
          <a:off x="244481" y="2073419"/>
          <a:ext cx="8035668" cy="426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8035668" imgH="4262670" progId="Excel.Sheet.12">
                  <p:embed/>
                </p:oleObj>
              </mc:Choice>
              <mc:Fallback>
                <p:oleObj r:id="rId4" imgW="8035668" imgH="4262670" progId="Excel.Sheet.12">
                  <p:embed/>
                  <p:pic>
                    <p:nvPicPr>
                      <p:cNvPr id="427" name="Google Shape;427;p2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44481" y="2073419"/>
                        <a:ext cx="8035668" cy="4262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title"/>
          </p:nvPr>
        </p:nvSpPr>
        <p:spPr>
          <a:xfrm>
            <a:off x="-12290" y="914400"/>
            <a:ext cx="9525000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rPr lang="en-US" sz="2600"/>
              <a:t>Rocky Hill Public Schools: Some Recent Highlights</a:t>
            </a:r>
            <a:br>
              <a:rPr lang="en-US" sz="2600"/>
            </a:br>
            <a:endParaRPr sz="2600"/>
          </a:p>
        </p:txBody>
      </p:sp>
      <p:sp>
        <p:nvSpPr>
          <p:cNvPr id="433" name="Google Shape;433;p30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305800" cy="472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West Hill School and Stevens School each recently designated by the Connecticut State Department of Education as a “School of Distinction” based on high academic performance.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RHHS – Two students qualified for 2025 ARML National Math Competition at Penn State University. These two students are on Team Connecticut.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RHHS – Marching Band placed 1</a:t>
            </a:r>
            <a:r>
              <a:rPr lang="en-US" sz="2000" baseline="30000"/>
              <a:t>st</a:t>
            </a:r>
            <a:r>
              <a:rPr lang="en-US" sz="2000"/>
              <a:t> in two regional band competitions - held at Cheshire HS and Bunnell HS.  Marching Band has a robust membership of 59 students.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RHHS – Marching Band placed 6th overall in New England, and 12th at the national finals held at MetLife Stadium in New Jersey.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"/>
          <p:cNvSpPr txBox="1"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sz="2400"/>
              <a:t>Recent Highlights, Continued</a:t>
            </a:r>
            <a:endParaRPr sz="2400"/>
          </a:p>
        </p:txBody>
      </p:sp>
      <p:sp>
        <p:nvSpPr>
          <p:cNvPr id="439" name="Google Shape;439;p31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  <a:p>
            <a:pPr marL="228600" lvl="0" indent="-24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RHHS – Math Team placed third in the Capitol Region Math League and was ranked as the #</a:t>
            </a:r>
            <a:r>
              <a:rPr lang="en-US"/>
              <a:t>2</a:t>
            </a:r>
            <a:r>
              <a:rPr lang="en-US" sz="2400"/>
              <a:t> small public high school at the state competition. </a:t>
            </a:r>
            <a:endParaRPr/>
          </a:p>
          <a:p>
            <a:pPr marL="228600" lvl="0" indent="-240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RHHS – Eleven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/>
              <a:t>students in the class of 2024 qualified for the </a:t>
            </a:r>
            <a:r>
              <a:rPr lang="en-US" i="1"/>
              <a:t>Seal of Biliteracy </a:t>
            </a:r>
            <a:r>
              <a:rPr lang="en-US"/>
              <a:t>high school diploma, 34 students took the test on 4/26/25, results pending.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152400" y="838200"/>
            <a:ext cx="8305800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2025-2026 Budget Assumptions</a:t>
            </a:r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784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Continue to provide high-quality educational programming/rigorous and engaging curriculum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Continue to improve teaching and learning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Maintain staffing levels to conform with Board of Education guidelines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Maintain appropriate levels of instructional supplies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Maintain safe and clean facilities, furniture, fixtures, and equipment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Continue to improve access to educational technology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Continue to meet all special education legal mandates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Recent Highlights, Continued</a:t>
            </a:r>
            <a:endParaRPr/>
          </a:p>
        </p:txBody>
      </p:sp>
      <p:sp>
        <p:nvSpPr>
          <p:cNvPr id="445" name="Google Shape;445;p32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Dream Cafe - Hugely Successful! Year one, $41,968 in revenue - a self-funded operation for consumables (food, beverages, supplies)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GMS – National Banner School for Special Olympics for 2025 (one of only five schools in the state - two in Rocky Hill including RHHS). 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sz="2400"/>
              <a:t>Recent Highlights, Continued </a:t>
            </a:r>
            <a:endParaRPr/>
          </a:p>
        </p:txBody>
      </p:sp>
      <p:sp>
        <p:nvSpPr>
          <p:cNvPr id="451" name="Google Shape;451;p33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/>
              <a:t>RHHS – 2024 Boys’ Cross Country - Class M State Champions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RHHS - 2024 Boys’ Cross Country - Brian Smith, Class M Individual State Champion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RHHS = 2024 Boys’ Golf - Tyson Asadorian, Division 2 State Champion 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/>
              <a:t>RHHS – 2024 Girls’ Basketball - State Semifinals in Class MM 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/>
              <a:t>RHHS – 2024 CCC Sportsmanship Award – Girls’ Tennis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7620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sz="2400"/>
              <a:t>Rocky Hill High School – Recent College Admissions</a:t>
            </a:r>
            <a:br>
              <a:rPr lang="en-US" sz="2400"/>
            </a:br>
            <a:r>
              <a:rPr lang="en-US" sz="2000">
                <a:solidFill>
                  <a:schemeClr val="accent1"/>
                </a:solidFill>
              </a:rPr>
              <a:t>CSDE, Most Recent Data 2023-24</a:t>
            </a:r>
            <a:br>
              <a:rPr lang="en-US" sz="2000">
                <a:solidFill>
                  <a:schemeClr val="dk2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Rocky Hill: 9</a:t>
            </a:r>
            <a:r>
              <a:rPr lang="en-US" sz="2000"/>
              <a:t>4</a:t>
            </a:r>
            <a:r>
              <a:rPr lang="en-US" sz="2000">
                <a:solidFill>
                  <a:schemeClr val="lt1"/>
                </a:solidFill>
              </a:rPr>
              <a:t>.8% State of Connecticut: 88.</a:t>
            </a:r>
            <a:r>
              <a:rPr lang="en-US" sz="2000"/>
              <a:t>4</a:t>
            </a:r>
            <a:r>
              <a:rPr lang="en-US" sz="2000">
                <a:solidFill>
                  <a:schemeClr val="lt1"/>
                </a:solidFill>
              </a:rPr>
              <a:t>% (4-</a:t>
            </a:r>
            <a:r>
              <a:rPr lang="en-US" sz="2000"/>
              <a:t>Year Grad Rate)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endParaRPr sz="2400"/>
          </a:p>
        </p:txBody>
      </p:sp>
      <p:graphicFrame>
        <p:nvGraphicFramePr>
          <p:cNvPr id="457" name="Google Shape;457;p34"/>
          <p:cNvGraphicFramePr/>
          <p:nvPr>
            <p:extLst>
              <p:ext uri="{D42A27DB-BD31-4B8C-83A1-F6EECF244321}">
                <p14:modId xmlns:p14="http://schemas.microsoft.com/office/powerpoint/2010/main" val="1190724082"/>
              </p:ext>
            </p:extLst>
          </p:nvPr>
        </p:nvGraphicFramePr>
        <p:xfrm>
          <a:off x="165750" y="2171375"/>
          <a:ext cx="8686800" cy="4390645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26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American </a:t>
                      </a:r>
                      <a:r>
                        <a:rPr lang="en-US" sz="1400" dirty="0"/>
                        <a:t>University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Georgetown University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Gettysburg College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UMASS - Amherst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University of Saint Joseph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Santa Clara University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Yale University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University of Utah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Sacred Heart University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</a:t>
                      </a:r>
                      <a:r>
                        <a:rPr lang="en-US"/>
                        <a:t>nnecticut College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Nichols College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Stonehill College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Trinity College – Dublin, IRL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Marist College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dirty="0"/>
                        <a:t>UCONN – Storrs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Coastal Carolina University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West Virginia University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dirty="0"/>
                        <a:t>Lehigh University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University of Notre Dame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University of </a:t>
                      </a:r>
                      <a:r>
                        <a:rPr lang="en-US"/>
                        <a:t>Toronto</a:t>
                      </a:r>
                      <a:r>
                        <a:rPr lang="en-US" sz="1400"/>
                        <a:t>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dirty="0"/>
                        <a:t>University of Rhode Island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Quinnipiac University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University of Tennessee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Bryant University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</a:t>
                      </a:r>
                      <a:r>
                        <a:rPr lang="en-US"/>
                        <a:t>ENN STATE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University of Hawaii at Manoa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dirty="0"/>
                        <a:t>Saint Anselm College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Hofstra University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Springfield College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/>
                        <a:t>Clark University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Marist College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University of Hartford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College of the Holy Cross 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Syracuse University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Central Connecticut State University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dirty="0"/>
                        <a:t>UMASS - Boston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 txBox="1">
            <a:spLocks noGrp="1"/>
          </p:cNvSpPr>
          <p:nvPr>
            <p:ph type="title"/>
          </p:nvPr>
        </p:nvSpPr>
        <p:spPr>
          <a:xfrm>
            <a:off x="-2458" y="838200"/>
            <a:ext cx="7793037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/>
              <a:t>2024-2025 Overall Budget Summary</a:t>
            </a:r>
            <a:endParaRPr/>
          </a:p>
        </p:txBody>
      </p:sp>
      <p:graphicFrame>
        <p:nvGraphicFramePr>
          <p:cNvPr id="463" name="Google Shape;463;p35"/>
          <p:cNvGraphicFramePr/>
          <p:nvPr>
            <p:extLst>
              <p:ext uri="{D42A27DB-BD31-4B8C-83A1-F6EECF244321}">
                <p14:modId xmlns:p14="http://schemas.microsoft.com/office/powerpoint/2010/main" val="1884536158"/>
              </p:ext>
            </p:extLst>
          </p:nvPr>
        </p:nvGraphicFramePr>
        <p:xfrm>
          <a:off x="556425" y="2373250"/>
          <a:ext cx="7010400" cy="3368025"/>
        </p:xfrm>
        <a:graphic>
          <a:graphicData uri="http://schemas.openxmlformats.org/drawingml/2006/table">
            <a:tbl>
              <a:tblPr>
                <a:noFill/>
                <a:tableStyleId>{F9CA61AF-8F61-44AF-B2ED-F169BDB5953E}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dirty="0"/>
                        <a:t>2025-26 BOE Request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$56,141,771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dirty="0"/>
                        <a:t>2024-25 BOE Budget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sng"/>
                        <a:t>$53,532,239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342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/>
                        <a:t>Overall Increase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$2,609,532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4.87%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>
            <a:spLocks noGrp="1"/>
          </p:cNvSpPr>
          <p:nvPr>
            <p:ph type="title"/>
          </p:nvPr>
        </p:nvSpPr>
        <p:spPr>
          <a:xfrm>
            <a:off x="531638" y="753228"/>
            <a:ext cx="70121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en-US" sz="2500"/>
              <a:t>Education Cost Sharing (ECS) Entitlements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en-US" sz="2500"/>
              <a:t>&amp; Returned Health Insurance Funds</a:t>
            </a:r>
            <a:endParaRPr sz="2500"/>
          </a:p>
        </p:txBody>
      </p:sp>
      <p:sp>
        <p:nvSpPr>
          <p:cNvPr id="469" name="Google Shape;469;p36"/>
          <p:cNvSpPr txBox="1">
            <a:spLocks noGrp="1"/>
          </p:cNvSpPr>
          <p:nvPr>
            <p:ph type="body" idx="1"/>
          </p:nvPr>
        </p:nvSpPr>
        <p:spPr>
          <a:xfrm>
            <a:off x="38100" y="2144425"/>
            <a:ext cx="9067800" cy="4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19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</a:pPr>
            <a:r>
              <a:rPr lang="en-US" sz="1620" dirty="0"/>
              <a:t>The town receives grant funding from the state to support education via the Education Cost Sharing grant.</a:t>
            </a:r>
            <a:endParaRPr sz="162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</a:pPr>
            <a:r>
              <a:rPr lang="en-US" sz="1620" dirty="0"/>
              <a:t>					</a:t>
            </a:r>
            <a:endParaRPr sz="162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</a:pPr>
            <a:r>
              <a:rPr lang="en-US" sz="1620" dirty="0"/>
              <a:t>				</a:t>
            </a:r>
            <a:r>
              <a:rPr lang="en-US" sz="1620" u="sng" dirty="0">
                <a:solidFill>
                  <a:srgbClr val="FFFF00"/>
                </a:solidFill>
              </a:rPr>
              <a:t>2024-25</a:t>
            </a:r>
            <a:r>
              <a:rPr lang="en-US" sz="1620" dirty="0">
                <a:solidFill>
                  <a:srgbClr val="FFFF00"/>
                </a:solidFill>
              </a:rPr>
              <a:t>   		</a:t>
            </a:r>
            <a:r>
              <a:rPr lang="en-US" sz="1620" u="sng" dirty="0">
                <a:solidFill>
                  <a:srgbClr val="FFFF00"/>
                </a:solidFill>
              </a:rPr>
              <a:t>2025-26</a:t>
            </a:r>
            <a:r>
              <a:rPr lang="en-US" sz="1620" dirty="0">
                <a:solidFill>
                  <a:srgbClr val="FFFF00"/>
                </a:solidFill>
              </a:rPr>
              <a:t>    	</a:t>
            </a:r>
            <a:r>
              <a:rPr lang="en-US" sz="1620" u="sng" dirty="0">
                <a:solidFill>
                  <a:srgbClr val="FFFF00"/>
                </a:solidFill>
              </a:rPr>
              <a:t>Increase</a:t>
            </a:r>
            <a:endParaRPr sz="1620" dirty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10"/>
              <a:buNone/>
            </a:pPr>
            <a:r>
              <a:rPr lang="en-US" sz="1600" dirty="0">
                <a:solidFill>
                  <a:srgbClr val="FFFF00"/>
                </a:solidFill>
              </a:rPr>
              <a:t>Rocky Hill Grant Amount/Projected  	$7,541,437  	$8,574,212  	$1,032,775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10"/>
              <a:buNone/>
            </a:pP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5"/>
              <a:buNone/>
            </a:pPr>
            <a:r>
              <a:rPr lang="en-US" sz="1300" dirty="0"/>
              <a:t>Source: Connecticut State Department of Education</a:t>
            </a:r>
            <a:endParaRPr sz="13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5"/>
              <a:buNone/>
            </a:pPr>
            <a:r>
              <a:rPr lang="en-US" sz="1300" dirty="0"/>
              <a:t>                  Bureau of Fiscal Services</a:t>
            </a:r>
            <a:endParaRPr sz="1300" dirty="0"/>
          </a:p>
          <a:p>
            <a:pPr marL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</a:pPr>
            <a:r>
              <a:rPr lang="en-US" sz="1620" dirty="0">
                <a:solidFill>
                  <a:srgbClr val="FFFF00"/>
                </a:solidFill>
              </a:rPr>
              <a:t>June 30, 2025: Estimated $1.6 million returning to Town following the close-out on CIGNA and transition to Anthem SPP</a:t>
            </a:r>
            <a:endParaRPr sz="162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7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6896534" cy="61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2025-26 BOE Budget</a:t>
            </a:r>
            <a:endParaRPr/>
          </a:p>
        </p:txBody>
      </p:sp>
      <p:sp>
        <p:nvSpPr>
          <p:cNvPr id="475" name="Google Shape;475;p37"/>
          <p:cNvSpPr txBox="1">
            <a:spLocks noGrp="1"/>
          </p:cNvSpPr>
          <p:nvPr>
            <p:ph type="body" idx="1"/>
          </p:nvPr>
        </p:nvSpPr>
        <p:spPr>
          <a:xfrm>
            <a:off x="533400" y="2514600"/>
            <a:ext cx="8269288" cy="202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Continues to offer Rocky Hill with a high-quality school district at a significantly below average cost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Supports the Board of Education’s goal of providing all students with an outstanding education</a:t>
            </a:r>
            <a:endParaRPr/>
          </a:p>
        </p:txBody>
      </p:sp>
      <p:pic>
        <p:nvPicPr>
          <p:cNvPr id="476" name="Google Shape;47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370" y="4267200"/>
            <a:ext cx="4015348" cy="224345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7"/>
          <p:cNvSpPr txBox="1"/>
          <p:nvPr/>
        </p:nvSpPr>
        <p:spPr>
          <a:xfrm>
            <a:off x="3013613" y="4187111"/>
            <a:ext cx="114963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Respectful to Taxpayer</a:t>
            </a:r>
            <a:endParaRPr/>
          </a:p>
        </p:txBody>
      </p:sp>
      <p:sp>
        <p:nvSpPr>
          <p:cNvPr id="478" name="Google Shape;478;p37"/>
          <p:cNvSpPr txBox="1"/>
          <p:nvPr/>
        </p:nvSpPr>
        <p:spPr>
          <a:xfrm>
            <a:off x="5334000" y="4093445"/>
            <a:ext cx="1148301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High Quality Education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46906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/>
              <a:t>Major Factors Driving the Board’s Adopted Budget Increase</a:t>
            </a:r>
            <a:endParaRPr/>
          </a:p>
        </p:txBody>
      </p: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304800" y="2438400"/>
            <a:ext cx="87264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Salaries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Benefits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Professional Services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Transportation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Tuition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>
            <a:spLocks noGrp="1"/>
          </p:cNvSpPr>
          <p:nvPr>
            <p:ph type="title"/>
          </p:nvPr>
        </p:nvSpPr>
        <p:spPr>
          <a:xfrm>
            <a:off x="228600" y="78662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rPr lang="en-US"/>
              <a:t>Historical Enrollment</a:t>
            </a:r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265" name="Google Shape;2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1863"/>
            <a:ext cx="8991600" cy="48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>
            <a:off x="228600" y="762000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Current Enrollment </a:t>
            </a:r>
            <a:endParaRPr/>
          </a:p>
        </p:txBody>
      </p:sp>
      <p:sp>
        <p:nvSpPr>
          <p:cNvPr id="272" name="Google Shape;272;p6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8040688" cy="4611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October 1, 2023: 2,530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October 1, 2024: 2,532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 sz="2000" i="1"/>
              <a:t>Increase of </a:t>
            </a:r>
            <a:r>
              <a:rPr lang="en-US" i="1"/>
              <a:t>2 </a:t>
            </a:r>
            <a:r>
              <a:rPr lang="en-US" sz="2000" i="1"/>
              <a:t>students</a:t>
            </a:r>
            <a:r>
              <a:rPr lang="en-US" i="1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May 1, 2025: 2,542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 i="1"/>
              <a:t>Increase</a:t>
            </a:r>
            <a:r>
              <a:rPr lang="en-US" sz="2000" i="1"/>
              <a:t> of </a:t>
            </a:r>
            <a:r>
              <a:rPr lang="en-US" i="1"/>
              <a:t>10</a:t>
            </a:r>
            <a:r>
              <a:rPr lang="en-US" sz="2000" i="1"/>
              <a:t> students from October 1, 2024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/>
          </a:p>
          <a:p>
            <a:pPr marL="27432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584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584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>
                <a:solidFill>
                  <a:srgbClr val="FFFF00"/>
                </a:solidFill>
              </a:rPr>
              <a:t>October 1, 2014: 2,489 - Very stable numbers over the past ten years.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304800" y="762000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/>
              <a:t>Demographic Changes – Student Population </a:t>
            </a:r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body" idx="1"/>
          </p:nvPr>
        </p:nvSpPr>
        <p:spPr>
          <a:xfrm>
            <a:off x="-33496" y="1981200"/>
            <a:ext cx="925369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Special Education – Teachers and Related Services Staff (e.g., social workers, school psychologists, speech, physical therapy, occupational therapy, BCBA, paraeducators).</a:t>
            </a:r>
            <a:endParaRPr sz="230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EL/ML – Teachers and Related Tutor Support Staff</a:t>
            </a:r>
            <a:endParaRPr sz="23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700" u="sng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u="sng"/>
              <a:t>Special Education</a:t>
            </a:r>
            <a:r>
              <a:rPr lang="en-US" sz="1800"/>
              <a:t>      		</a:t>
            </a:r>
            <a:r>
              <a:rPr lang="en-US" sz="1800" u="sng"/>
              <a:t>EL/ML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October 1, 2012 :231		2013 : 108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October 1, 2017 :307		2019 : 214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October 1, 2021 :358		2020 : 202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October 1, 2022 :388		2022 : 217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October 1, 2023 :389		2023 : 261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October 1, 2024 :417		2024 : 290</a:t>
            </a:r>
            <a:endParaRPr sz="18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600"/>
              <a:buChar char="•"/>
            </a:pPr>
            <a:r>
              <a:rPr lang="en-US" sz="1600">
                <a:solidFill>
                  <a:srgbClr val="FFFF00"/>
                </a:solidFill>
              </a:rPr>
              <a:t>Special Education: Increase of 80% over the past twelve years – significant impact on staffing needs. </a:t>
            </a:r>
            <a:endParaRPr sz="2200">
              <a:solidFill>
                <a:srgbClr val="FFFF00"/>
              </a:solidFill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600"/>
              <a:buChar char="•"/>
            </a:pPr>
            <a:r>
              <a:rPr lang="en-US" sz="1600">
                <a:solidFill>
                  <a:srgbClr val="FFFF00"/>
                </a:solidFill>
              </a:rPr>
              <a:t>EL/ML: Increase of 168% over the past eleven years - significant impact on staffing needs. </a:t>
            </a:r>
            <a:endParaRPr sz="2200">
              <a:solidFill>
                <a:srgbClr val="FFFF00"/>
              </a:solidFill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600"/>
              <a:buChar char="•"/>
            </a:pPr>
            <a:r>
              <a:rPr lang="en-US" sz="1600">
                <a:solidFill>
                  <a:srgbClr val="FFFF00"/>
                </a:solidFill>
              </a:rPr>
              <a:t>Overall District-Wide Enrollment has remained stable; however, we have noted a sharp increase in students needing special education and/or EL/ML services. </a:t>
            </a:r>
            <a:endParaRPr sz="1600">
              <a:solidFill>
                <a:srgbClr val="FFFF0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>
            <a:spLocks noGrp="1"/>
          </p:cNvSpPr>
          <p:nvPr>
            <p:ph type="title"/>
          </p:nvPr>
        </p:nvSpPr>
        <p:spPr>
          <a:xfrm>
            <a:off x="152400" y="951535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/>
              <a:t>Projected Enrollment</a:t>
            </a:r>
            <a:endParaRPr/>
          </a:p>
        </p:txBody>
      </p:sp>
      <p:sp>
        <p:nvSpPr>
          <p:cNvPr id="284" name="Google Shape;284;p8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285" name="Google Shape;2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95679"/>
            <a:ext cx="8839199" cy="543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356ecac5cf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25" y="963475"/>
            <a:ext cx="5237742" cy="58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56ecac5cf2_0_8"/>
          <p:cNvSpPr txBox="1"/>
          <p:nvPr/>
        </p:nvSpPr>
        <p:spPr>
          <a:xfrm>
            <a:off x="559425" y="186475"/>
            <a:ext cx="7023900" cy="77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Taxpayers Getting Great Results For Their Dollar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NCEP Comparison DRG D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g356ecac5cf2_0_8"/>
          <p:cNvSpPr txBox="1"/>
          <p:nvPr/>
        </p:nvSpPr>
        <p:spPr>
          <a:xfrm>
            <a:off x="6091400" y="2009750"/>
            <a:ext cx="2766000" cy="4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00"/>
                </a:solidFill>
              </a:rPr>
              <a:t>•</a:t>
            </a:r>
            <a:r>
              <a:rPr lang="en-US" i="1">
                <a:solidFill>
                  <a:srgbClr val="FFFF00"/>
                </a:solidFill>
              </a:rPr>
              <a:t>The average spending per pupil (NCEP) for districts in DRG D is </a:t>
            </a:r>
            <a:r>
              <a:rPr lang="en-US" b="1" i="1">
                <a:solidFill>
                  <a:srgbClr val="FFFF00"/>
                </a:solidFill>
              </a:rPr>
              <a:t>$21,347</a:t>
            </a:r>
            <a:r>
              <a:rPr lang="en-US" i="1">
                <a:solidFill>
                  <a:srgbClr val="FFFF00"/>
                </a:solidFill>
              </a:rPr>
              <a:t>.</a:t>
            </a:r>
            <a:endParaRPr i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00"/>
                </a:solidFill>
              </a:rPr>
              <a:t>•</a:t>
            </a:r>
            <a:r>
              <a:rPr lang="en-US" i="1">
                <a:solidFill>
                  <a:srgbClr val="FFFF00"/>
                </a:solidFill>
              </a:rPr>
              <a:t>Rocky Hill ranks </a:t>
            </a:r>
            <a:r>
              <a:rPr lang="en-US" b="1" i="1">
                <a:solidFill>
                  <a:srgbClr val="FFFF00"/>
                </a:solidFill>
              </a:rPr>
              <a:t>17th</a:t>
            </a:r>
            <a:r>
              <a:rPr lang="en-US" i="1">
                <a:solidFill>
                  <a:srgbClr val="FFFF00"/>
                </a:solidFill>
              </a:rPr>
              <a:t> in spending out of 24 DRG D towns with NCEP of $19,892.</a:t>
            </a:r>
            <a:endParaRPr i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00"/>
                </a:solidFill>
              </a:rPr>
              <a:t>•</a:t>
            </a:r>
            <a:r>
              <a:rPr lang="en-US" i="1">
                <a:solidFill>
                  <a:srgbClr val="FFFF00"/>
                </a:solidFill>
              </a:rPr>
              <a:t>Rocky Hill would need to spend an additional </a:t>
            </a:r>
            <a:r>
              <a:rPr lang="en-US" b="1" i="1">
                <a:solidFill>
                  <a:srgbClr val="FFFF00"/>
                </a:solidFill>
              </a:rPr>
              <a:t>$1,455 </a:t>
            </a:r>
            <a:r>
              <a:rPr lang="en-US" i="1">
                <a:solidFill>
                  <a:srgbClr val="FFFF00"/>
                </a:solidFill>
              </a:rPr>
              <a:t>per pupil to meet the DRG D average spending.</a:t>
            </a:r>
            <a:endParaRPr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iblet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7145" cap="flat" cmpd="sng" algn="ctr">
        <a:solidFill>
          <a:schemeClr val="phClr"/>
        </a:solidFill>
        <a:prstDash val="solid"/>
      </a:ln>
      <a:ln w="58420" cap="flat" cmpd="thickThin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a:effectStyle>
      <a:effectStyle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3945</Words>
  <Application>Microsoft Office PowerPoint</Application>
  <PresentationFormat>On-screen Show (4:3)</PresentationFormat>
  <Paragraphs>1824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Century Gothic</vt:lpstr>
      <vt:lpstr>Noto Sans Symbols</vt:lpstr>
      <vt:lpstr>Times New Roman</vt:lpstr>
      <vt:lpstr>Bell MT</vt:lpstr>
      <vt:lpstr>Georgia</vt:lpstr>
      <vt:lpstr>Calibri</vt:lpstr>
      <vt:lpstr>Trebuchet MS</vt:lpstr>
      <vt:lpstr>Tahoma</vt:lpstr>
      <vt:lpstr>Berlin</vt:lpstr>
      <vt:lpstr>Berlin</vt:lpstr>
      <vt:lpstr>Microsoft Excel Worksheet</vt:lpstr>
      <vt:lpstr>Rocky Hill Public Schools</vt:lpstr>
      <vt:lpstr>PowerPoint Presentation</vt:lpstr>
      <vt:lpstr>2025-2026 Budget Assumptions</vt:lpstr>
      <vt:lpstr>Major Factors Driving the Board’s Adopted Budget Increase</vt:lpstr>
      <vt:lpstr>Historical Enrollment</vt:lpstr>
      <vt:lpstr>Current Enrollment </vt:lpstr>
      <vt:lpstr>Demographic Changes – Student Population </vt:lpstr>
      <vt:lpstr>Projected Enrollment</vt:lpstr>
      <vt:lpstr>PowerPoint Presentation</vt:lpstr>
      <vt:lpstr>Taxpayers Getting Great Results For Their Dollar District Performance Index With NCEP Comparison  DRG D - Math</vt:lpstr>
      <vt:lpstr>Taxpayers Getting Great Results For Their Dollar District Performance Index With NCEP Comparison DRG D - ELA</vt:lpstr>
      <vt:lpstr>Taxpayers Getting Great Results For Their Dollar District Performance Index With NCEP Comparison DRG D - Science</vt:lpstr>
      <vt:lpstr>Taxpayers Getting Great Results For Their Dollar District Performance Index With NCEP Comparison DRG B - Math</vt:lpstr>
      <vt:lpstr>Taxpayers Getting Great Results For Their Dollar District Performance Index With NCEP Comparison  DRG B - ELA</vt:lpstr>
      <vt:lpstr>Taxpayers Getting Great Results For Their Dollar District Performance Index With NCEP Comparison  DRG B - Science</vt:lpstr>
      <vt:lpstr>PowerPoint Presentation</vt:lpstr>
      <vt:lpstr>Special Ed Expenditures DRG D </vt:lpstr>
      <vt:lpstr>Board of Education Adopted Budget 2025 - 2026 </vt:lpstr>
      <vt:lpstr>Factors Driving the 4.87% Increase</vt:lpstr>
      <vt:lpstr>Staffing Changes</vt:lpstr>
      <vt:lpstr>Where the Money Goes</vt:lpstr>
      <vt:lpstr>What if Rocky Hill spent the State of CT or DRG D Mean PPE on our students?</vt:lpstr>
      <vt:lpstr>DRG D Per Pupil Expenditure</vt:lpstr>
      <vt:lpstr>Capital Improvement Program History</vt:lpstr>
      <vt:lpstr>Pending Infrastructure Projects </vt:lpstr>
      <vt:lpstr>Importance of Funding the CIP in a Consistent and Dedicated Manner </vt:lpstr>
      <vt:lpstr>Capital Improvement Program Budget 2025-26 </vt:lpstr>
      <vt:lpstr>Rocky Hill Public Schools: Some Recent Highlights </vt:lpstr>
      <vt:lpstr>Recent Highlights, Continued</vt:lpstr>
      <vt:lpstr>Recent Highlights, Continued</vt:lpstr>
      <vt:lpstr>Recent Highlights, Continued </vt:lpstr>
      <vt:lpstr>Rocky Hill High School – Recent College Admissions CSDE, Most Recent Data 2023-24 Rocky Hill: 94.8% State of Connecticut: 88.4% (4-Year Grad Rate) </vt:lpstr>
      <vt:lpstr>2024-2025 Overall Budget Summary</vt:lpstr>
      <vt:lpstr>Education Cost Sharing (ECS) Entitlements &amp; Returned Health Insurance Funds</vt:lpstr>
      <vt:lpstr>2025-26 BOE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Rocky Hill Public Schools</dc:title>
  <dc:creator>czettergren</dc:creator>
  <cp:lastModifiedBy>Charles Zettergren</cp:lastModifiedBy>
  <cp:revision>8</cp:revision>
  <cp:lastPrinted>2025-05-01T19:41:40Z</cp:lastPrinted>
  <dcterms:created xsi:type="dcterms:W3CDTF">2007-11-17T02:08:33Z</dcterms:created>
  <dcterms:modified xsi:type="dcterms:W3CDTF">2025-05-01T19:46:48Z</dcterms:modified>
</cp:coreProperties>
</file>