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4" r:id="rId1"/>
    <p:sldMasterId id="2147483807" r:id="rId2"/>
  </p:sldMasterIdLst>
  <p:notesMasterIdLst>
    <p:notesMasterId r:id="rId27"/>
  </p:notesMasterIdLst>
  <p:sldIdLst>
    <p:sldId id="256" r:id="rId3"/>
    <p:sldId id="285" r:id="rId4"/>
    <p:sldId id="288" r:id="rId5"/>
    <p:sldId id="301" r:id="rId6"/>
    <p:sldId id="302" r:id="rId7"/>
    <p:sldId id="303" r:id="rId8"/>
    <p:sldId id="304" r:id="rId9"/>
    <p:sldId id="305" r:id="rId10"/>
    <p:sldId id="287" r:id="rId11"/>
    <p:sldId id="306" r:id="rId12"/>
    <p:sldId id="258" r:id="rId13"/>
    <p:sldId id="259" r:id="rId14"/>
    <p:sldId id="260" r:id="rId15"/>
    <p:sldId id="261" r:id="rId16"/>
    <p:sldId id="262" r:id="rId17"/>
    <p:sldId id="263" r:id="rId18"/>
    <p:sldId id="265" r:id="rId19"/>
    <p:sldId id="291" r:id="rId20"/>
    <p:sldId id="293" r:id="rId21"/>
    <p:sldId id="295" r:id="rId22"/>
    <p:sldId id="299" r:id="rId23"/>
    <p:sldId id="307" r:id="rId24"/>
    <p:sldId id="270" r:id="rId25"/>
    <p:sldId id="284" r:id="rId26"/>
  </p:sldIdLst>
  <p:sldSz cx="6858000" cy="5143500"/>
  <p:notesSz cx="7010400" cy="9296400"/>
  <p:embeddedFontLst>
    <p:embeddedFont>
      <p:font typeface="Garamond" panose="02020404030301010803" pitchFamily="18" charset="0"/>
      <p:regular r:id="rId28"/>
      <p:bold r:id="rId29"/>
      <p:italic r:id="rId30"/>
      <p:boldItalic r:id="rId31"/>
    </p:embeddedFont>
    <p:embeddedFont>
      <p:font typeface="Impact" panose="020B0806030902050204" pitchFamily="34" charset="0"/>
      <p:regular r:id="rId32"/>
    </p:embeddedFont>
    <p:embeddedFont>
      <p:font typeface="Oswald" panose="020B0604020202020204" charset="0"/>
      <p:regular r:id="rId33"/>
      <p:bold r:id="rId34"/>
    </p:embeddedFont>
    <p:embeddedFont>
      <p:font typeface="Palatino Linotype" panose="02040502050505030304" pitchFamily="18" charset="0"/>
      <p:regular r:id="rId35"/>
      <p:bold r:id="rId36"/>
      <p:italic r:id="rId37"/>
      <p:boldItalic r:id="rId38"/>
    </p:embeddedFont>
    <p:embeddedFont>
      <p:font typeface="Playfair Display" panose="020B0604020202020204" charset="0"/>
      <p:regular r:id="rId39"/>
      <p:bold r:id="rId40"/>
      <p:italic r:id="rId41"/>
      <p:boldItalic r:id="rId42"/>
    </p:embeddedFont>
    <p:embeddedFont>
      <p:font typeface="Times" panose="02020603050405020304" pitchFamily="18"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00DE64"/>
    <a:srgbClr val="D4F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014" y="114"/>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LOCAL</c:v>
                </c:pt>
              </c:strCache>
            </c:strRef>
          </c:tx>
          <c:spPr>
            <a:solidFill>
              <a:schemeClr val="accent1"/>
            </a:solidFill>
            <a:ln>
              <a:noFill/>
            </a:ln>
            <a:effectLst/>
            <a:sp3d/>
          </c:spPr>
          <c:invertIfNegative val="0"/>
          <c:dLbls>
            <c:dLbl>
              <c:idx val="0"/>
              <c:layout>
                <c:manualLayout>
                  <c:x val="1.7903779169806615E-2"/>
                  <c:y val="-0.24725984426320258"/>
                </c:manualLayout>
              </c:layout>
              <c:tx>
                <c:rich>
                  <a:bodyPr/>
                  <a:lstStyle/>
                  <a:p>
                    <a:fld id="{5B2C5F52-1992-4820-9DCC-79000DD4D034}" type="VALUE">
                      <a:rPr lang="en-US" b="1" i="0" baseline="0" smtClean="0">
                        <a:latin typeface="Garamond" panose="02020404030301010803" pitchFamily="18"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71B-4F25-9CE7-FC526E7C9708}"/>
                </c:ext>
              </c:extLst>
            </c:dLbl>
            <c:numFmt formatCode="&quot;$&quot;#,##0.00" sourceLinked="0"/>
            <c:spPr>
              <a:noFill/>
              <a:ln>
                <a:noFill/>
              </a:ln>
              <a:effectLst/>
            </c:spPr>
            <c:txPr>
              <a:bodyPr rot="0" spcFirstLastPara="1" vertOverflow="clip" horzOverflow="clip" vert="horz" wrap="non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0"/>
              </c:ext>
            </c:extLst>
          </c:dLbls>
          <c:cat>
            <c:strRef>
              <c:f>Sheet1!$A$2:$A$6</c:f>
              <c:strCache>
                <c:ptCount val="5"/>
                <c:pt idx="0">
                  <c:v>LOCAL</c:v>
                </c:pt>
                <c:pt idx="1">
                  <c:v>STATE</c:v>
                </c:pt>
                <c:pt idx="2">
                  <c:v>FEDERAL</c:v>
                </c:pt>
                <c:pt idx="3">
                  <c:v>OTHER</c:v>
                </c:pt>
                <c:pt idx="4">
                  <c:v>OTHER SOURCES</c:v>
                </c:pt>
              </c:strCache>
            </c:strRef>
          </c:cat>
          <c:val>
            <c:numRef>
              <c:f>Sheet1!$B$2:$B$6</c:f>
              <c:numCache>
                <c:formatCode>General</c:formatCode>
                <c:ptCount val="5"/>
                <c:pt idx="0">
                  <c:v>6233988.8200000003</c:v>
                </c:pt>
              </c:numCache>
            </c:numRef>
          </c:val>
          <c:extLst>
            <c:ext xmlns:c16="http://schemas.microsoft.com/office/drawing/2014/chart" uri="{C3380CC4-5D6E-409C-BE32-E72D297353CC}">
              <c16:uniqueId val="{00000000-071B-4F25-9CE7-FC526E7C9708}"/>
            </c:ext>
          </c:extLst>
        </c:ser>
        <c:ser>
          <c:idx val="1"/>
          <c:order val="1"/>
          <c:tx>
            <c:strRef>
              <c:f>Sheet1!$C$1</c:f>
              <c:strCache>
                <c:ptCount val="1"/>
                <c:pt idx="0">
                  <c:v>STATE</c:v>
                </c:pt>
              </c:strCache>
            </c:strRef>
          </c:tx>
          <c:spPr>
            <a:solidFill>
              <a:schemeClr val="accent2"/>
            </a:solidFill>
            <a:ln>
              <a:noFill/>
            </a:ln>
            <a:effectLst/>
            <a:sp3d/>
          </c:spPr>
          <c:invertIfNegative val="0"/>
          <c:dLbls>
            <c:dLbl>
              <c:idx val="1"/>
              <c:layout>
                <c:manualLayout>
                  <c:x val="2.5861014356387262E-2"/>
                  <c:y val="-0.335830534745543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B-4F25-9CE7-FC526E7C9708}"/>
                </c:ext>
              </c:extLst>
            </c:dLbl>
            <c:numFmt formatCode="&quot;$&quot;#,##0.00" sourceLinked="0"/>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LOCAL</c:v>
                </c:pt>
                <c:pt idx="1">
                  <c:v>STATE</c:v>
                </c:pt>
                <c:pt idx="2">
                  <c:v>FEDERAL</c:v>
                </c:pt>
                <c:pt idx="3">
                  <c:v>OTHER</c:v>
                </c:pt>
                <c:pt idx="4">
                  <c:v>OTHER SOURCES</c:v>
                </c:pt>
              </c:strCache>
            </c:strRef>
          </c:cat>
          <c:val>
            <c:numRef>
              <c:f>Sheet1!$C$2:$C$6</c:f>
              <c:numCache>
                <c:formatCode>General</c:formatCode>
                <c:ptCount val="5"/>
                <c:pt idx="1">
                  <c:v>8776128.2300000004</c:v>
                </c:pt>
              </c:numCache>
            </c:numRef>
          </c:val>
          <c:extLst>
            <c:ext xmlns:c16="http://schemas.microsoft.com/office/drawing/2014/chart" uri="{C3380CC4-5D6E-409C-BE32-E72D297353CC}">
              <c16:uniqueId val="{00000001-071B-4F25-9CE7-FC526E7C9708}"/>
            </c:ext>
          </c:extLst>
        </c:ser>
        <c:ser>
          <c:idx val="2"/>
          <c:order val="2"/>
          <c:tx>
            <c:strRef>
              <c:f>Sheet1!$D$1</c:f>
              <c:strCache>
                <c:ptCount val="1"/>
                <c:pt idx="0">
                  <c:v>FEDERAL</c:v>
                </c:pt>
              </c:strCache>
            </c:strRef>
          </c:tx>
          <c:spPr>
            <a:solidFill>
              <a:schemeClr val="accent3"/>
            </a:solidFill>
            <a:ln>
              <a:noFill/>
            </a:ln>
            <a:effectLst/>
            <a:sp3d/>
          </c:spPr>
          <c:invertIfNegative val="0"/>
          <c:dLbls>
            <c:dLbl>
              <c:idx val="2"/>
              <c:layout>
                <c:manualLayout>
                  <c:x val="3.1828940746322872E-2"/>
                  <c:y val="-0.180831826401446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1B-4F25-9CE7-FC526E7C9708}"/>
                </c:ext>
              </c:extLst>
            </c:dLbl>
            <c:numFmt formatCode="&quot;$&quot;#,##0.00" sourceLinked="0"/>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0"/>
              </c:ext>
            </c:extLst>
          </c:dLbls>
          <c:cat>
            <c:strRef>
              <c:f>Sheet1!$A$2:$A$6</c:f>
              <c:strCache>
                <c:ptCount val="5"/>
                <c:pt idx="0">
                  <c:v>LOCAL</c:v>
                </c:pt>
                <c:pt idx="1">
                  <c:v>STATE</c:v>
                </c:pt>
                <c:pt idx="2">
                  <c:v>FEDERAL</c:v>
                </c:pt>
                <c:pt idx="3">
                  <c:v>OTHER</c:v>
                </c:pt>
                <c:pt idx="4">
                  <c:v>OTHER SOURCES</c:v>
                </c:pt>
              </c:strCache>
            </c:strRef>
          </c:cat>
          <c:val>
            <c:numRef>
              <c:f>Sheet1!$D$2:$D$6</c:f>
              <c:numCache>
                <c:formatCode>General</c:formatCode>
                <c:ptCount val="5"/>
                <c:pt idx="2">
                  <c:v>3731900</c:v>
                </c:pt>
              </c:numCache>
            </c:numRef>
          </c:val>
          <c:extLst>
            <c:ext xmlns:c16="http://schemas.microsoft.com/office/drawing/2014/chart" uri="{C3380CC4-5D6E-409C-BE32-E72D297353CC}">
              <c16:uniqueId val="{00000002-071B-4F25-9CE7-FC526E7C9708}"/>
            </c:ext>
          </c:extLst>
        </c:ser>
        <c:ser>
          <c:idx val="3"/>
          <c:order val="3"/>
          <c:tx>
            <c:strRef>
              <c:f>Sheet1!$E$1</c:f>
              <c:strCache>
                <c:ptCount val="1"/>
                <c:pt idx="0">
                  <c:v>OTHER</c:v>
                </c:pt>
              </c:strCache>
            </c:strRef>
          </c:tx>
          <c:spPr>
            <a:solidFill>
              <a:schemeClr val="accent4"/>
            </a:solidFill>
            <a:ln>
              <a:noFill/>
            </a:ln>
            <a:effectLst/>
            <a:sp3d/>
          </c:spPr>
          <c:invertIfNegative val="0"/>
          <c:dLbls>
            <c:dLbl>
              <c:idx val="3"/>
              <c:layout>
                <c:manualLayout>
                  <c:x val="2.5861014356387189E-2"/>
                  <c:y val="-7.7499354172048701E-2"/>
                </c:manualLayout>
              </c:layout>
              <c:numFmt formatCode="&quot;$&quot;#,##0.00" sourceLinked="0"/>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7-071B-4F25-9CE7-FC526E7C9708}"/>
                </c:ext>
              </c:extLst>
            </c:dLbl>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0"/>
              </c:ext>
            </c:extLst>
          </c:dLbls>
          <c:cat>
            <c:strRef>
              <c:f>Sheet1!$A$2:$A$6</c:f>
              <c:strCache>
                <c:ptCount val="5"/>
                <c:pt idx="0">
                  <c:v>LOCAL</c:v>
                </c:pt>
                <c:pt idx="1">
                  <c:v>STATE</c:v>
                </c:pt>
                <c:pt idx="2">
                  <c:v>FEDERAL</c:v>
                </c:pt>
                <c:pt idx="3">
                  <c:v>OTHER</c:v>
                </c:pt>
                <c:pt idx="4">
                  <c:v>OTHER SOURCES</c:v>
                </c:pt>
              </c:strCache>
            </c:strRef>
          </c:cat>
          <c:val>
            <c:numRef>
              <c:f>Sheet1!$E$2:$E$6</c:f>
              <c:numCache>
                <c:formatCode>General</c:formatCode>
                <c:ptCount val="5"/>
                <c:pt idx="3">
                  <c:v>130301.8</c:v>
                </c:pt>
              </c:numCache>
            </c:numRef>
          </c:val>
          <c:extLst>
            <c:ext xmlns:c16="http://schemas.microsoft.com/office/drawing/2014/chart" uri="{C3380CC4-5D6E-409C-BE32-E72D297353CC}">
              <c16:uniqueId val="{00000003-071B-4F25-9CE7-FC526E7C9708}"/>
            </c:ext>
          </c:extLst>
        </c:ser>
        <c:ser>
          <c:idx val="4"/>
          <c:order val="4"/>
          <c:tx>
            <c:strRef>
              <c:f>Sheet1!$F$1</c:f>
              <c:strCache>
                <c:ptCount val="1"/>
                <c:pt idx="0">
                  <c:v>OTHER SOURCES</c:v>
                </c:pt>
              </c:strCache>
            </c:strRef>
          </c:tx>
          <c:spPr>
            <a:solidFill>
              <a:schemeClr val="accent5"/>
            </a:solidFill>
            <a:ln>
              <a:noFill/>
            </a:ln>
            <a:effectLst/>
            <a:sp3d/>
          </c:spPr>
          <c:invertIfNegative val="0"/>
          <c:dLbls>
            <c:dLbl>
              <c:idx val="4"/>
              <c:layout>
                <c:manualLayout>
                  <c:x val="1.3925161576516257E-2"/>
                  <c:y val="-7.0118463298520131E-2"/>
                </c:manualLayout>
              </c:layout>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C-4B2E-81A6-3075558AAE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LOCAL</c:v>
                </c:pt>
                <c:pt idx="1">
                  <c:v>STATE</c:v>
                </c:pt>
                <c:pt idx="2">
                  <c:v>FEDERAL</c:v>
                </c:pt>
                <c:pt idx="3">
                  <c:v>OTHER</c:v>
                </c:pt>
                <c:pt idx="4">
                  <c:v>OTHER SOURCES</c:v>
                </c:pt>
              </c:strCache>
            </c:strRef>
          </c:cat>
          <c:val>
            <c:numRef>
              <c:f>Sheet1!$F$2:$F$6</c:f>
              <c:numCache>
                <c:formatCode>General</c:formatCode>
                <c:ptCount val="5"/>
                <c:pt idx="4">
                  <c:v>554861.52</c:v>
                </c:pt>
              </c:numCache>
            </c:numRef>
          </c:val>
          <c:extLst>
            <c:ext xmlns:c16="http://schemas.microsoft.com/office/drawing/2014/chart" uri="{C3380CC4-5D6E-409C-BE32-E72D297353CC}">
              <c16:uniqueId val="{00000000-633C-4B2E-81A6-3075558AAE8E}"/>
            </c:ext>
          </c:extLst>
        </c:ser>
        <c:dLbls>
          <c:showLegendKey val="0"/>
          <c:showVal val="0"/>
          <c:showCatName val="0"/>
          <c:showSerName val="0"/>
          <c:showPercent val="0"/>
          <c:showBubbleSize val="0"/>
        </c:dLbls>
        <c:gapWidth val="150"/>
        <c:shape val="box"/>
        <c:axId val="63683792"/>
        <c:axId val="205185408"/>
        <c:axId val="0"/>
      </c:bar3DChart>
      <c:catAx>
        <c:axId val="63683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185408"/>
        <c:crosses val="autoZero"/>
        <c:auto val="1"/>
        <c:lblAlgn val="ctr"/>
        <c:lblOffset val="100"/>
        <c:noMultiLvlLbl val="0"/>
      </c:catAx>
      <c:valAx>
        <c:axId val="20518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8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614838121895768"/>
          <c:y val="0.10151732371840333"/>
          <c:w val="0.79266217605006917"/>
          <c:h val="0.76686700651697792"/>
        </c:manualLayout>
      </c:layout>
      <c:pie3DChart>
        <c:varyColors val="1"/>
        <c:ser>
          <c:idx val="0"/>
          <c:order val="0"/>
          <c:tx>
            <c:strRef>
              <c:f>Sheet1!$B$1</c:f>
              <c:strCache>
                <c:ptCount val="1"/>
                <c:pt idx="0">
                  <c:v>LOCAL</c:v>
                </c:pt>
              </c:strCache>
            </c:strRef>
          </c:tx>
          <c:dPt>
            <c:idx val="0"/>
            <c:bubble3D val="0"/>
            <c:spPr>
              <a:solidFill>
                <a:schemeClr val="accent1"/>
              </a:solidFill>
              <a:ln>
                <a:noFill/>
              </a:ln>
              <a:effectLst/>
              <a:sp3d/>
            </c:spPr>
            <c:extLst>
              <c:ext xmlns:c16="http://schemas.microsoft.com/office/drawing/2014/chart" uri="{C3380CC4-5D6E-409C-BE32-E72D297353CC}">
                <c16:uniqueId val="{00000000-EE56-443E-A6E1-73BAB3DE6A4A}"/>
              </c:ext>
            </c:extLst>
          </c:dPt>
          <c:dPt>
            <c:idx val="1"/>
            <c:bubble3D val="0"/>
            <c:spPr>
              <a:solidFill>
                <a:schemeClr val="accent2"/>
              </a:solidFill>
              <a:ln>
                <a:noFill/>
              </a:ln>
              <a:effectLst/>
              <a:sp3d/>
            </c:spPr>
            <c:extLst>
              <c:ext xmlns:c16="http://schemas.microsoft.com/office/drawing/2014/chart" uri="{C3380CC4-5D6E-409C-BE32-E72D297353CC}">
                <c16:uniqueId val="{00000002-5361-429A-94D4-98BF85570869}"/>
              </c:ext>
            </c:extLst>
          </c:dPt>
          <c:dPt>
            <c:idx val="2"/>
            <c:bubble3D val="0"/>
            <c:spPr>
              <a:solidFill>
                <a:schemeClr val="accent3"/>
              </a:solidFill>
              <a:ln>
                <a:noFill/>
              </a:ln>
              <a:effectLst/>
              <a:sp3d/>
            </c:spPr>
            <c:extLst>
              <c:ext xmlns:c16="http://schemas.microsoft.com/office/drawing/2014/chart" uri="{C3380CC4-5D6E-409C-BE32-E72D297353CC}">
                <c16:uniqueId val="{00000003-5361-429A-94D4-98BF85570869}"/>
              </c:ext>
            </c:extLst>
          </c:dPt>
          <c:dPt>
            <c:idx val="3"/>
            <c:bubble3D val="0"/>
            <c:spPr>
              <a:solidFill>
                <a:schemeClr val="accent4"/>
              </a:solidFill>
              <a:ln>
                <a:noFill/>
              </a:ln>
              <a:effectLst/>
              <a:sp3d/>
            </c:spPr>
            <c:extLst>
              <c:ext xmlns:c16="http://schemas.microsoft.com/office/drawing/2014/chart" uri="{C3380CC4-5D6E-409C-BE32-E72D297353CC}">
                <c16:uniqueId val="{00000004-5361-429A-94D4-98BF85570869}"/>
              </c:ext>
            </c:extLst>
          </c:dPt>
          <c:dPt>
            <c:idx val="4"/>
            <c:bubble3D val="0"/>
            <c:spPr>
              <a:solidFill>
                <a:schemeClr val="accent5"/>
              </a:solidFill>
              <a:ln>
                <a:noFill/>
              </a:ln>
              <a:effectLst/>
              <a:sp3d/>
            </c:spPr>
            <c:extLst>
              <c:ext xmlns:c16="http://schemas.microsoft.com/office/drawing/2014/chart" uri="{C3380CC4-5D6E-409C-BE32-E72D297353CC}">
                <c16:uniqueId val="{00000021-4508-4EE3-8DAB-C7D813E7F44A}"/>
              </c:ext>
            </c:extLst>
          </c:dPt>
          <c:dLbls>
            <c:dLbl>
              <c:idx val="0"/>
              <c:layout>
                <c:manualLayout>
                  <c:x val="-0.15661596424090901"/>
                  <c:y val="4.5900027789443874E-2"/>
                </c:manualLayout>
              </c:layout>
              <c:tx>
                <c:rich>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r>
                      <a:rPr lang="en-US" dirty="0"/>
                      <a:t>32%</a:t>
                    </a:r>
                  </a:p>
                </c:rich>
              </c:tx>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15:layout>
                    <c:manualLayout>
                      <c:w val="0.14949184781873093"/>
                      <c:h val="6.1052680200234619E-2"/>
                    </c:manualLayout>
                  </c15:layout>
                </c:ext>
                <c:ext xmlns:c16="http://schemas.microsoft.com/office/drawing/2014/chart" uri="{C3380CC4-5D6E-409C-BE32-E72D297353CC}">
                  <c16:uniqueId val="{00000000-EE56-443E-A6E1-73BAB3DE6A4A}"/>
                </c:ext>
              </c:extLst>
            </c:dLbl>
            <c:dLbl>
              <c:idx val="1"/>
              <c:layout>
                <c:manualLayout>
                  <c:x val="3.6289064885088568E-2"/>
                  <c:y val="-0.12433705106053003"/>
                </c:manualLayout>
              </c:layout>
              <c:tx>
                <c:rich>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r>
                      <a:rPr lang="en-US" dirty="0"/>
                      <a:t>45%</a:t>
                    </a:r>
                  </a:p>
                </c:rich>
              </c:tx>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2-5361-429A-94D4-98BF85570869}"/>
                </c:ext>
              </c:extLst>
            </c:dLbl>
            <c:dLbl>
              <c:idx val="2"/>
              <c:tx>
                <c:rich>
                  <a:bodyPr rot="0" spcFirstLastPara="1" vertOverflow="overflow" horzOverflow="overflow" vert="horz" wrap="none" lIns="38100" tIns="19050" rIns="38100" bIns="19050" anchor="ctr" anchorCtr="1">
                    <a:normAutofit/>
                  </a:bodyPr>
                  <a:lstStyle/>
                  <a:p>
                    <a:pPr>
                      <a:defRPr sz="1197" b="1" i="0" u="none" strike="noStrike" kern="1200" baseline="0">
                        <a:solidFill>
                          <a:prstClr val="black"/>
                        </a:solidFill>
                        <a:latin typeface="+mn-lt"/>
                        <a:ea typeface="+mn-ea"/>
                        <a:cs typeface="+mn-cs"/>
                      </a:defRPr>
                    </a:pPr>
                    <a:r>
                      <a:rPr lang="en-US" dirty="0"/>
                      <a:t>19%</a:t>
                    </a:r>
                  </a:p>
                </c:rich>
              </c:tx>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prstClr val="black"/>
                      </a:solidFill>
                      <a:latin typeface="+mn-lt"/>
                      <a:ea typeface="+mn-ea"/>
                      <a:cs typeface="+mn-cs"/>
                    </a:defRPr>
                  </a:pPr>
                  <a:endParaRPr lang="en-US"/>
                </a:p>
              </c:txPr>
              <c:dLblPos val="ctr"/>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3-5361-429A-94D4-98BF85570869}"/>
                </c:ext>
              </c:extLst>
            </c:dLbl>
            <c:dLbl>
              <c:idx val="3"/>
              <c:layout>
                <c:manualLayout>
                  <c:x val="9.3574053303568175E-2"/>
                  <c:y val="1.003859142915311E-2"/>
                </c:manualLayout>
              </c:layout>
              <c:tx>
                <c:rich>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r>
                      <a:rPr lang="en-US" dirty="0"/>
                      <a:t>1%</a:t>
                    </a:r>
                  </a:p>
                </c:rich>
              </c:tx>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15:layout>
                    <c:manualLayout>
                      <c:w val="0.1730988395018728"/>
                      <c:h val="6.1052680200234619E-2"/>
                    </c:manualLayout>
                  </c15:layout>
                </c:ext>
                <c:ext xmlns:c16="http://schemas.microsoft.com/office/drawing/2014/chart" uri="{C3380CC4-5D6E-409C-BE32-E72D297353CC}">
                  <c16:uniqueId val="{00000004-5361-429A-94D4-98BF85570869}"/>
                </c:ext>
              </c:extLst>
            </c:dLbl>
            <c:dLbl>
              <c:idx val="4"/>
              <c:layout>
                <c:manualLayout>
                  <c:x val="0.10917459145851956"/>
                  <c:y val="-2.8314355594928845E-2"/>
                </c:manualLayout>
              </c:layout>
              <c:tx>
                <c:rich>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r>
                      <a:rPr lang="en-US" dirty="0"/>
                      <a:t>3%</a:t>
                    </a:r>
                  </a:p>
                </c:rich>
              </c:tx>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21-4508-4EE3-8DAB-C7D813E7F44A}"/>
                </c:ext>
              </c:extLst>
            </c:dLbl>
            <c:numFmt formatCode="0.00%" sourceLinked="0"/>
            <c:spPr>
              <a:noFill/>
              <a:ln>
                <a:noFill/>
              </a:ln>
              <a:effectLst>
                <a:glow rad="127000">
                  <a:srgbClr val="83992A">
                    <a:alpha val="0"/>
                  </a:srgbClr>
                </a:glow>
              </a:effectLst>
            </c:spPr>
            <c:txPr>
              <a:bodyPr rot="0" spcFirstLastPara="1" vertOverflow="overflow" horzOverflow="overflow" vert="horz" wrap="none" lIns="38100" tIns="19050" rIns="38100" bIns="19050" anchor="ctr" anchorCtr="1">
                <a:norm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borderCallout1">
                    <a:avLst/>
                  </a:prstGeom>
                  <a:noFill/>
                  <a:ln>
                    <a:noFill/>
                  </a:ln>
                </c15:spPr>
              </c:ext>
            </c:extLst>
          </c:dLbls>
          <c:cat>
            <c:strRef>
              <c:f>Sheet1!$A$2:$A$6</c:f>
              <c:strCache>
                <c:ptCount val="5"/>
                <c:pt idx="0">
                  <c:v>LOCAL</c:v>
                </c:pt>
                <c:pt idx="1">
                  <c:v>STATE</c:v>
                </c:pt>
                <c:pt idx="2">
                  <c:v>FEDERAL</c:v>
                </c:pt>
                <c:pt idx="3">
                  <c:v>OTHER</c:v>
                </c:pt>
                <c:pt idx="4">
                  <c:v>OTHER SOURCES</c:v>
                </c:pt>
              </c:strCache>
            </c:strRef>
          </c:cat>
          <c:val>
            <c:numRef>
              <c:f>Sheet1!$B$2:$B$6</c:f>
              <c:numCache>
                <c:formatCode>#,##0</c:formatCode>
                <c:ptCount val="5"/>
                <c:pt idx="0">
                  <c:v>6233988.8200000003</c:v>
                </c:pt>
                <c:pt idx="1">
                  <c:v>8776128.2300000004</c:v>
                </c:pt>
                <c:pt idx="2">
                  <c:v>3731900</c:v>
                </c:pt>
                <c:pt idx="3">
                  <c:v>130301.8</c:v>
                </c:pt>
                <c:pt idx="4" formatCode="#,##0.00">
                  <c:v>554861.52</c:v>
                </c:pt>
              </c:numCache>
            </c:numRef>
          </c:val>
          <c:extLst>
            <c:ext xmlns:c16="http://schemas.microsoft.com/office/drawing/2014/chart" uri="{C3380CC4-5D6E-409C-BE32-E72D297353CC}">
              <c16:uniqueId val="{00000001-EE56-443E-A6E1-73BAB3DE6A4A}"/>
            </c:ext>
          </c:extLst>
        </c:ser>
        <c:ser>
          <c:idx val="1"/>
          <c:order val="1"/>
          <c:tx>
            <c:strRef>
              <c:f>Sheet1!$C$1</c:f>
              <c:strCache>
                <c:ptCount val="1"/>
                <c:pt idx="0">
                  <c:v>STATE</c:v>
                </c:pt>
              </c:strCache>
            </c:strRef>
          </c:tx>
          <c:dPt>
            <c:idx val="0"/>
            <c:bubble3D val="0"/>
            <c:spPr>
              <a:solidFill>
                <a:schemeClr val="accent1"/>
              </a:solidFill>
              <a:ln>
                <a:noFill/>
              </a:ln>
              <a:effectLst/>
              <a:sp3d/>
            </c:spPr>
            <c:extLst>
              <c:ext xmlns:c16="http://schemas.microsoft.com/office/drawing/2014/chart" uri="{C3380CC4-5D6E-409C-BE32-E72D297353CC}">
                <c16:uniqueId val="{00000009-4508-4EE3-8DAB-C7D813E7F44A}"/>
              </c:ext>
            </c:extLst>
          </c:dPt>
          <c:dPt>
            <c:idx val="1"/>
            <c:bubble3D val="0"/>
            <c:spPr>
              <a:solidFill>
                <a:schemeClr val="accent2"/>
              </a:solidFill>
              <a:ln>
                <a:noFill/>
              </a:ln>
              <a:effectLst/>
              <a:sp3d/>
            </c:spPr>
            <c:extLst>
              <c:ext xmlns:c16="http://schemas.microsoft.com/office/drawing/2014/chart" uri="{C3380CC4-5D6E-409C-BE32-E72D297353CC}">
                <c16:uniqueId val="{00000002-EE56-443E-A6E1-73BAB3DE6A4A}"/>
              </c:ext>
            </c:extLst>
          </c:dPt>
          <c:dPt>
            <c:idx val="2"/>
            <c:bubble3D val="0"/>
            <c:spPr>
              <a:solidFill>
                <a:schemeClr val="accent3"/>
              </a:solidFill>
              <a:ln>
                <a:noFill/>
              </a:ln>
              <a:effectLst/>
              <a:sp3d/>
            </c:spPr>
            <c:extLst>
              <c:ext xmlns:c16="http://schemas.microsoft.com/office/drawing/2014/chart" uri="{C3380CC4-5D6E-409C-BE32-E72D297353CC}">
                <c16:uniqueId val="{0000000D-4508-4EE3-8DAB-C7D813E7F44A}"/>
              </c:ext>
            </c:extLst>
          </c:dPt>
          <c:dPt>
            <c:idx val="3"/>
            <c:bubble3D val="0"/>
            <c:spPr>
              <a:solidFill>
                <a:schemeClr val="accent4"/>
              </a:solidFill>
              <a:ln>
                <a:noFill/>
              </a:ln>
              <a:effectLst/>
              <a:sp3d/>
            </c:spPr>
            <c:extLst>
              <c:ext xmlns:c16="http://schemas.microsoft.com/office/drawing/2014/chart" uri="{C3380CC4-5D6E-409C-BE32-E72D297353CC}">
                <c16:uniqueId val="{0000000F-4508-4EE3-8DAB-C7D813E7F44A}"/>
              </c:ext>
            </c:extLst>
          </c:dPt>
          <c:dPt>
            <c:idx val="4"/>
            <c:bubble3D val="0"/>
            <c:spPr>
              <a:solidFill>
                <a:schemeClr val="accent5"/>
              </a:solidFill>
              <a:ln>
                <a:noFill/>
              </a:ln>
              <a:effectLst/>
              <a:sp3d/>
            </c:spPr>
            <c:extLst>
              <c:ext xmlns:c16="http://schemas.microsoft.com/office/drawing/2014/chart" uri="{C3380CC4-5D6E-409C-BE32-E72D297353CC}">
                <c16:uniqueId val="{00000013-A168-44DC-AE6A-7C5602EA9CB1}"/>
              </c:ext>
            </c:extLst>
          </c:dPt>
          <c:dLbls>
            <c:dLbl>
              <c:idx val="1"/>
              <c:layout>
                <c:manualLayout>
                  <c:x val="-7.1615116679226612E-2"/>
                  <c:y val="-7.3808908735284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56-443E-A6E1-73BAB3DE6A4A}"/>
                </c:ext>
              </c:extLst>
            </c:dLbl>
            <c:numFmt formatCode="&quot;$&quot;#,##0.00" sourceLinked="0"/>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borderCallout2">
                    <a:avLst/>
                  </a:prstGeom>
                  <a:noFill/>
                  <a:ln>
                    <a:noFill/>
                  </a:ln>
                </c15:spPr>
              </c:ext>
            </c:extLst>
          </c:dLbls>
          <c:cat>
            <c:strRef>
              <c:f>Sheet1!$A$2:$A$6</c:f>
              <c:strCache>
                <c:ptCount val="5"/>
                <c:pt idx="0">
                  <c:v>LOCAL</c:v>
                </c:pt>
                <c:pt idx="1">
                  <c:v>STATE</c:v>
                </c:pt>
                <c:pt idx="2">
                  <c:v>FEDERAL</c:v>
                </c:pt>
                <c:pt idx="3">
                  <c:v>OTHER</c:v>
                </c:pt>
                <c:pt idx="4">
                  <c:v>OTHER SOURCES</c:v>
                </c:pt>
              </c:strCache>
            </c:strRef>
          </c:cat>
          <c:val>
            <c:numRef>
              <c:f>Sheet1!$C$2:$C$6</c:f>
              <c:numCache>
                <c:formatCode>General</c:formatCode>
                <c:ptCount val="5"/>
              </c:numCache>
            </c:numRef>
          </c:val>
          <c:extLst>
            <c:ext xmlns:c16="http://schemas.microsoft.com/office/drawing/2014/chart" uri="{C3380CC4-5D6E-409C-BE32-E72D297353CC}">
              <c16:uniqueId val="{00000003-EE56-443E-A6E1-73BAB3DE6A4A}"/>
            </c:ext>
          </c:extLst>
        </c:ser>
        <c:ser>
          <c:idx val="2"/>
          <c:order val="2"/>
          <c:tx>
            <c:strRef>
              <c:f>Sheet1!$D$1</c:f>
              <c:strCache>
                <c:ptCount val="1"/>
                <c:pt idx="0">
                  <c:v>FEDERAL</c:v>
                </c:pt>
              </c:strCache>
            </c:strRef>
          </c:tx>
          <c:dPt>
            <c:idx val="0"/>
            <c:bubble3D val="0"/>
            <c:spPr>
              <a:solidFill>
                <a:schemeClr val="accent1"/>
              </a:solidFill>
              <a:ln>
                <a:noFill/>
              </a:ln>
              <a:effectLst/>
              <a:sp3d/>
            </c:spPr>
            <c:extLst>
              <c:ext xmlns:c16="http://schemas.microsoft.com/office/drawing/2014/chart" uri="{C3380CC4-5D6E-409C-BE32-E72D297353CC}">
                <c16:uniqueId val="{00000011-4508-4EE3-8DAB-C7D813E7F44A}"/>
              </c:ext>
            </c:extLst>
          </c:dPt>
          <c:dPt>
            <c:idx val="1"/>
            <c:bubble3D val="0"/>
            <c:spPr>
              <a:solidFill>
                <a:schemeClr val="accent2"/>
              </a:solidFill>
              <a:ln>
                <a:noFill/>
              </a:ln>
              <a:effectLst/>
              <a:sp3d/>
            </c:spPr>
            <c:extLst>
              <c:ext xmlns:c16="http://schemas.microsoft.com/office/drawing/2014/chart" uri="{C3380CC4-5D6E-409C-BE32-E72D297353CC}">
                <c16:uniqueId val="{00000013-4508-4EE3-8DAB-C7D813E7F44A}"/>
              </c:ext>
            </c:extLst>
          </c:dPt>
          <c:dPt>
            <c:idx val="2"/>
            <c:bubble3D val="0"/>
            <c:spPr>
              <a:solidFill>
                <a:schemeClr val="accent3"/>
              </a:solidFill>
              <a:ln>
                <a:noFill/>
              </a:ln>
              <a:effectLst/>
              <a:sp3d/>
            </c:spPr>
            <c:extLst>
              <c:ext xmlns:c16="http://schemas.microsoft.com/office/drawing/2014/chart" uri="{C3380CC4-5D6E-409C-BE32-E72D297353CC}">
                <c16:uniqueId val="{00000004-EE56-443E-A6E1-73BAB3DE6A4A}"/>
              </c:ext>
            </c:extLst>
          </c:dPt>
          <c:dPt>
            <c:idx val="3"/>
            <c:bubble3D val="0"/>
            <c:spPr>
              <a:solidFill>
                <a:schemeClr val="accent4"/>
              </a:solidFill>
              <a:ln>
                <a:noFill/>
              </a:ln>
              <a:effectLst/>
              <a:sp3d/>
            </c:spPr>
            <c:extLst>
              <c:ext xmlns:c16="http://schemas.microsoft.com/office/drawing/2014/chart" uri="{C3380CC4-5D6E-409C-BE32-E72D297353CC}">
                <c16:uniqueId val="{00000017-4508-4EE3-8DAB-C7D813E7F44A}"/>
              </c:ext>
            </c:extLst>
          </c:dPt>
          <c:dPt>
            <c:idx val="4"/>
            <c:bubble3D val="0"/>
            <c:spPr>
              <a:solidFill>
                <a:schemeClr val="accent5"/>
              </a:solidFill>
              <a:ln>
                <a:noFill/>
              </a:ln>
              <a:effectLst/>
              <a:sp3d/>
            </c:spPr>
            <c:extLst>
              <c:ext xmlns:c16="http://schemas.microsoft.com/office/drawing/2014/chart" uri="{C3380CC4-5D6E-409C-BE32-E72D297353CC}">
                <c16:uniqueId val="{0000001D-A168-44DC-AE6A-7C5602EA9CB1}"/>
              </c:ext>
            </c:extLst>
          </c:dPt>
          <c:dLbls>
            <c:dLbl>
              <c:idx val="2"/>
              <c:layout>
                <c:manualLayout>
                  <c:x val="-7.1615116679226612E-2"/>
                  <c:y val="-4.7975790677934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56-443E-A6E1-73BAB3DE6A4A}"/>
                </c:ext>
              </c:extLst>
            </c:dLbl>
            <c:numFmt formatCode="&quot;$&quot;#,##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ext>
            </c:extLst>
          </c:dLbls>
          <c:cat>
            <c:strRef>
              <c:f>Sheet1!$A$2:$A$6</c:f>
              <c:strCache>
                <c:ptCount val="5"/>
                <c:pt idx="0">
                  <c:v>LOCAL</c:v>
                </c:pt>
                <c:pt idx="1">
                  <c:v>STATE</c:v>
                </c:pt>
                <c:pt idx="2">
                  <c:v>FEDERAL</c:v>
                </c:pt>
                <c:pt idx="3">
                  <c:v>OTHER</c:v>
                </c:pt>
                <c:pt idx="4">
                  <c:v>OTHER SOURCES</c:v>
                </c:pt>
              </c:strCache>
            </c:strRef>
          </c:cat>
          <c:val>
            <c:numRef>
              <c:f>Sheet1!$D$2:$D$6</c:f>
              <c:numCache>
                <c:formatCode>General</c:formatCode>
                <c:ptCount val="5"/>
              </c:numCache>
            </c:numRef>
          </c:val>
          <c:extLst>
            <c:ext xmlns:c16="http://schemas.microsoft.com/office/drawing/2014/chart" uri="{C3380CC4-5D6E-409C-BE32-E72D297353CC}">
              <c16:uniqueId val="{00000005-EE56-443E-A6E1-73BAB3DE6A4A}"/>
            </c:ext>
          </c:extLst>
        </c:ser>
        <c:ser>
          <c:idx val="3"/>
          <c:order val="3"/>
          <c:tx>
            <c:strRef>
              <c:f>Sheet1!$E$1</c:f>
              <c:strCache>
                <c:ptCount val="1"/>
                <c:pt idx="0">
                  <c:v>OTHER</c:v>
                </c:pt>
              </c:strCache>
            </c:strRef>
          </c:tx>
          <c:dPt>
            <c:idx val="0"/>
            <c:bubble3D val="0"/>
            <c:spPr>
              <a:solidFill>
                <a:schemeClr val="accent1"/>
              </a:solidFill>
              <a:ln>
                <a:noFill/>
              </a:ln>
              <a:effectLst/>
              <a:sp3d/>
            </c:spPr>
            <c:extLst>
              <c:ext xmlns:c16="http://schemas.microsoft.com/office/drawing/2014/chart" uri="{C3380CC4-5D6E-409C-BE32-E72D297353CC}">
                <c16:uniqueId val="{00000019-4508-4EE3-8DAB-C7D813E7F44A}"/>
              </c:ext>
            </c:extLst>
          </c:dPt>
          <c:dPt>
            <c:idx val="1"/>
            <c:bubble3D val="0"/>
            <c:spPr>
              <a:solidFill>
                <a:schemeClr val="accent2"/>
              </a:solidFill>
              <a:ln>
                <a:noFill/>
              </a:ln>
              <a:effectLst/>
              <a:sp3d/>
            </c:spPr>
            <c:extLst>
              <c:ext xmlns:c16="http://schemas.microsoft.com/office/drawing/2014/chart" uri="{C3380CC4-5D6E-409C-BE32-E72D297353CC}">
                <c16:uniqueId val="{0000001B-4508-4EE3-8DAB-C7D813E7F44A}"/>
              </c:ext>
            </c:extLst>
          </c:dPt>
          <c:dPt>
            <c:idx val="2"/>
            <c:bubble3D val="0"/>
            <c:spPr>
              <a:solidFill>
                <a:schemeClr val="accent3"/>
              </a:solidFill>
              <a:ln>
                <a:noFill/>
              </a:ln>
              <a:effectLst/>
              <a:sp3d/>
            </c:spPr>
            <c:extLst>
              <c:ext xmlns:c16="http://schemas.microsoft.com/office/drawing/2014/chart" uri="{C3380CC4-5D6E-409C-BE32-E72D297353CC}">
                <c16:uniqueId val="{0000001D-4508-4EE3-8DAB-C7D813E7F44A}"/>
              </c:ext>
            </c:extLst>
          </c:dPt>
          <c:dPt>
            <c:idx val="3"/>
            <c:bubble3D val="0"/>
            <c:spPr>
              <a:solidFill>
                <a:schemeClr val="accent4"/>
              </a:solidFill>
              <a:ln>
                <a:noFill/>
              </a:ln>
              <a:effectLst/>
              <a:sp3d/>
            </c:spPr>
            <c:extLst>
              <c:ext xmlns:c16="http://schemas.microsoft.com/office/drawing/2014/chart" uri="{C3380CC4-5D6E-409C-BE32-E72D297353CC}">
                <c16:uniqueId val="{00000006-EE56-443E-A6E1-73BAB3DE6A4A}"/>
              </c:ext>
            </c:extLst>
          </c:dPt>
          <c:dPt>
            <c:idx val="4"/>
            <c:bubble3D val="0"/>
            <c:spPr>
              <a:solidFill>
                <a:schemeClr val="accent5"/>
              </a:solidFill>
              <a:ln>
                <a:noFill/>
              </a:ln>
              <a:effectLst/>
              <a:sp3d/>
            </c:spPr>
            <c:extLst>
              <c:ext xmlns:c16="http://schemas.microsoft.com/office/drawing/2014/chart" uri="{C3380CC4-5D6E-409C-BE32-E72D297353CC}">
                <c16:uniqueId val="{00000027-A168-44DC-AE6A-7C5602EA9CB1}"/>
              </c:ext>
            </c:extLst>
          </c:dPt>
          <c:dLbls>
            <c:dLbl>
              <c:idx val="3"/>
              <c:layout>
                <c:manualLayout>
                  <c:x val="2.5861014356387189E-2"/>
                  <c:y val="-7.7499354172048701E-2"/>
                </c:manualLayout>
              </c:layout>
              <c:numFmt formatCode="&quot;$&quot;#,##0.00" sourceLinked="0"/>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6-EE56-443E-A6E1-73BAB3DE6A4A}"/>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borderCallout1">
                    <a:avLst/>
                  </a:prstGeom>
                  <a:noFill/>
                  <a:ln>
                    <a:noFill/>
                  </a:ln>
                </c15:spPr>
              </c:ext>
            </c:extLst>
          </c:dLbls>
          <c:cat>
            <c:strRef>
              <c:f>Sheet1!$A$2:$A$6</c:f>
              <c:strCache>
                <c:ptCount val="5"/>
                <c:pt idx="0">
                  <c:v>LOCAL</c:v>
                </c:pt>
                <c:pt idx="1">
                  <c:v>STATE</c:v>
                </c:pt>
                <c:pt idx="2">
                  <c:v>FEDERAL</c:v>
                </c:pt>
                <c:pt idx="3">
                  <c:v>OTHER</c:v>
                </c:pt>
                <c:pt idx="4">
                  <c:v>OTHER SOURCES</c:v>
                </c:pt>
              </c:strCache>
            </c:strRef>
          </c:cat>
          <c:val>
            <c:numRef>
              <c:f>Sheet1!$E$2:$E$6</c:f>
              <c:numCache>
                <c:formatCode>General</c:formatCode>
                <c:ptCount val="5"/>
              </c:numCache>
            </c:numRef>
          </c:val>
          <c:extLst>
            <c:ext xmlns:c16="http://schemas.microsoft.com/office/drawing/2014/chart" uri="{C3380CC4-5D6E-409C-BE32-E72D297353CC}">
              <c16:uniqueId val="{00000007-EE56-443E-A6E1-73BAB3DE6A4A}"/>
            </c:ext>
          </c:extLst>
        </c:ser>
        <c:ser>
          <c:idx val="4"/>
          <c:order val="4"/>
          <c:tx>
            <c:strRef>
              <c:f>Sheet1!$F$1</c:f>
              <c:strCache>
                <c:ptCount val="1"/>
                <c:pt idx="0">
                  <c:v>OTHER SOURCES</c:v>
                </c:pt>
              </c:strCache>
            </c:strRef>
          </c:tx>
          <c:dPt>
            <c:idx val="0"/>
            <c:bubble3D val="0"/>
            <c:spPr>
              <a:solidFill>
                <a:schemeClr val="accent1"/>
              </a:solidFill>
              <a:ln>
                <a:noFill/>
              </a:ln>
              <a:effectLst/>
              <a:sp3d/>
            </c:spPr>
            <c:extLst>
              <c:ext xmlns:c16="http://schemas.microsoft.com/office/drawing/2014/chart" uri="{C3380CC4-5D6E-409C-BE32-E72D297353CC}">
                <c16:uniqueId val="{00000029-A168-44DC-AE6A-7C5602EA9CB1}"/>
              </c:ext>
            </c:extLst>
          </c:dPt>
          <c:dPt>
            <c:idx val="1"/>
            <c:bubble3D val="0"/>
            <c:spPr>
              <a:solidFill>
                <a:schemeClr val="accent2"/>
              </a:solidFill>
              <a:ln>
                <a:noFill/>
              </a:ln>
              <a:effectLst/>
              <a:sp3d/>
            </c:spPr>
            <c:extLst>
              <c:ext xmlns:c16="http://schemas.microsoft.com/office/drawing/2014/chart" uri="{C3380CC4-5D6E-409C-BE32-E72D297353CC}">
                <c16:uniqueId val="{0000002B-A168-44DC-AE6A-7C5602EA9CB1}"/>
              </c:ext>
            </c:extLst>
          </c:dPt>
          <c:dPt>
            <c:idx val="2"/>
            <c:bubble3D val="0"/>
            <c:spPr>
              <a:solidFill>
                <a:schemeClr val="accent3"/>
              </a:solidFill>
              <a:ln>
                <a:noFill/>
              </a:ln>
              <a:effectLst/>
              <a:sp3d/>
            </c:spPr>
            <c:extLst>
              <c:ext xmlns:c16="http://schemas.microsoft.com/office/drawing/2014/chart" uri="{C3380CC4-5D6E-409C-BE32-E72D297353CC}">
                <c16:uniqueId val="{0000002D-A168-44DC-AE6A-7C5602EA9CB1}"/>
              </c:ext>
            </c:extLst>
          </c:dPt>
          <c:dPt>
            <c:idx val="3"/>
            <c:bubble3D val="0"/>
            <c:spPr>
              <a:solidFill>
                <a:schemeClr val="accent4"/>
              </a:solidFill>
              <a:ln>
                <a:noFill/>
              </a:ln>
              <a:effectLst/>
              <a:sp3d/>
            </c:spPr>
            <c:extLst>
              <c:ext xmlns:c16="http://schemas.microsoft.com/office/drawing/2014/chart" uri="{C3380CC4-5D6E-409C-BE32-E72D297353CC}">
                <c16:uniqueId val="{0000002F-A168-44DC-AE6A-7C5602EA9CB1}"/>
              </c:ext>
            </c:extLst>
          </c:dPt>
          <c:dPt>
            <c:idx val="4"/>
            <c:bubble3D val="0"/>
            <c:spPr>
              <a:solidFill>
                <a:schemeClr val="accent5"/>
              </a:solidFill>
              <a:ln>
                <a:noFill/>
              </a:ln>
              <a:effectLst/>
              <a:sp3d/>
            </c:spPr>
            <c:extLst>
              <c:ext xmlns:c16="http://schemas.microsoft.com/office/drawing/2014/chart" uri="{C3380CC4-5D6E-409C-BE32-E72D297353CC}">
                <c16:uniqueId val="{00000031-A168-44DC-AE6A-7C5602EA9CB1}"/>
              </c:ext>
            </c:extLst>
          </c:dPt>
          <c:cat>
            <c:strRef>
              <c:f>Sheet1!$A$2:$A$6</c:f>
              <c:strCache>
                <c:ptCount val="5"/>
                <c:pt idx="0">
                  <c:v>LOCAL</c:v>
                </c:pt>
                <c:pt idx="1">
                  <c:v>STATE</c:v>
                </c:pt>
                <c:pt idx="2">
                  <c:v>FEDERAL</c:v>
                </c:pt>
                <c:pt idx="3">
                  <c:v>OTHER</c:v>
                </c:pt>
                <c:pt idx="4">
                  <c:v>OTHER SOURCES</c:v>
                </c:pt>
              </c:strCache>
            </c:strRef>
          </c:cat>
          <c:val>
            <c:numRef>
              <c:f>Sheet1!$F$2:$F$6</c:f>
              <c:numCache>
                <c:formatCode>General</c:formatCode>
                <c:ptCount val="5"/>
              </c:numCache>
            </c:numRef>
          </c:val>
          <c:extLst>
            <c:ext xmlns:c16="http://schemas.microsoft.com/office/drawing/2014/chart" uri="{C3380CC4-5D6E-409C-BE32-E72D297353CC}">
              <c16:uniqueId val="{00000020-4508-4EE3-8DAB-C7D813E7F44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2287841313468642"/>
          <c:y val="0.82041166032011326"/>
          <c:w val="0.79435214018256728"/>
          <c:h val="6.1627547648101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i="0" baseline="0" dirty="0">
                <a:solidFill>
                  <a:schemeClr val="tx1"/>
                </a:solidFill>
              </a:rPr>
              <a:t>FY 2026 System-wide Budgeted Expenditures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97830284347109E-2"/>
          <c:y val="0.17175432767853666"/>
          <c:w val="0.86861954468733382"/>
          <c:h val="0.42156868599123587"/>
        </c:manualLayout>
      </c:layout>
      <c:barChart>
        <c:barDir val="col"/>
        <c:grouping val="clustered"/>
        <c:varyColors val="0"/>
        <c:ser>
          <c:idx val="0"/>
          <c:order val="0"/>
          <c:tx>
            <c:strRef>
              <c:f>Sheet1!$B$1</c:f>
              <c:strCache>
                <c:ptCount val="1"/>
                <c:pt idx="0">
                  <c:v>Instructional</c:v>
                </c:pt>
              </c:strCache>
            </c:strRef>
          </c:tx>
          <c:spPr>
            <a:solidFill>
              <a:schemeClr val="accent1"/>
            </a:solidFill>
            <a:ln>
              <a:noFill/>
            </a:ln>
            <a:effectLst/>
          </c:spPr>
          <c:invertIfNegative val="0"/>
          <c:dLbls>
            <c:dLbl>
              <c:idx val="0"/>
              <c:layout>
                <c:manualLayout>
                  <c:x val="1.9561815336463204E-2"/>
                  <c:y val="-2.7805129329842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5D-451E-9062-4EB9574B8859}"/>
                </c:ext>
              </c:extLst>
            </c:dLbl>
            <c:dLbl>
              <c:idx val="1"/>
              <c:layout>
                <c:manualLayout>
                  <c:x val="-3.9123630672926448E-3"/>
                  <c:y val="2.1233253137398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A0-4039-B47B-8FB17C3F7FC8}"/>
                </c:ext>
              </c:extLst>
            </c:dLbl>
            <c:dLbl>
              <c:idx val="5"/>
              <c:layout>
                <c:manualLayout>
                  <c:x val="-9.7809076682316115E-2"/>
                  <c:y val="4.853315002833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61-4077-B704-D778FB757907}"/>
                </c:ext>
              </c:extLst>
            </c:dLbl>
            <c:dLbl>
              <c:idx val="7"/>
              <c:layout>
                <c:manualLayout>
                  <c:x val="-1.1737089201877934E-2"/>
                  <c:y val="1.5166609383855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FB-48DA-8605-F3B46CE0D5CE}"/>
                </c:ext>
              </c:extLst>
            </c:dLbl>
            <c:dLbl>
              <c:idx val="8"/>
              <c:layout>
                <c:manualLayout>
                  <c:x val="2.7386541471048513E-2"/>
                  <c:y val="1.2133287507084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A0-4039-B47B-8FB17C3F7FC8}"/>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Sheet1!$B$3:$B$11</c:f>
              <c:numCache>
                <c:formatCode>General</c:formatCode>
                <c:ptCount val="9"/>
                <c:pt idx="0">
                  <c:v>6236115.1100000003</c:v>
                </c:pt>
                <c:pt idx="1">
                  <c:v>3988201.18</c:v>
                </c:pt>
                <c:pt idx="2">
                  <c:v>1289252.52</c:v>
                </c:pt>
                <c:pt idx="3">
                  <c:v>2631266.2999999998</c:v>
                </c:pt>
                <c:pt idx="4">
                  <c:v>1203888.97</c:v>
                </c:pt>
                <c:pt idx="5">
                  <c:v>7304653.9299999997</c:v>
                </c:pt>
                <c:pt idx="6">
                  <c:v>1340473.73</c:v>
                </c:pt>
                <c:pt idx="7">
                  <c:v>367930.2</c:v>
                </c:pt>
                <c:pt idx="8">
                  <c:v>383969.6</c:v>
                </c:pt>
              </c:numCache>
            </c:numRef>
          </c:val>
          <c:extLst>
            <c:ext xmlns:c16="http://schemas.microsoft.com/office/drawing/2014/chart" uri="{C3380CC4-5D6E-409C-BE32-E72D297353CC}">
              <c16:uniqueId val="{00000000-9D8C-4900-844D-344B82BD5295}"/>
            </c:ext>
          </c:extLst>
        </c:ser>
        <c:ser>
          <c:idx val="1"/>
          <c:order val="1"/>
          <c:tx>
            <c:strRef>
              <c:f>Sheet1!$C$1</c:f>
              <c:strCache>
                <c:ptCount val="1"/>
                <c:pt idx="0">
                  <c:v>Instructional Support Services</c:v>
                </c:pt>
              </c:strCache>
            </c:strRef>
          </c:tx>
          <c:spPr>
            <a:solidFill>
              <a:schemeClr val="accent2"/>
            </a:solidFill>
            <a:ln>
              <a:noFill/>
            </a:ln>
            <a:effectLst/>
          </c:spPr>
          <c:invertIfNegative val="0"/>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Sheet1!$C$4:$C$10</c:f>
              <c:numCache>
                <c:formatCode>General</c:formatCode>
                <c:ptCount val="7"/>
              </c:numCache>
            </c:numRef>
          </c:val>
          <c:extLst>
            <c:ext xmlns:c16="http://schemas.microsoft.com/office/drawing/2014/chart" uri="{C3380CC4-5D6E-409C-BE32-E72D297353CC}">
              <c16:uniqueId val="{00000001-9D8C-4900-844D-344B82BD5295}"/>
            </c:ext>
          </c:extLst>
        </c:ser>
        <c:ser>
          <c:idx val="2"/>
          <c:order val="2"/>
          <c:tx>
            <c:strRef>
              <c:f>Sheet1!$D$1</c:f>
              <c:strCache>
                <c:ptCount val="1"/>
                <c:pt idx="0">
                  <c:v>Operations &amp; Maintenance</c:v>
                </c:pt>
              </c:strCache>
            </c:strRef>
          </c:tx>
          <c:spPr>
            <a:solidFill>
              <a:schemeClr val="accent3"/>
            </a:solidFill>
            <a:ln>
              <a:noFill/>
            </a:ln>
            <a:effectLst/>
          </c:spPr>
          <c:invertIfNegative val="0"/>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Sheet1!$D$3:$D$10</c:f>
              <c:numCache>
                <c:formatCode>General</c:formatCode>
                <c:ptCount val="8"/>
              </c:numCache>
            </c:numRef>
          </c:val>
          <c:extLst>
            <c:ext xmlns:c16="http://schemas.microsoft.com/office/drawing/2014/chart" uri="{C3380CC4-5D6E-409C-BE32-E72D297353CC}">
              <c16:uniqueId val="{00000002-9D8C-4900-844D-344B82BD5295}"/>
            </c:ext>
          </c:extLst>
        </c:ser>
        <c:dLbls>
          <c:showLegendKey val="0"/>
          <c:showVal val="0"/>
          <c:showCatName val="0"/>
          <c:showSerName val="0"/>
          <c:showPercent val="0"/>
          <c:showBubbleSize val="0"/>
        </c:dLbls>
        <c:gapWidth val="219"/>
        <c:overlap val="-27"/>
        <c:axId val="751309344"/>
        <c:axId val="220780608"/>
      </c:barChart>
      <c:catAx>
        <c:axId val="75130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780608"/>
        <c:crosses val="autoZero"/>
        <c:auto val="1"/>
        <c:lblAlgn val="ctr"/>
        <c:lblOffset val="100"/>
        <c:noMultiLvlLbl val="0"/>
      </c:catAx>
      <c:valAx>
        <c:axId val="22078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0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FY 2026 System-wide Budgeted Expenditures</a:t>
            </a:r>
          </a:p>
        </c:rich>
      </c:tx>
      <c:layout>
        <c:manualLayout>
          <c:xMode val="edge"/>
          <c:yMode val="edge"/>
          <c:x val="0.13632547696327271"/>
          <c:y val="3.0333218767711794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78474037339455"/>
          <c:y val="0.372250932627055"/>
          <c:w val="0.82643726867937406"/>
          <c:h val="0.32822955033511042"/>
        </c:manualLayout>
      </c:layout>
      <c:pie3DChart>
        <c:varyColors val="1"/>
        <c:ser>
          <c:idx val="0"/>
          <c:order val="0"/>
          <c:tx>
            <c:strRef>
              <c:f>Sheet1!$B$1</c:f>
              <c:strCache>
                <c:ptCount val="1"/>
                <c:pt idx="0">
                  <c:v>Instructional</c:v>
                </c:pt>
              </c:strCache>
            </c:strRef>
          </c:tx>
          <c:dPt>
            <c:idx val="0"/>
            <c:bubble3D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sp3d/>
            </c:spPr>
            <c:extLst>
              <c:ext xmlns:c16="http://schemas.microsoft.com/office/drawing/2014/chart" uri="{C3380CC4-5D6E-409C-BE32-E72D297353CC}">
                <c16:uniqueId val="{00000001-DF73-4429-968E-09BA4229E048}"/>
              </c:ext>
            </c:extLst>
          </c:dPt>
          <c:dPt>
            <c:idx val="1"/>
            <c:bubble3D val="0"/>
            <c:spPr>
              <a:gradFill rotWithShape="1">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a:noFill/>
              </a:ln>
              <a:effectLst/>
              <a:sp3d/>
            </c:spPr>
            <c:extLst>
              <c:ext xmlns:c16="http://schemas.microsoft.com/office/drawing/2014/chart" uri="{C3380CC4-5D6E-409C-BE32-E72D297353CC}">
                <c16:uniqueId val="{00000003-DF73-4429-968E-09BA4229E048}"/>
              </c:ext>
            </c:extLst>
          </c:dPt>
          <c:dPt>
            <c:idx val="2"/>
            <c:bubble3D val="0"/>
            <c:spPr>
              <a:gradFill rotWithShape="1">
                <a:gsLst>
                  <a:gs pos="0">
                    <a:schemeClr val="accent3">
                      <a:tint val="98000"/>
                      <a:satMod val="110000"/>
                      <a:lumMod val="104000"/>
                    </a:schemeClr>
                  </a:gs>
                  <a:gs pos="69000">
                    <a:schemeClr val="accent3">
                      <a:shade val="88000"/>
                      <a:satMod val="130000"/>
                      <a:lumMod val="92000"/>
                    </a:schemeClr>
                  </a:gs>
                  <a:gs pos="100000">
                    <a:schemeClr val="accent3">
                      <a:shade val="78000"/>
                      <a:satMod val="130000"/>
                      <a:lumMod val="92000"/>
                    </a:schemeClr>
                  </a:gs>
                </a:gsLst>
                <a:lin ang="5400000" scaled="0"/>
              </a:gradFill>
              <a:ln>
                <a:noFill/>
              </a:ln>
              <a:effectLst/>
              <a:sp3d/>
            </c:spPr>
            <c:extLst>
              <c:ext xmlns:c16="http://schemas.microsoft.com/office/drawing/2014/chart" uri="{C3380CC4-5D6E-409C-BE32-E72D297353CC}">
                <c16:uniqueId val="{00000005-DF73-4429-968E-09BA4229E048}"/>
              </c:ext>
            </c:extLst>
          </c:dPt>
          <c:dPt>
            <c:idx val="3"/>
            <c:bubble3D val="0"/>
            <c:spPr>
              <a:gradFill rotWithShape="1">
                <a:gsLst>
                  <a:gs pos="0">
                    <a:schemeClr val="accent4">
                      <a:tint val="98000"/>
                      <a:satMod val="110000"/>
                      <a:lumMod val="104000"/>
                    </a:schemeClr>
                  </a:gs>
                  <a:gs pos="69000">
                    <a:schemeClr val="accent4">
                      <a:shade val="88000"/>
                      <a:satMod val="130000"/>
                      <a:lumMod val="92000"/>
                    </a:schemeClr>
                  </a:gs>
                  <a:gs pos="100000">
                    <a:schemeClr val="accent4">
                      <a:shade val="78000"/>
                      <a:satMod val="130000"/>
                      <a:lumMod val="92000"/>
                    </a:schemeClr>
                  </a:gs>
                </a:gsLst>
                <a:lin ang="5400000" scaled="0"/>
              </a:gradFill>
              <a:ln>
                <a:noFill/>
              </a:ln>
              <a:effectLst/>
              <a:sp3d/>
            </c:spPr>
            <c:extLst>
              <c:ext xmlns:c16="http://schemas.microsoft.com/office/drawing/2014/chart" uri="{C3380CC4-5D6E-409C-BE32-E72D297353CC}">
                <c16:uniqueId val="{00000007-DF73-4429-968E-09BA4229E048}"/>
              </c:ext>
            </c:extLst>
          </c:dPt>
          <c:dPt>
            <c:idx val="4"/>
            <c:bubble3D val="0"/>
            <c:spPr>
              <a:gradFill rotWithShape="1">
                <a:gsLst>
                  <a:gs pos="0">
                    <a:schemeClr val="accent5">
                      <a:tint val="98000"/>
                      <a:satMod val="110000"/>
                      <a:lumMod val="104000"/>
                    </a:schemeClr>
                  </a:gs>
                  <a:gs pos="69000">
                    <a:schemeClr val="accent5">
                      <a:shade val="88000"/>
                      <a:satMod val="130000"/>
                      <a:lumMod val="92000"/>
                    </a:schemeClr>
                  </a:gs>
                  <a:gs pos="100000">
                    <a:schemeClr val="accent5">
                      <a:shade val="78000"/>
                      <a:satMod val="130000"/>
                      <a:lumMod val="92000"/>
                    </a:schemeClr>
                  </a:gs>
                </a:gsLst>
                <a:lin ang="5400000" scaled="0"/>
              </a:gradFill>
              <a:ln>
                <a:noFill/>
              </a:ln>
              <a:effectLst/>
              <a:sp3d/>
            </c:spPr>
            <c:extLst>
              <c:ext xmlns:c16="http://schemas.microsoft.com/office/drawing/2014/chart" uri="{C3380CC4-5D6E-409C-BE32-E72D297353CC}">
                <c16:uniqueId val="{00000009-DF73-4429-968E-09BA4229E048}"/>
              </c:ext>
            </c:extLst>
          </c:dPt>
          <c:dPt>
            <c:idx val="5"/>
            <c:bubble3D val="0"/>
            <c:spPr>
              <a:gradFill rotWithShape="1">
                <a:gsLst>
                  <a:gs pos="0">
                    <a:schemeClr val="accent6">
                      <a:tint val="98000"/>
                      <a:satMod val="110000"/>
                      <a:lumMod val="104000"/>
                    </a:schemeClr>
                  </a:gs>
                  <a:gs pos="69000">
                    <a:schemeClr val="accent6">
                      <a:shade val="88000"/>
                      <a:satMod val="130000"/>
                      <a:lumMod val="92000"/>
                    </a:schemeClr>
                  </a:gs>
                  <a:gs pos="100000">
                    <a:schemeClr val="accent6">
                      <a:shade val="78000"/>
                      <a:satMod val="130000"/>
                      <a:lumMod val="92000"/>
                    </a:schemeClr>
                  </a:gs>
                </a:gsLst>
                <a:lin ang="5400000" scaled="0"/>
              </a:gradFill>
              <a:ln>
                <a:noFill/>
              </a:ln>
              <a:effectLst/>
              <a:sp3d/>
            </c:spPr>
            <c:extLst>
              <c:ext xmlns:c16="http://schemas.microsoft.com/office/drawing/2014/chart" uri="{C3380CC4-5D6E-409C-BE32-E72D297353CC}">
                <c16:uniqueId val="{0000000B-DF73-4429-968E-09BA4229E048}"/>
              </c:ext>
            </c:extLst>
          </c:dPt>
          <c:dPt>
            <c:idx val="6"/>
            <c:bubble3D val="0"/>
            <c:spPr>
              <a:gradFill rotWithShape="1">
                <a:gsLst>
                  <a:gs pos="0">
                    <a:schemeClr val="accent1">
                      <a:lumMod val="60000"/>
                      <a:tint val="98000"/>
                      <a:satMod val="110000"/>
                      <a:lumMod val="104000"/>
                    </a:schemeClr>
                  </a:gs>
                  <a:gs pos="69000">
                    <a:schemeClr val="accent1">
                      <a:lumMod val="60000"/>
                      <a:shade val="88000"/>
                      <a:satMod val="130000"/>
                      <a:lumMod val="92000"/>
                    </a:schemeClr>
                  </a:gs>
                  <a:gs pos="100000">
                    <a:schemeClr val="accent1">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0D-DF73-4429-968E-09BA4229E048}"/>
              </c:ext>
            </c:extLst>
          </c:dPt>
          <c:dPt>
            <c:idx val="7"/>
            <c:bubble3D val="0"/>
            <c:spPr>
              <a:gradFill rotWithShape="1">
                <a:gsLst>
                  <a:gs pos="0">
                    <a:schemeClr val="accent2">
                      <a:lumMod val="60000"/>
                      <a:tint val="98000"/>
                      <a:satMod val="110000"/>
                      <a:lumMod val="104000"/>
                    </a:schemeClr>
                  </a:gs>
                  <a:gs pos="69000">
                    <a:schemeClr val="accent2">
                      <a:lumMod val="60000"/>
                      <a:shade val="88000"/>
                      <a:satMod val="130000"/>
                      <a:lumMod val="92000"/>
                    </a:schemeClr>
                  </a:gs>
                  <a:gs pos="100000">
                    <a:schemeClr val="accent2">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0F-DF73-4429-968E-09BA4229E048}"/>
              </c:ext>
            </c:extLst>
          </c:dPt>
          <c:dPt>
            <c:idx val="8"/>
            <c:bubble3D val="0"/>
            <c:spPr>
              <a:gradFill rotWithShape="1">
                <a:gsLst>
                  <a:gs pos="0">
                    <a:schemeClr val="accent3">
                      <a:lumMod val="60000"/>
                      <a:tint val="98000"/>
                      <a:satMod val="110000"/>
                      <a:lumMod val="104000"/>
                    </a:schemeClr>
                  </a:gs>
                  <a:gs pos="69000">
                    <a:schemeClr val="accent3">
                      <a:lumMod val="60000"/>
                      <a:shade val="88000"/>
                      <a:satMod val="130000"/>
                      <a:lumMod val="92000"/>
                    </a:schemeClr>
                  </a:gs>
                  <a:gs pos="100000">
                    <a:schemeClr val="accent3">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11-63B4-44D0-BC02-A73281CFBFFA}"/>
              </c:ext>
            </c:extLst>
          </c:dPt>
          <c:dLbls>
            <c:dLbl>
              <c:idx val="2"/>
              <c:layout>
                <c:manualLayout>
                  <c:x val="-1.4521034425341078E-3"/>
                  <c:y val="-3.219381541495962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73-4429-968E-09BA4229E048}"/>
                </c:ext>
              </c:extLst>
            </c:dLbl>
            <c:dLbl>
              <c:idx val="3"/>
              <c:layout>
                <c:manualLayout>
                  <c:x val="1.6007465527208456E-2"/>
                  <c:y val="-6.809210502745744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73-4429-968E-09BA4229E048}"/>
                </c:ext>
              </c:extLst>
            </c:dLbl>
            <c:dLbl>
              <c:idx val="4"/>
              <c:layout>
                <c:manualLayout>
                  <c:x val="-3.4395793219218346E-2"/>
                  <c:y val="-3.28293799436279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73-4429-968E-09BA4229E048}"/>
                </c:ext>
              </c:extLst>
            </c:dLbl>
            <c:dLbl>
              <c:idx val="6"/>
              <c:layout>
                <c:manualLayout>
                  <c:x val="-6.2602700535233383E-2"/>
                  <c:y val="-5.774823858342440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F73-4429-968E-09BA4229E048}"/>
                </c:ext>
              </c:extLst>
            </c:dLbl>
            <c:dLbl>
              <c:idx val="7"/>
              <c:layout>
                <c:manualLayout>
                  <c:x val="-5.2881976466694867E-3"/>
                  <c:y val="-6.11914171799230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F73-4429-968E-09BA4229E048}"/>
                </c:ext>
              </c:extLst>
            </c:dLbl>
            <c:dLbl>
              <c:idx val="8"/>
              <c:layout>
                <c:manualLayout>
                  <c:x val="2.7827999481348176E-2"/>
                  <c:y val="-3.29394871393123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3B4-44D0-BC02-A73281CFBFF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Sheet1!$B$3:$B$11</c:f>
              <c:numCache>
                <c:formatCode>General</c:formatCode>
                <c:ptCount val="9"/>
                <c:pt idx="0">
                  <c:v>6236115.1100000003</c:v>
                </c:pt>
                <c:pt idx="1">
                  <c:v>3988201.18</c:v>
                </c:pt>
                <c:pt idx="2">
                  <c:v>1289252.52</c:v>
                </c:pt>
                <c:pt idx="3">
                  <c:v>2631266.2999999998</c:v>
                </c:pt>
                <c:pt idx="4">
                  <c:v>1203888.97</c:v>
                </c:pt>
                <c:pt idx="5">
                  <c:v>7304473.7300000004</c:v>
                </c:pt>
                <c:pt idx="6">
                  <c:v>1340473.73</c:v>
                </c:pt>
                <c:pt idx="7">
                  <c:v>367930.2</c:v>
                </c:pt>
                <c:pt idx="8" formatCode="0.000">
                  <c:v>383969.6</c:v>
                </c:pt>
              </c:numCache>
            </c:numRef>
          </c:val>
          <c:extLst>
            <c:ext xmlns:c16="http://schemas.microsoft.com/office/drawing/2014/chart" uri="{C3380CC4-5D6E-409C-BE32-E72D297353CC}">
              <c16:uniqueId val="{00000000-0AF1-4653-B4DE-CAABCAE89BC1}"/>
            </c:ext>
          </c:extLst>
        </c:ser>
        <c:ser>
          <c:idx val="1"/>
          <c:order val="1"/>
          <c:tx>
            <c:strRef>
              <c:f>Sheet1!$C$1</c:f>
              <c:strCache>
                <c:ptCount val="1"/>
                <c:pt idx="0">
                  <c:v>Instructional Support Services</c:v>
                </c:pt>
              </c:strCache>
            </c:strRef>
          </c:tx>
          <c:dPt>
            <c:idx val="0"/>
            <c:bubble3D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sp3d/>
            </c:spPr>
            <c:extLst>
              <c:ext xmlns:c16="http://schemas.microsoft.com/office/drawing/2014/chart" uri="{C3380CC4-5D6E-409C-BE32-E72D297353CC}">
                <c16:uniqueId val="{00000011-DF73-4429-968E-09BA4229E048}"/>
              </c:ext>
            </c:extLst>
          </c:dPt>
          <c:dPt>
            <c:idx val="1"/>
            <c:bubble3D val="0"/>
            <c:spPr>
              <a:gradFill rotWithShape="1">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a:noFill/>
              </a:ln>
              <a:effectLst/>
              <a:sp3d/>
            </c:spPr>
            <c:extLst>
              <c:ext xmlns:c16="http://schemas.microsoft.com/office/drawing/2014/chart" uri="{C3380CC4-5D6E-409C-BE32-E72D297353CC}">
                <c16:uniqueId val="{00000013-DF73-4429-968E-09BA4229E048}"/>
              </c:ext>
            </c:extLst>
          </c:dPt>
          <c:dPt>
            <c:idx val="2"/>
            <c:bubble3D val="0"/>
            <c:spPr>
              <a:gradFill rotWithShape="1">
                <a:gsLst>
                  <a:gs pos="0">
                    <a:schemeClr val="accent3">
                      <a:tint val="98000"/>
                      <a:satMod val="110000"/>
                      <a:lumMod val="104000"/>
                    </a:schemeClr>
                  </a:gs>
                  <a:gs pos="69000">
                    <a:schemeClr val="accent3">
                      <a:shade val="88000"/>
                      <a:satMod val="130000"/>
                      <a:lumMod val="92000"/>
                    </a:schemeClr>
                  </a:gs>
                  <a:gs pos="100000">
                    <a:schemeClr val="accent3">
                      <a:shade val="78000"/>
                      <a:satMod val="130000"/>
                      <a:lumMod val="92000"/>
                    </a:schemeClr>
                  </a:gs>
                </a:gsLst>
                <a:lin ang="5400000" scaled="0"/>
              </a:gradFill>
              <a:ln>
                <a:noFill/>
              </a:ln>
              <a:effectLst/>
              <a:sp3d/>
            </c:spPr>
            <c:extLst>
              <c:ext xmlns:c16="http://schemas.microsoft.com/office/drawing/2014/chart" uri="{C3380CC4-5D6E-409C-BE32-E72D297353CC}">
                <c16:uniqueId val="{00000015-DF73-4429-968E-09BA4229E048}"/>
              </c:ext>
            </c:extLst>
          </c:dPt>
          <c:dPt>
            <c:idx val="3"/>
            <c:bubble3D val="0"/>
            <c:spPr>
              <a:gradFill rotWithShape="1">
                <a:gsLst>
                  <a:gs pos="0">
                    <a:schemeClr val="accent4">
                      <a:tint val="98000"/>
                      <a:satMod val="110000"/>
                      <a:lumMod val="104000"/>
                    </a:schemeClr>
                  </a:gs>
                  <a:gs pos="69000">
                    <a:schemeClr val="accent4">
                      <a:shade val="88000"/>
                      <a:satMod val="130000"/>
                      <a:lumMod val="92000"/>
                    </a:schemeClr>
                  </a:gs>
                  <a:gs pos="100000">
                    <a:schemeClr val="accent4">
                      <a:shade val="78000"/>
                      <a:satMod val="130000"/>
                      <a:lumMod val="92000"/>
                    </a:schemeClr>
                  </a:gs>
                </a:gsLst>
                <a:lin ang="5400000" scaled="0"/>
              </a:gradFill>
              <a:ln>
                <a:noFill/>
              </a:ln>
              <a:effectLst/>
              <a:sp3d/>
            </c:spPr>
            <c:extLst>
              <c:ext xmlns:c16="http://schemas.microsoft.com/office/drawing/2014/chart" uri="{C3380CC4-5D6E-409C-BE32-E72D297353CC}">
                <c16:uniqueId val="{00000017-DF73-4429-968E-09BA4229E048}"/>
              </c:ext>
            </c:extLst>
          </c:dPt>
          <c:dPt>
            <c:idx val="4"/>
            <c:bubble3D val="0"/>
            <c:spPr>
              <a:gradFill rotWithShape="1">
                <a:gsLst>
                  <a:gs pos="0">
                    <a:schemeClr val="accent5">
                      <a:tint val="98000"/>
                      <a:satMod val="110000"/>
                      <a:lumMod val="104000"/>
                    </a:schemeClr>
                  </a:gs>
                  <a:gs pos="69000">
                    <a:schemeClr val="accent5">
                      <a:shade val="88000"/>
                      <a:satMod val="130000"/>
                      <a:lumMod val="92000"/>
                    </a:schemeClr>
                  </a:gs>
                  <a:gs pos="100000">
                    <a:schemeClr val="accent5">
                      <a:shade val="78000"/>
                      <a:satMod val="130000"/>
                      <a:lumMod val="92000"/>
                    </a:schemeClr>
                  </a:gs>
                </a:gsLst>
                <a:lin ang="5400000" scaled="0"/>
              </a:gradFill>
              <a:ln>
                <a:noFill/>
              </a:ln>
              <a:effectLst/>
              <a:sp3d/>
            </c:spPr>
            <c:extLst>
              <c:ext xmlns:c16="http://schemas.microsoft.com/office/drawing/2014/chart" uri="{C3380CC4-5D6E-409C-BE32-E72D297353CC}">
                <c16:uniqueId val="{00000019-DF73-4429-968E-09BA4229E048}"/>
              </c:ext>
            </c:extLst>
          </c:dPt>
          <c:dPt>
            <c:idx val="5"/>
            <c:bubble3D val="0"/>
            <c:spPr>
              <a:gradFill rotWithShape="1">
                <a:gsLst>
                  <a:gs pos="0">
                    <a:schemeClr val="accent6">
                      <a:tint val="98000"/>
                      <a:satMod val="110000"/>
                      <a:lumMod val="104000"/>
                    </a:schemeClr>
                  </a:gs>
                  <a:gs pos="69000">
                    <a:schemeClr val="accent6">
                      <a:shade val="88000"/>
                      <a:satMod val="130000"/>
                      <a:lumMod val="92000"/>
                    </a:schemeClr>
                  </a:gs>
                  <a:gs pos="100000">
                    <a:schemeClr val="accent6">
                      <a:shade val="78000"/>
                      <a:satMod val="130000"/>
                      <a:lumMod val="92000"/>
                    </a:schemeClr>
                  </a:gs>
                </a:gsLst>
                <a:lin ang="5400000" scaled="0"/>
              </a:gradFill>
              <a:ln>
                <a:noFill/>
              </a:ln>
              <a:effectLst/>
              <a:sp3d/>
            </c:spPr>
            <c:extLst>
              <c:ext xmlns:c16="http://schemas.microsoft.com/office/drawing/2014/chart" uri="{C3380CC4-5D6E-409C-BE32-E72D297353CC}">
                <c16:uniqueId val="{0000001B-DF73-4429-968E-09BA4229E048}"/>
              </c:ext>
            </c:extLst>
          </c:dPt>
          <c:dPt>
            <c:idx val="6"/>
            <c:bubble3D val="0"/>
            <c:spPr>
              <a:gradFill rotWithShape="1">
                <a:gsLst>
                  <a:gs pos="0">
                    <a:schemeClr val="accent1">
                      <a:lumMod val="60000"/>
                      <a:tint val="98000"/>
                      <a:satMod val="110000"/>
                      <a:lumMod val="104000"/>
                    </a:schemeClr>
                  </a:gs>
                  <a:gs pos="69000">
                    <a:schemeClr val="accent1">
                      <a:lumMod val="60000"/>
                      <a:shade val="88000"/>
                      <a:satMod val="130000"/>
                      <a:lumMod val="92000"/>
                    </a:schemeClr>
                  </a:gs>
                  <a:gs pos="100000">
                    <a:schemeClr val="accent1">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1D-DF73-4429-968E-09BA4229E048}"/>
              </c:ext>
            </c:extLst>
          </c:dPt>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Sheet1!$C$4:$C$10</c:f>
              <c:numCache>
                <c:formatCode>General</c:formatCode>
                <c:ptCount val="7"/>
              </c:numCache>
            </c:numRef>
          </c:val>
          <c:extLst>
            <c:ext xmlns:c16="http://schemas.microsoft.com/office/drawing/2014/chart" uri="{C3380CC4-5D6E-409C-BE32-E72D297353CC}">
              <c16:uniqueId val="{00000001-0AF1-4653-B4DE-CAABCAE89BC1}"/>
            </c:ext>
          </c:extLst>
        </c:ser>
        <c:ser>
          <c:idx val="2"/>
          <c:order val="2"/>
          <c:tx>
            <c:strRef>
              <c:f>Sheet1!$D$1</c:f>
              <c:strCache>
                <c:ptCount val="1"/>
                <c:pt idx="0">
                  <c:v>Operations &amp; Maintenance</c:v>
                </c:pt>
              </c:strCache>
            </c:strRef>
          </c:tx>
          <c:dPt>
            <c:idx val="0"/>
            <c:bubble3D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sp3d/>
            </c:spPr>
            <c:extLst>
              <c:ext xmlns:c16="http://schemas.microsoft.com/office/drawing/2014/chart" uri="{C3380CC4-5D6E-409C-BE32-E72D297353CC}">
                <c16:uniqueId val="{0000001F-DF73-4429-968E-09BA4229E048}"/>
              </c:ext>
            </c:extLst>
          </c:dPt>
          <c:dPt>
            <c:idx val="1"/>
            <c:bubble3D val="0"/>
            <c:spPr>
              <a:gradFill rotWithShape="1">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a:noFill/>
              </a:ln>
              <a:effectLst/>
              <a:sp3d/>
            </c:spPr>
            <c:extLst>
              <c:ext xmlns:c16="http://schemas.microsoft.com/office/drawing/2014/chart" uri="{C3380CC4-5D6E-409C-BE32-E72D297353CC}">
                <c16:uniqueId val="{00000021-DF73-4429-968E-09BA4229E048}"/>
              </c:ext>
            </c:extLst>
          </c:dPt>
          <c:dPt>
            <c:idx val="2"/>
            <c:bubble3D val="0"/>
            <c:spPr>
              <a:gradFill rotWithShape="1">
                <a:gsLst>
                  <a:gs pos="0">
                    <a:schemeClr val="accent3">
                      <a:tint val="98000"/>
                      <a:satMod val="110000"/>
                      <a:lumMod val="104000"/>
                    </a:schemeClr>
                  </a:gs>
                  <a:gs pos="69000">
                    <a:schemeClr val="accent3">
                      <a:shade val="88000"/>
                      <a:satMod val="130000"/>
                      <a:lumMod val="92000"/>
                    </a:schemeClr>
                  </a:gs>
                  <a:gs pos="100000">
                    <a:schemeClr val="accent3">
                      <a:shade val="78000"/>
                      <a:satMod val="130000"/>
                      <a:lumMod val="92000"/>
                    </a:schemeClr>
                  </a:gs>
                </a:gsLst>
                <a:lin ang="5400000" scaled="0"/>
              </a:gradFill>
              <a:ln>
                <a:noFill/>
              </a:ln>
              <a:effectLst/>
              <a:sp3d/>
            </c:spPr>
            <c:extLst>
              <c:ext xmlns:c16="http://schemas.microsoft.com/office/drawing/2014/chart" uri="{C3380CC4-5D6E-409C-BE32-E72D297353CC}">
                <c16:uniqueId val="{00000023-DF73-4429-968E-09BA4229E048}"/>
              </c:ext>
            </c:extLst>
          </c:dPt>
          <c:dPt>
            <c:idx val="3"/>
            <c:bubble3D val="0"/>
            <c:spPr>
              <a:gradFill rotWithShape="1">
                <a:gsLst>
                  <a:gs pos="0">
                    <a:schemeClr val="accent4">
                      <a:tint val="98000"/>
                      <a:satMod val="110000"/>
                      <a:lumMod val="104000"/>
                    </a:schemeClr>
                  </a:gs>
                  <a:gs pos="69000">
                    <a:schemeClr val="accent4">
                      <a:shade val="88000"/>
                      <a:satMod val="130000"/>
                      <a:lumMod val="92000"/>
                    </a:schemeClr>
                  </a:gs>
                  <a:gs pos="100000">
                    <a:schemeClr val="accent4">
                      <a:shade val="78000"/>
                      <a:satMod val="130000"/>
                      <a:lumMod val="92000"/>
                    </a:schemeClr>
                  </a:gs>
                </a:gsLst>
                <a:lin ang="5400000" scaled="0"/>
              </a:gradFill>
              <a:ln>
                <a:noFill/>
              </a:ln>
              <a:effectLst/>
              <a:sp3d/>
            </c:spPr>
            <c:extLst>
              <c:ext xmlns:c16="http://schemas.microsoft.com/office/drawing/2014/chart" uri="{C3380CC4-5D6E-409C-BE32-E72D297353CC}">
                <c16:uniqueId val="{00000025-DF73-4429-968E-09BA4229E048}"/>
              </c:ext>
            </c:extLst>
          </c:dPt>
          <c:dPt>
            <c:idx val="4"/>
            <c:bubble3D val="0"/>
            <c:spPr>
              <a:gradFill rotWithShape="1">
                <a:gsLst>
                  <a:gs pos="0">
                    <a:schemeClr val="accent5">
                      <a:tint val="98000"/>
                      <a:satMod val="110000"/>
                      <a:lumMod val="104000"/>
                    </a:schemeClr>
                  </a:gs>
                  <a:gs pos="69000">
                    <a:schemeClr val="accent5">
                      <a:shade val="88000"/>
                      <a:satMod val="130000"/>
                      <a:lumMod val="92000"/>
                    </a:schemeClr>
                  </a:gs>
                  <a:gs pos="100000">
                    <a:schemeClr val="accent5">
                      <a:shade val="78000"/>
                      <a:satMod val="130000"/>
                      <a:lumMod val="92000"/>
                    </a:schemeClr>
                  </a:gs>
                </a:gsLst>
                <a:lin ang="5400000" scaled="0"/>
              </a:gradFill>
              <a:ln>
                <a:noFill/>
              </a:ln>
              <a:effectLst/>
              <a:sp3d/>
            </c:spPr>
            <c:extLst>
              <c:ext xmlns:c16="http://schemas.microsoft.com/office/drawing/2014/chart" uri="{C3380CC4-5D6E-409C-BE32-E72D297353CC}">
                <c16:uniqueId val="{00000027-DF73-4429-968E-09BA4229E048}"/>
              </c:ext>
            </c:extLst>
          </c:dPt>
          <c:dPt>
            <c:idx val="5"/>
            <c:bubble3D val="0"/>
            <c:spPr>
              <a:gradFill rotWithShape="1">
                <a:gsLst>
                  <a:gs pos="0">
                    <a:schemeClr val="accent6">
                      <a:tint val="98000"/>
                      <a:satMod val="110000"/>
                      <a:lumMod val="104000"/>
                    </a:schemeClr>
                  </a:gs>
                  <a:gs pos="69000">
                    <a:schemeClr val="accent6">
                      <a:shade val="88000"/>
                      <a:satMod val="130000"/>
                      <a:lumMod val="92000"/>
                    </a:schemeClr>
                  </a:gs>
                  <a:gs pos="100000">
                    <a:schemeClr val="accent6">
                      <a:shade val="78000"/>
                      <a:satMod val="130000"/>
                      <a:lumMod val="92000"/>
                    </a:schemeClr>
                  </a:gs>
                </a:gsLst>
                <a:lin ang="5400000" scaled="0"/>
              </a:gradFill>
              <a:ln>
                <a:noFill/>
              </a:ln>
              <a:effectLst/>
              <a:sp3d/>
            </c:spPr>
            <c:extLst>
              <c:ext xmlns:c16="http://schemas.microsoft.com/office/drawing/2014/chart" uri="{C3380CC4-5D6E-409C-BE32-E72D297353CC}">
                <c16:uniqueId val="{00000029-DF73-4429-968E-09BA4229E048}"/>
              </c:ext>
            </c:extLst>
          </c:dPt>
          <c:dPt>
            <c:idx val="6"/>
            <c:bubble3D val="0"/>
            <c:spPr>
              <a:gradFill rotWithShape="1">
                <a:gsLst>
                  <a:gs pos="0">
                    <a:schemeClr val="accent1">
                      <a:lumMod val="60000"/>
                      <a:tint val="98000"/>
                      <a:satMod val="110000"/>
                      <a:lumMod val="104000"/>
                    </a:schemeClr>
                  </a:gs>
                  <a:gs pos="69000">
                    <a:schemeClr val="accent1">
                      <a:lumMod val="60000"/>
                      <a:shade val="88000"/>
                      <a:satMod val="130000"/>
                      <a:lumMod val="92000"/>
                    </a:schemeClr>
                  </a:gs>
                  <a:gs pos="100000">
                    <a:schemeClr val="accent1">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2B-DF73-4429-968E-09BA4229E048}"/>
              </c:ext>
            </c:extLst>
          </c:dPt>
          <c:dPt>
            <c:idx val="7"/>
            <c:bubble3D val="0"/>
            <c:spPr>
              <a:gradFill rotWithShape="1">
                <a:gsLst>
                  <a:gs pos="0">
                    <a:schemeClr val="accent2">
                      <a:lumMod val="60000"/>
                      <a:tint val="98000"/>
                      <a:satMod val="110000"/>
                      <a:lumMod val="104000"/>
                    </a:schemeClr>
                  </a:gs>
                  <a:gs pos="69000">
                    <a:schemeClr val="accent2">
                      <a:lumMod val="60000"/>
                      <a:shade val="88000"/>
                      <a:satMod val="130000"/>
                      <a:lumMod val="92000"/>
                    </a:schemeClr>
                  </a:gs>
                  <a:gs pos="100000">
                    <a:schemeClr val="accent2">
                      <a:lumMod val="60000"/>
                      <a:shade val="78000"/>
                      <a:satMod val="130000"/>
                      <a:lumMod val="92000"/>
                    </a:schemeClr>
                  </a:gs>
                </a:gsLst>
                <a:lin ang="5400000" scaled="0"/>
              </a:gradFill>
              <a:ln>
                <a:noFill/>
              </a:ln>
              <a:effectLst/>
              <a:sp3d/>
            </c:spPr>
            <c:extLst>
              <c:ext xmlns:c16="http://schemas.microsoft.com/office/drawing/2014/chart" uri="{C3380CC4-5D6E-409C-BE32-E72D297353CC}">
                <c16:uniqueId val="{0000002D-DF73-4429-968E-09BA4229E048}"/>
              </c:ext>
            </c:extLst>
          </c:dPt>
          <c:cat>
            <c:strRef>
              <c:f>Sheet1!$A$3:$A$11</c:f>
              <c:strCache>
                <c:ptCount val="9"/>
                <c:pt idx="0">
                  <c:v>Instructional</c:v>
                </c:pt>
                <c:pt idx="1">
                  <c:v>Instructional Support Services</c:v>
                </c:pt>
                <c:pt idx="2">
                  <c:v>Operations &amp; Maintenance</c:v>
                </c:pt>
                <c:pt idx="3">
                  <c:v>Auxiliary Services</c:v>
                </c:pt>
                <c:pt idx="4">
                  <c:v>General Administrative Services</c:v>
                </c:pt>
                <c:pt idx="5">
                  <c:v>Capital Outlay</c:v>
                </c:pt>
                <c:pt idx="6">
                  <c:v>Debt Services</c:v>
                </c:pt>
                <c:pt idx="7">
                  <c:v>Other</c:v>
                </c:pt>
                <c:pt idx="8">
                  <c:v>Other Uses</c:v>
                </c:pt>
              </c:strCache>
            </c:strRef>
          </c:cat>
          <c:val>
            <c:numRef>
              <c:f>Sheet1!$D$3:$D$10</c:f>
              <c:numCache>
                <c:formatCode>General</c:formatCode>
                <c:ptCount val="8"/>
              </c:numCache>
            </c:numRef>
          </c:val>
          <c:extLst>
            <c:ext xmlns:c16="http://schemas.microsoft.com/office/drawing/2014/chart" uri="{C3380CC4-5D6E-409C-BE32-E72D297353CC}">
              <c16:uniqueId val="{00000002-0AF1-4653-B4DE-CAABCAE89BC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2064946888593102"/>
          <c:y val="0.75180978253470587"/>
          <c:w val="0.86686360604152901"/>
          <c:h val="0.229990286204667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0.66649</cdr:x>
      <cdr:y>0.08676</cdr:y>
    </cdr:from>
    <cdr:to>
      <cdr:x>0.80972</cdr:x>
      <cdr:y>0.35248</cdr:y>
    </cdr:to>
    <cdr:sp macro="" textlink="">
      <cdr:nvSpPr>
        <cdr:cNvPr id="2" name="TextBox 1">
          <a:extLst xmlns:a="http://schemas.openxmlformats.org/drawingml/2006/main">
            <a:ext uri="{FF2B5EF4-FFF2-40B4-BE49-F238E27FC236}">
              <a16:creationId xmlns:a16="http://schemas.microsoft.com/office/drawing/2014/main" id="{11B8772D-14C6-4341-8C11-0C94B0333734}"/>
            </a:ext>
          </a:extLst>
        </cdr:cNvPr>
        <cdr:cNvSpPr txBox="1"/>
      </cdr:nvSpPr>
      <cdr:spPr>
        <a:xfrm xmlns:a="http://schemas.openxmlformats.org/drawingml/2006/main">
          <a:off x="4254977" y="2985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t>TOTAL Revenues and Other Sources:</a:t>
          </a:r>
        </a:p>
        <a:p xmlns:a="http://schemas.openxmlformats.org/drawingml/2006/main">
          <a:r>
            <a:rPr lang="en-US" sz="900" b="1" dirty="0"/>
            <a:t> $19,472,180.37</a:t>
          </a:r>
        </a:p>
      </cdr:txBody>
    </cdr:sp>
  </cdr:relSizeAnchor>
</c:userShapes>
</file>

<file path=ppt/drawings/drawing2.xml><?xml version="1.0" encoding="utf-8"?>
<c:userShapes xmlns:c="http://schemas.openxmlformats.org/drawingml/2006/chart">
  <cdr:relSizeAnchor xmlns:cdr="http://schemas.openxmlformats.org/drawingml/2006/chartDrawing">
    <cdr:from>
      <cdr:x>0.6685</cdr:x>
      <cdr:y>0.06833</cdr:y>
    </cdr:from>
    <cdr:to>
      <cdr:x>0.81173</cdr:x>
      <cdr:y>0.33405</cdr:y>
    </cdr:to>
    <cdr:sp macro="" textlink="">
      <cdr:nvSpPr>
        <cdr:cNvPr id="2" name="TextBox 1">
          <a:extLst xmlns:a="http://schemas.openxmlformats.org/drawingml/2006/main">
            <a:ext uri="{FF2B5EF4-FFF2-40B4-BE49-F238E27FC236}">
              <a16:creationId xmlns:a16="http://schemas.microsoft.com/office/drawing/2014/main" id="{11B8772D-14C6-4341-8C11-0C94B0333734}"/>
            </a:ext>
          </a:extLst>
        </cdr:cNvPr>
        <cdr:cNvSpPr txBox="1"/>
      </cdr:nvSpPr>
      <cdr:spPr>
        <a:xfrm xmlns:a="http://schemas.openxmlformats.org/drawingml/2006/main">
          <a:off x="4445098" y="272192"/>
          <a:ext cx="952392" cy="10585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t>TOTAL Revenues and Other Sources:</a:t>
          </a:r>
        </a:p>
        <a:p xmlns:a="http://schemas.openxmlformats.org/drawingml/2006/main">
          <a:r>
            <a:rPr lang="en-US" sz="900" b="1" dirty="0"/>
            <a:t> $19,472,180.37</a:t>
          </a:r>
        </a:p>
      </cdr:txBody>
    </cdr:sp>
  </cdr:relSizeAnchor>
</c:userShapes>
</file>

<file path=ppt/drawings/drawing3.xml><?xml version="1.0" encoding="utf-8"?>
<c:userShapes xmlns:c="http://schemas.openxmlformats.org/drawingml/2006/chart">
  <cdr:relSizeAnchor xmlns:cdr="http://schemas.openxmlformats.org/drawingml/2006/chartDrawing">
    <cdr:from>
      <cdr:x>0.58812</cdr:x>
      <cdr:y>0.10264</cdr:y>
    </cdr:from>
    <cdr:to>
      <cdr:x>0.74704</cdr:x>
      <cdr:y>0.32104</cdr:y>
    </cdr:to>
    <cdr:sp macro="" textlink="">
      <cdr:nvSpPr>
        <cdr:cNvPr id="2" name="TextBox 1">
          <a:extLst xmlns:a="http://schemas.openxmlformats.org/drawingml/2006/main">
            <a:ext uri="{FF2B5EF4-FFF2-40B4-BE49-F238E27FC236}">
              <a16:creationId xmlns:a16="http://schemas.microsoft.com/office/drawing/2014/main" id="{2D3AA1D3-1CF2-42D7-97E8-E5A015566404}"/>
            </a:ext>
          </a:extLst>
        </cdr:cNvPr>
        <cdr:cNvSpPr txBox="1"/>
      </cdr:nvSpPr>
      <cdr:spPr>
        <a:xfrm xmlns:a="http://schemas.openxmlformats.org/drawingml/2006/main">
          <a:off x="3818184" y="429756"/>
          <a:ext cx="1031811" cy="914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solidFill>
                <a:schemeClr val="tx1"/>
              </a:solidFill>
            </a:rPr>
            <a:t>TOTAL EXPENDITURES and OTHER USES:</a:t>
          </a:r>
        </a:p>
        <a:p xmlns:a="http://schemas.openxmlformats.org/drawingml/2006/main">
          <a:r>
            <a:rPr lang="en-US" sz="900" b="1" dirty="0">
              <a:solidFill>
                <a:schemeClr val="tx1"/>
              </a:solidFill>
            </a:rPr>
            <a:t>$24,745,751.54</a:t>
          </a:r>
        </a:p>
      </cdr:txBody>
    </cdr:sp>
  </cdr:relSizeAnchor>
</c:userShapes>
</file>

<file path=ppt/drawings/drawing4.xml><?xml version="1.0" encoding="utf-8"?>
<c:userShapes xmlns:c="http://schemas.openxmlformats.org/drawingml/2006/chart">
  <cdr:relSizeAnchor xmlns:cdr="http://schemas.openxmlformats.org/drawingml/2006/chartDrawing">
    <cdr:from>
      <cdr:x>0.55569</cdr:x>
      <cdr:y>0.17445</cdr:y>
    </cdr:from>
    <cdr:to>
      <cdr:x>0.71462</cdr:x>
      <cdr:y>0.39285</cdr:y>
    </cdr:to>
    <cdr:sp macro="" textlink="">
      <cdr:nvSpPr>
        <cdr:cNvPr id="2" name="TextBox 1">
          <a:extLst xmlns:a="http://schemas.openxmlformats.org/drawingml/2006/main">
            <a:ext uri="{FF2B5EF4-FFF2-40B4-BE49-F238E27FC236}">
              <a16:creationId xmlns:a16="http://schemas.microsoft.com/office/drawing/2014/main" id="{2D3AA1D3-1CF2-42D7-97E8-E5A015566404}"/>
            </a:ext>
          </a:extLst>
        </cdr:cNvPr>
        <cdr:cNvSpPr txBox="1"/>
      </cdr:nvSpPr>
      <cdr:spPr>
        <a:xfrm xmlns:a="http://schemas.openxmlformats.org/drawingml/2006/main">
          <a:off x="3197073" y="730410"/>
          <a:ext cx="914385" cy="914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dirty="0">
              <a:solidFill>
                <a:schemeClr val="tx1"/>
              </a:solidFill>
            </a:rPr>
            <a:t>TOTAL EXPENDITURES and OTHER USES: </a:t>
          </a:r>
        </a:p>
        <a:p xmlns:a="http://schemas.openxmlformats.org/drawingml/2006/main">
          <a:r>
            <a:rPr lang="en-US" sz="900" b="1" dirty="0">
              <a:solidFill>
                <a:schemeClr val="tx1"/>
              </a:solidFill>
            </a:rPr>
            <a:t>$24,745,751.54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d0611056_3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d0611056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af0a8ce1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af0a8ce1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ab990e17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ab990e17_0_1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ab990e17_0_1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ab990e17_0_1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516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ab990e17_0_1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5ab990e17_0_1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5123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a1398f3da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a1398f3d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7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a1398f3da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a1398f3d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08197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32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5ab990e17_0_1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5ab990e17_0_1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5ab990e17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5ab990e17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ab98f013_2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ab98f013_2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8629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ab98f013_2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ab98f013_2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736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ab98f013_2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ab98f013_2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7834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5ab98f013_1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5ab98f013_1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ab990e17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ab990e1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d0611056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fd061105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ab990e17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ab990e1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5ab98f013_2_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5ab98f013_2_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8637" y="601725"/>
            <a:ext cx="4152489" cy="1906073"/>
          </a:xfrm>
        </p:spPr>
        <p:txBody>
          <a:bodyPr bIns="0"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1858637" y="2648404"/>
            <a:ext cx="4152489" cy="733216"/>
          </a:xfrm>
        </p:spPr>
        <p:txBody>
          <a:bodyPr tIns="91440" bIns="91440">
            <a:normAutofit/>
          </a:bodyPr>
          <a:lstStyle>
            <a:lvl1pPr marL="0" indent="0" algn="l">
              <a:buNone/>
              <a:defRPr sz="1200" b="0" cap="all"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a:xfrm>
            <a:off x="1858636" y="246981"/>
            <a:ext cx="2253322" cy="231901"/>
          </a:xfrm>
        </p:spPr>
        <p:txBody>
          <a:bodyPr/>
          <a:lstStyle/>
          <a:p>
            <a:endParaRPr lang="en-US" dirty="0"/>
          </a:p>
        </p:txBody>
      </p:sp>
      <p:sp>
        <p:nvSpPr>
          <p:cNvPr id="6" name="Slide Number Placeholder 5"/>
          <p:cNvSpPr>
            <a:spLocks noGrp="1"/>
          </p:cNvSpPr>
          <p:nvPr>
            <p:ph type="sldNum" sz="quarter" idx="12"/>
          </p:nvPr>
        </p:nvSpPr>
        <p:spPr>
          <a:xfrm>
            <a:off x="1076028" y="599230"/>
            <a:ext cx="601504" cy="377684"/>
          </a:xfrm>
        </p:spPr>
        <p:txBody>
          <a:bodyPr/>
          <a:lstStyle/>
          <a:p>
            <a:fld id="{00000000-1234-1234-1234-123412341234}" type="slidenum">
              <a:rPr lang="en" smtClean="0"/>
              <a:pPr/>
              <a:t>‹#›</a:t>
            </a:fld>
            <a:endParaRPr lang="en"/>
          </a:p>
        </p:txBody>
      </p:sp>
      <p:cxnSp>
        <p:nvCxnSpPr>
          <p:cNvPr id="8" name="Straight Connector 7"/>
          <p:cNvCxnSpPr/>
          <p:nvPr/>
        </p:nvCxnSpPr>
        <p:spPr>
          <a:xfrm>
            <a:off x="1737386" y="599230"/>
            <a:ext cx="0" cy="19085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54281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4879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8522" y="660952"/>
            <a:ext cx="827270" cy="343319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51560" y="660952"/>
            <a:ext cx="3906880" cy="34331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flipH="1">
            <a:off x="5188521" y="539455"/>
            <a:ext cx="822605"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29711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7"/>
          <p:cNvSpPr txBox="1">
            <a:spLocks noGrp="1"/>
          </p:cNvSpPr>
          <p:nvPr>
            <p:ph type="body" idx="1"/>
          </p:nvPr>
        </p:nvSpPr>
        <p:spPr>
          <a:xfrm>
            <a:off x="233776" y="1234050"/>
            <a:ext cx="2999925" cy="3334800"/>
          </a:xfrm>
          <a:prstGeom prst="rect">
            <a:avLst/>
          </a:prstGeom>
        </p:spPr>
        <p:txBody>
          <a:bodyPr spcFirstLastPara="1" wrap="square" lIns="91425" tIns="91425" rIns="91425" bIns="91425" anchor="t" anchorCtr="0">
            <a:noAutofit/>
          </a:bodyPr>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71" name="Google Shape;71;p17"/>
          <p:cNvSpPr txBox="1">
            <a:spLocks noGrp="1"/>
          </p:cNvSpPr>
          <p:nvPr>
            <p:ph type="body" idx="2"/>
          </p:nvPr>
        </p:nvSpPr>
        <p:spPr>
          <a:xfrm>
            <a:off x="3624301" y="1234050"/>
            <a:ext cx="2999925" cy="3334800"/>
          </a:xfrm>
          <a:prstGeom prst="rect">
            <a:avLst/>
          </a:prstGeom>
        </p:spPr>
        <p:txBody>
          <a:bodyPr spcFirstLastPara="1" wrap="square" lIns="91425" tIns="91425" rIns="91425" bIns="91425" anchor="t" anchorCtr="0">
            <a:noAutofit/>
          </a:bodyPr>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72" name="Google Shape;72;p17"/>
          <p:cNvSpPr txBox="1">
            <a:spLocks noGrp="1"/>
          </p:cNvSpPr>
          <p:nvPr>
            <p:ph type="sldNum" idx="12"/>
          </p:nvPr>
        </p:nvSpPr>
        <p:spPr>
          <a:xfrm>
            <a:off x="6373499" y="4688759"/>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295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8637" y="601725"/>
            <a:ext cx="4152489" cy="1906073"/>
          </a:xfrm>
        </p:spPr>
        <p:txBody>
          <a:bodyPr bIns="0"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1858637" y="2648404"/>
            <a:ext cx="4152489" cy="733216"/>
          </a:xfrm>
        </p:spPr>
        <p:txBody>
          <a:bodyPr tIns="91440" bIns="91440">
            <a:normAutofit/>
          </a:bodyPr>
          <a:lstStyle>
            <a:lvl1pPr marL="0" indent="0" algn="l">
              <a:buNone/>
              <a:defRPr sz="1200" b="0" cap="all"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a:xfrm>
            <a:off x="1858636" y="246981"/>
            <a:ext cx="2253322" cy="231901"/>
          </a:xfrm>
        </p:spPr>
        <p:txBody>
          <a:bodyPr/>
          <a:lstStyle/>
          <a:p>
            <a:endParaRPr lang="en-US" dirty="0"/>
          </a:p>
        </p:txBody>
      </p:sp>
      <p:sp>
        <p:nvSpPr>
          <p:cNvPr id="6" name="Slide Number Placeholder 5"/>
          <p:cNvSpPr>
            <a:spLocks noGrp="1"/>
          </p:cNvSpPr>
          <p:nvPr>
            <p:ph type="sldNum" sz="quarter" idx="12"/>
          </p:nvPr>
        </p:nvSpPr>
        <p:spPr>
          <a:xfrm>
            <a:off x="1076028" y="599230"/>
            <a:ext cx="601504" cy="377684"/>
          </a:xfrm>
        </p:spPr>
        <p:txBody>
          <a:bodyPr/>
          <a:lstStyle/>
          <a:p>
            <a:fld id="{00000000-1234-1234-1234-123412341234}" type="slidenum">
              <a:rPr lang="en" smtClean="0"/>
              <a:pPr/>
              <a:t>‹#›</a:t>
            </a:fld>
            <a:endParaRPr lang="en"/>
          </a:p>
        </p:txBody>
      </p:sp>
      <p:cxnSp>
        <p:nvCxnSpPr>
          <p:cNvPr id="8" name="Straight Connector 7"/>
          <p:cNvCxnSpPr/>
          <p:nvPr/>
        </p:nvCxnSpPr>
        <p:spPr>
          <a:xfrm>
            <a:off x="1737386" y="599230"/>
            <a:ext cx="0" cy="19085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20994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17834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559" y="1317097"/>
            <a:ext cx="4143811" cy="1415963"/>
          </a:xfrm>
        </p:spPr>
        <p:txBody>
          <a:bodyPr anchor="b">
            <a:norm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1151559" y="2854647"/>
            <a:ext cx="4143811" cy="759697"/>
          </a:xfrm>
        </p:spPr>
        <p:txBody>
          <a:bodyPr tIns="91440">
            <a:normAutofit/>
          </a:bodyPr>
          <a:lstStyle>
            <a:lvl1pPr marL="0" indent="0" algn="l">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213383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63873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560" y="603668"/>
            <a:ext cx="485956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1559" y="1510452"/>
            <a:ext cx="2309768" cy="25781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1357" y="1510453"/>
            <a:ext cx="2309768" cy="25781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9" name="Straight Connector 8"/>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72099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1560" y="603124"/>
            <a:ext cx="4859567"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1560" y="1514663"/>
            <a:ext cx="2309768" cy="601457"/>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151560" y="2118203"/>
            <a:ext cx="2309768" cy="1983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1357" y="1517253"/>
            <a:ext cx="2309768" cy="601678"/>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701357" y="2116119"/>
            <a:ext cx="2309768" cy="197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cxnSp>
        <p:nvCxnSpPr>
          <p:cNvPr id="11" name="Straight Connector 10"/>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52056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cxnSp>
        <p:nvCxnSpPr>
          <p:cNvPr id="7" name="Straight Connector 6"/>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666987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916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00323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1518" y="599230"/>
            <a:ext cx="1747226"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139992" y="599230"/>
            <a:ext cx="2871134"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1559" y="2404119"/>
            <a:ext cx="1748249" cy="1686136"/>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9" name="Straight Connector 8"/>
          <p:cNvCxnSpPr/>
          <p:nvPr/>
        </p:nvCxnSpPr>
        <p:spPr>
          <a:xfrm>
            <a:off x="1028765" y="599230"/>
            <a:ext cx="0" cy="168533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390843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3747376" y="361629"/>
            <a:ext cx="2633540" cy="3861826"/>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52151" y="847135"/>
            <a:ext cx="2364662"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0096" y="841908"/>
            <a:ext cx="1676249" cy="2899745"/>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151559" y="2359494"/>
            <a:ext cx="2361274" cy="1502807"/>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1151559" y="4102393"/>
            <a:ext cx="2365254" cy="240092"/>
          </a:xfrm>
        </p:spPr>
        <p:txBody>
          <a:bodyPr/>
          <a:lstStyle>
            <a:lvl1pPr algn="l">
              <a:defRPr/>
            </a:lvl1p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a:xfrm>
            <a:off x="1152190" y="238981"/>
            <a:ext cx="2364623" cy="240698"/>
          </a:xfrm>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12" name="Straight Connector 11"/>
          <p:cNvCxnSpPr/>
          <p:nvPr/>
        </p:nvCxnSpPr>
        <p:spPr>
          <a:xfrm>
            <a:off x="1028765" y="599230"/>
            <a:ext cx="0" cy="1620843"/>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80928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065771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8522" y="660952"/>
            <a:ext cx="827270" cy="343319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51560" y="660952"/>
            <a:ext cx="3906880" cy="34331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flipH="1">
            <a:off x="5188521" y="539455"/>
            <a:ext cx="822605"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624698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7"/>
          <p:cNvSpPr txBox="1">
            <a:spLocks noGrp="1"/>
          </p:cNvSpPr>
          <p:nvPr>
            <p:ph type="body" idx="1"/>
          </p:nvPr>
        </p:nvSpPr>
        <p:spPr>
          <a:xfrm>
            <a:off x="233776" y="1234050"/>
            <a:ext cx="2999925" cy="3334800"/>
          </a:xfrm>
          <a:prstGeom prst="rect">
            <a:avLst/>
          </a:prstGeom>
        </p:spPr>
        <p:txBody>
          <a:bodyPr spcFirstLastPara="1" wrap="square" lIns="91425" tIns="91425" rIns="91425" bIns="91425" anchor="t" anchorCtr="0">
            <a:noAutofit/>
          </a:bodyPr>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71" name="Google Shape;71;p17"/>
          <p:cNvSpPr txBox="1">
            <a:spLocks noGrp="1"/>
          </p:cNvSpPr>
          <p:nvPr>
            <p:ph type="body" idx="2"/>
          </p:nvPr>
        </p:nvSpPr>
        <p:spPr>
          <a:xfrm>
            <a:off x="3624301" y="1234050"/>
            <a:ext cx="2999925" cy="3334800"/>
          </a:xfrm>
          <a:prstGeom prst="rect">
            <a:avLst/>
          </a:prstGeom>
        </p:spPr>
        <p:txBody>
          <a:bodyPr spcFirstLastPara="1" wrap="square" lIns="91425" tIns="91425" rIns="91425" bIns="91425" anchor="t" anchorCtr="0">
            <a:noAutofit/>
          </a:bodyPr>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72" name="Google Shape;72;p17"/>
          <p:cNvSpPr txBox="1">
            <a:spLocks noGrp="1"/>
          </p:cNvSpPr>
          <p:nvPr>
            <p:ph type="sldNum" idx="12"/>
          </p:nvPr>
        </p:nvSpPr>
        <p:spPr>
          <a:xfrm>
            <a:off x="6373499" y="4688759"/>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980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559" y="1317097"/>
            <a:ext cx="4143811" cy="1415963"/>
          </a:xfrm>
        </p:spPr>
        <p:txBody>
          <a:bodyPr anchor="b">
            <a:norm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1151559" y="2854647"/>
            <a:ext cx="4143811" cy="759697"/>
          </a:xfrm>
        </p:spPr>
        <p:txBody>
          <a:bodyPr tIns="91440">
            <a:normAutofit/>
          </a:bodyPr>
          <a:lstStyle>
            <a:lvl1pPr marL="0" indent="0" algn="l">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8" name="Straight Connector 7"/>
          <p:cNvCxnSpPr/>
          <p:nvPr/>
        </p:nvCxnSpPr>
        <p:spPr>
          <a:xfrm>
            <a:off x="1028765" y="599230"/>
            <a:ext cx="0" cy="213383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7422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560" y="603668"/>
            <a:ext cx="485956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1559" y="1510452"/>
            <a:ext cx="2309768" cy="25781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1357" y="1510453"/>
            <a:ext cx="2309768" cy="25781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9" name="Straight Connector 8"/>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73156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1560" y="603124"/>
            <a:ext cx="4859567"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1560" y="1514663"/>
            <a:ext cx="2309768" cy="601457"/>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151560" y="2118203"/>
            <a:ext cx="2309768" cy="1983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1357" y="1517253"/>
            <a:ext cx="2309768" cy="601678"/>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701357" y="2116119"/>
            <a:ext cx="2309768" cy="197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cxnSp>
        <p:nvCxnSpPr>
          <p:cNvPr id="11" name="Straight Connector 10"/>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37466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cxnSp>
        <p:nvCxnSpPr>
          <p:cNvPr id="7" name="Straight Connector 6"/>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91392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5058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1518" y="599230"/>
            <a:ext cx="1747226"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139992" y="599230"/>
            <a:ext cx="2871134"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1559" y="2404119"/>
            <a:ext cx="1748249" cy="1686136"/>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9" name="Straight Connector 8"/>
          <p:cNvCxnSpPr/>
          <p:nvPr/>
        </p:nvCxnSpPr>
        <p:spPr>
          <a:xfrm>
            <a:off x="1028765" y="599230"/>
            <a:ext cx="0" cy="168533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65414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3747376" y="361629"/>
            <a:ext cx="2633540" cy="3861826"/>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52151" y="847135"/>
            <a:ext cx="2364662"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0096" y="841908"/>
            <a:ext cx="1676249" cy="2899745"/>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151559" y="2359494"/>
            <a:ext cx="2361274" cy="1502807"/>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1151559" y="4102393"/>
            <a:ext cx="2365254" cy="240092"/>
          </a:xfrm>
        </p:spPr>
        <p:txBody>
          <a:bodyPr/>
          <a:lstStyle>
            <a:lvl1pPr algn="l">
              <a:defRPr/>
            </a:lvl1pPr>
          </a:lstStyle>
          <a:p>
            <a:fld id="{B61BEF0D-F0BB-DE4B-95CE-6DB70DBA9567}" type="datetimeFigureOut">
              <a:rPr lang="en-US" smtClean="0"/>
              <a:pPr/>
              <a:t>9/10/2025</a:t>
            </a:fld>
            <a:endParaRPr lang="en-US" dirty="0"/>
          </a:p>
        </p:txBody>
      </p:sp>
      <p:sp>
        <p:nvSpPr>
          <p:cNvPr id="6" name="Footer Placeholder 5"/>
          <p:cNvSpPr>
            <a:spLocks noGrp="1"/>
          </p:cNvSpPr>
          <p:nvPr>
            <p:ph type="ftr" sz="quarter" idx="11"/>
          </p:nvPr>
        </p:nvSpPr>
        <p:spPr>
          <a:xfrm>
            <a:off x="1152190" y="238981"/>
            <a:ext cx="2364623" cy="240698"/>
          </a:xfrm>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12" name="Straight Connector 11"/>
          <p:cNvCxnSpPr/>
          <p:nvPr/>
        </p:nvCxnSpPr>
        <p:spPr>
          <a:xfrm>
            <a:off x="1028765" y="599230"/>
            <a:ext cx="0" cy="1620843"/>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43561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1511800"/>
            <a:ext cx="6858000" cy="311049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873" b="-2873"/>
          <a:stretch/>
        </p:blipFill>
        <p:spPr>
          <a:xfrm>
            <a:off x="0" y="4622292"/>
            <a:ext cx="6858000" cy="536627"/>
          </a:xfrm>
          <a:prstGeom prst="rect">
            <a:avLst/>
          </a:prstGeom>
        </p:spPr>
      </p:pic>
      <p:sp>
        <p:nvSpPr>
          <p:cNvPr id="2" name="Title Placeholder 1"/>
          <p:cNvSpPr>
            <a:spLocks noGrp="1"/>
          </p:cNvSpPr>
          <p:nvPr>
            <p:ph type="title"/>
          </p:nvPr>
        </p:nvSpPr>
        <p:spPr>
          <a:xfrm>
            <a:off x="1151560" y="603391"/>
            <a:ext cx="4859566" cy="78692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1560" y="1511800"/>
            <a:ext cx="485956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234907" y="247778"/>
            <a:ext cx="1776219"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3"/>
          </p:nvPr>
        </p:nvSpPr>
        <p:spPr>
          <a:xfrm>
            <a:off x="1151560" y="246981"/>
            <a:ext cx="2956562"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5794" y="599230"/>
            <a:ext cx="596810" cy="377684"/>
          </a:xfrm>
          <a:prstGeom prst="rect">
            <a:avLst/>
          </a:prstGeom>
        </p:spPr>
        <p:txBody>
          <a:bodyPr vert="horz" lIns="91440" tIns="45720" rIns="91440" bIns="45720" rtlCol="0" anchor="t"/>
          <a:lstStyle>
            <a:lvl1pPr algn="r">
              <a:defRPr sz="2100">
                <a:solidFill>
                  <a:schemeClr val="accent1"/>
                </a:solidFill>
              </a:defRPr>
            </a:lvl1pPr>
          </a:lstStyle>
          <a:p>
            <a:fld id="{00000000-1234-1234-1234-123412341234}" type="slidenum">
              <a:rPr lang="en" smtClean="0"/>
              <a:pPr/>
              <a:t>‹#›</a:t>
            </a:fld>
            <a:endParaRPr lang="en"/>
          </a:p>
        </p:txBody>
      </p:sp>
      <p:cxnSp>
        <p:nvCxnSpPr>
          <p:cNvPr id="12" name="Straight Connector 11"/>
          <p:cNvCxnSpPr/>
          <p:nvPr/>
        </p:nvCxnSpPr>
        <p:spPr>
          <a:xfrm>
            <a:off x="0" y="4628454"/>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6469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sldNum="0" hdr="0" ftr="0" dt="0"/>
  <p:txStyles>
    <p:titleStyle>
      <a:lvl1pPr algn="l" defTabSz="51435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1511800"/>
            <a:ext cx="6858000" cy="311049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873" b="-2873"/>
          <a:stretch/>
        </p:blipFill>
        <p:spPr>
          <a:xfrm>
            <a:off x="0" y="4622292"/>
            <a:ext cx="6858000" cy="536627"/>
          </a:xfrm>
          <a:prstGeom prst="rect">
            <a:avLst/>
          </a:prstGeom>
        </p:spPr>
      </p:pic>
      <p:sp>
        <p:nvSpPr>
          <p:cNvPr id="2" name="Title Placeholder 1"/>
          <p:cNvSpPr>
            <a:spLocks noGrp="1"/>
          </p:cNvSpPr>
          <p:nvPr>
            <p:ph type="title"/>
          </p:nvPr>
        </p:nvSpPr>
        <p:spPr>
          <a:xfrm>
            <a:off x="1151560" y="603391"/>
            <a:ext cx="4859566" cy="78692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1560" y="1511800"/>
            <a:ext cx="485956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234907" y="247778"/>
            <a:ext cx="1776219"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B61BEF0D-F0BB-DE4B-95CE-6DB70DBA9567}" type="datetimeFigureOut">
              <a:rPr lang="en-US" smtClean="0"/>
              <a:pPr/>
              <a:t>9/10/2025</a:t>
            </a:fld>
            <a:endParaRPr lang="en-US" dirty="0"/>
          </a:p>
        </p:txBody>
      </p:sp>
      <p:sp>
        <p:nvSpPr>
          <p:cNvPr id="5" name="Footer Placeholder 4"/>
          <p:cNvSpPr>
            <a:spLocks noGrp="1"/>
          </p:cNvSpPr>
          <p:nvPr>
            <p:ph type="ftr" sz="quarter" idx="3"/>
          </p:nvPr>
        </p:nvSpPr>
        <p:spPr>
          <a:xfrm>
            <a:off x="1151560" y="246981"/>
            <a:ext cx="2956562"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5794" y="599230"/>
            <a:ext cx="596810" cy="377684"/>
          </a:xfrm>
          <a:prstGeom prst="rect">
            <a:avLst/>
          </a:prstGeom>
        </p:spPr>
        <p:txBody>
          <a:bodyPr vert="horz" lIns="91440" tIns="45720" rIns="91440" bIns="45720" rtlCol="0" anchor="t"/>
          <a:lstStyle>
            <a:lvl1pPr algn="r">
              <a:defRPr sz="2100">
                <a:solidFill>
                  <a:schemeClr val="accent1"/>
                </a:solidFill>
              </a:defRPr>
            </a:lvl1pPr>
          </a:lstStyle>
          <a:p>
            <a:fld id="{00000000-1234-1234-1234-123412341234}" type="slidenum">
              <a:rPr lang="en" smtClean="0"/>
              <a:pPr/>
              <a:t>‹#›</a:t>
            </a:fld>
            <a:endParaRPr lang="en"/>
          </a:p>
        </p:txBody>
      </p:sp>
      <p:cxnSp>
        <p:nvCxnSpPr>
          <p:cNvPr id="12" name="Straight Connector 11"/>
          <p:cNvCxnSpPr/>
          <p:nvPr/>
        </p:nvCxnSpPr>
        <p:spPr>
          <a:xfrm>
            <a:off x="0" y="4628454"/>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39224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sldNum="0" hdr="0" ftr="0" dt="0"/>
  <p:txStyles>
    <p:titleStyle>
      <a:lvl1pPr algn="l" defTabSz="51435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mission-png/download/689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5" descr="Green Lines (1).png"/>
          <p:cNvPicPr preferRelativeResize="0"/>
          <p:nvPr/>
        </p:nvPicPr>
        <p:blipFill>
          <a:blip r:embed="rId3">
            <a:alphaModFix/>
          </a:blip>
          <a:stretch>
            <a:fillRect/>
          </a:stretch>
        </p:blipFill>
        <p:spPr>
          <a:xfrm>
            <a:off x="1" y="903864"/>
            <a:ext cx="6858000" cy="5357810"/>
          </a:xfrm>
          <a:prstGeom prst="rect">
            <a:avLst/>
          </a:prstGeom>
          <a:noFill/>
          <a:ln>
            <a:noFill/>
          </a:ln>
        </p:spPr>
      </p:pic>
      <p:pic>
        <p:nvPicPr>
          <p:cNvPr id="104" name="Google Shape;104;p25" descr="Green Design Element (1).png"/>
          <p:cNvPicPr preferRelativeResize="0"/>
          <p:nvPr/>
        </p:nvPicPr>
        <p:blipFill>
          <a:blip r:embed="rId4">
            <a:alphaModFix/>
          </a:blip>
          <a:stretch>
            <a:fillRect/>
          </a:stretch>
        </p:blipFill>
        <p:spPr>
          <a:xfrm>
            <a:off x="5227275" y="487875"/>
            <a:ext cx="1916154" cy="1916154"/>
          </a:xfrm>
          <a:prstGeom prst="rect">
            <a:avLst/>
          </a:prstGeom>
          <a:noFill/>
          <a:ln>
            <a:noFill/>
          </a:ln>
        </p:spPr>
      </p:pic>
      <p:sp>
        <p:nvSpPr>
          <p:cNvPr id="106" name="Google Shape;106;p25"/>
          <p:cNvSpPr txBox="1"/>
          <p:nvPr/>
        </p:nvSpPr>
        <p:spPr>
          <a:xfrm>
            <a:off x="438845" y="645757"/>
            <a:ext cx="6082095" cy="2777400"/>
          </a:xfrm>
          <a:prstGeom prst="rect">
            <a:avLst/>
          </a:prstGeom>
          <a:noFill/>
          <a:ln>
            <a:noFill/>
          </a:ln>
        </p:spPr>
        <p:txBody>
          <a:bodyPr spcFirstLastPara="1" wrap="square" lIns="68569" tIns="68569" rIns="68569" bIns="68569" anchor="t" anchorCtr="0">
            <a:noAutofit/>
          </a:bodyPr>
          <a:lstStyle/>
          <a:p>
            <a:r>
              <a:rPr lang="en-US" sz="3300" dirty="0">
                <a:solidFill>
                  <a:srgbClr val="92D050"/>
                </a:solidFill>
                <a:latin typeface="Oswald"/>
                <a:ea typeface="Oswald"/>
                <a:cs typeface="Oswald"/>
                <a:sym typeface="Oswald"/>
              </a:rPr>
              <a:t>Sumter County Board of Education</a:t>
            </a:r>
          </a:p>
          <a:p>
            <a:pPr algn="ctr"/>
            <a:r>
              <a:rPr lang="en-US" sz="3300" dirty="0">
                <a:solidFill>
                  <a:srgbClr val="92D050"/>
                </a:solidFill>
                <a:latin typeface="Oswald"/>
                <a:ea typeface="Oswald"/>
                <a:cs typeface="Oswald"/>
                <a:sym typeface="Oswald"/>
              </a:rPr>
              <a:t>	</a:t>
            </a:r>
            <a:r>
              <a:rPr lang="en-US" sz="2700" dirty="0">
                <a:solidFill>
                  <a:srgbClr val="92D050"/>
                </a:solidFill>
                <a:latin typeface="Oswald"/>
                <a:ea typeface="Oswald"/>
                <a:cs typeface="Oswald"/>
                <a:sym typeface="Oswald"/>
              </a:rPr>
              <a:t>FY2026 Proposed Budget</a:t>
            </a:r>
            <a:endParaRPr lang="en-US" sz="3000" dirty="0">
              <a:solidFill>
                <a:srgbClr val="92D050"/>
              </a:solidFill>
              <a:latin typeface="Oswald"/>
              <a:ea typeface="Oswald"/>
              <a:cs typeface="Oswald"/>
              <a:sym typeface="Oswald"/>
            </a:endParaRPr>
          </a:p>
          <a:p>
            <a:endParaRPr lang="en-US" sz="3000" dirty="0">
              <a:solidFill>
                <a:srgbClr val="92D050"/>
              </a:solidFill>
              <a:latin typeface="Oswald"/>
              <a:ea typeface="Oswald"/>
              <a:cs typeface="Oswald"/>
              <a:sym typeface="Oswald"/>
            </a:endParaRPr>
          </a:p>
          <a:p>
            <a:r>
              <a:rPr lang="en-US" sz="2700" dirty="0">
                <a:solidFill>
                  <a:srgbClr val="92D050"/>
                </a:solidFill>
                <a:latin typeface="Oswald"/>
                <a:ea typeface="Oswald"/>
                <a:cs typeface="Oswald"/>
                <a:sym typeface="Oswald"/>
              </a:rPr>
              <a:t>Public Hearings: September 3 &amp; 9, 2025</a:t>
            </a:r>
          </a:p>
          <a:p>
            <a:endParaRPr lang="en-US" sz="2700" dirty="0">
              <a:solidFill>
                <a:srgbClr val="92D050"/>
              </a:solidFill>
              <a:latin typeface="Oswald"/>
              <a:ea typeface="Oswald"/>
              <a:cs typeface="Oswald"/>
              <a:sym typeface="Oswald"/>
            </a:endParaRPr>
          </a:p>
          <a:p>
            <a:pPr algn="ctr"/>
            <a:r>
              <a:rPr lang="en-US" dirty="0">
                <a:solidFill>
                  <a:srgbClr val="92D050"/>
                </a:solidFill>
                <a:latin typeface="Oswald"/>
                <a:ea typeface="Oswald"/>
                <a:cs typeface="Oswald"/>
                <a:sym typeface="Oswald"/>
              </a:rPr>
              <a:t>Presented by:</a:t>
            </a:r>
          </a:p>
          <a:p>
            <a:pPr algn="ctr"/>
            <a:r>
              <a:rPr lang="en-US" dirty="0">
                <a:solidFill>
                  <a:srgbClr val="92D050"/>
                </a:solidFill>
                <a:latin typeface="Oswald"/>
                <a:ea typeface="Oswald"/>
                <a:cs typeface="Oswald"/>
                <a:sym typeface="Oswald"/>
              </a:rPr>
              <a:t>Tranquil Shepherd, CSFO</a:t>
            </a:r>
          </a:p>
          <a:p>
            <a:pPr algn="ctr"/>
            <a:endParaRPr lang="en-US" dirty="0">
              <a:solidFill>
                <a:srgbClr val="92D050"/>
              </a:solidFill>
              <a:latin typeface="Oswald"/>
              <a:ea typeface="Oswald"/>
              <a:cs typeface="Oswald"/>
              <a:sym typeface="Oswald"/>
            </a:endParaRPr>
          </a:p>
          <a:p>
            <a:pPr algn="ctr"/>
            <a:r>
              <a:rPr lang="en-US" dirty="0">
                <a:solidFill>
                  <a:srgbClr val="92D050"/>
                </a:solidFill>
                <a:latin typeface="Oswald"/>
                <a:ea typeface="Oswald"/>
                <a:cs typeface="Oswald"/>
                <a:sym typeface="Oswald"/>
              </a:rPr>
              <a:t>Dr. Marcy Burroughs, Superintendent</a:t>
            </a:r>
            <a:endParaRPr dirty="0">
              <a:solidFill>
                <a:srgbClr val="92D050"/>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48ACE1-38A2-4EC4-9321-4668631B2C3F}"/>
              </a:ext>
            </a:extLst>
          </p:cNvPr>
          <p:cNvSpPr>
            <a:spLocks noGrp="1"/>
          </p:cNvSpPr>
          <p:nvPr>
            <p:ph type="title"/>
          </p:nvPr>
        </p:nvSpPr>
        <p:spPr>
          <a:xfrm>
            <a:off x="1040159" y="319079"/>
            <a:ext cx="5941930" cy="977900"/>
          </a:xfrm>
        </p:spPr>
        <p:txBody>
          <a:bodyPr>
            <a:normAutofit/>
          </a:bodyPr>
          <a:lstStyle/>
          <a:p>
            <a:r>
              <a:rPr lang="en-US" sz="1800" b="1" dirty="0"/>
              <a:t>Alabama State Department of Education</a:t>
            </a:r>
            <a:br>
              <a:rPr lang="en-US" sz="1800" b="1" dirty="0"/>
            </a:br>
            <a:r>
              <a:rPr lang="en-US" sz="1800" b="1" dirty="0"/>
              <a:t>FY 2026 Total Earned Units</a:t>
            </a:r>
          </a:p>
        </p:txBody>
      </p:sp>
      <p:graphicFrame>
        <p:nvGraphicFramePr>
          <p:cNvPr id="4" name="Content Placeholder 3">
            <a:extLst>
              <a:ext uri="{FF2B5EF4-FFF2-40B4-BE49-F238E27FC236}">
                <a16:creationId xmlns:a16="http://schemas.microsoft.com/office/drawing/2014/main" id="{273425CC-4289-4E8E-BBAB-273FD37B3B70}"/>
              </a:ext>
            </a:extLst>
          </p:cNvPr>
          <p:cNvGraphicFramePr>
            <a:graphicFrameLocks noGrp="1"/>
          </p:cNvGraphicFramePr>
          <p:nvPr>
            <p:ph idx="4294967295"/>
            <p:extLst>
              <p:ext uri="{D42A27DB-BD31-4B8C-83A1-F6EECF244321}">
                <p14:modId xmlns:p14="http://schemas.microsoft.com/office/powerpoint/2010/main" val="2484339759"/>
              </p:ext>
            </p:extLst>
          </p:nvPr>
        </p:nvGraphicFramePr>
        <p:xfrm>
          <a:off x="225425" y="1296988"/>
          <a:ext cx="6632761" cy="3123942"/>
        </p:xfrm>
        <a:graphic>
          <a:graphicData uri="http://schemas.openxmlformats.org/drawingml/2006/table">
            <a:tbl>
              <a:tblPr firstRow="1" bandRow="1">
                <a:tableStyleId>{5C22544A-7EE6-4342-B048-85BDC9FD1C3A}</a:tableStyleId>
              </a:tblPr>
              <a:tblGrid>
                <a:gridCol w="705970">
                  <a:extLst>
                    <a:ext uri="{9D8B030D-6E8A-4147-A177-3AD203B41FA5}">
                      <a16:colId xmlns:a16="http://schemas.microsoft.com/office/drawing/2014/main" val="2890032165"/>
                    </a:ext>
                  </a:extLst>
                </a:gridCol>
                <a:gridCol w="611841">
                  <a:extLst>
                    <a:ext uri="{9D8B030D-6E8A-4147-A177-3AD203B41FA5}">
                      <a16:colId xmlns:a16="http://schemas.microsoft.com/office/drawing/2014/main" val="2910160787"/>
                    </a:ext>
                  </a:extLst>
                </a:gridCol>
                <a:gridCol w="705971">
                  <a:extLst>
                    <a:ext uri="{9D8B030D-6E8A-4147-A177-3AD203B41FA5}">
                      <a16:colId xmlns:a16="http://schemas.microsoft.com/office/drawing/2014/main" val="3178243306"/>
                    </a:ext>
                  </a:extLst>
                </a:gridCol>
                <a:gridCol w="773206">
                  <a:extLst>
                    <a:ext uri="{9D8B030D-6E8A-4147-A177-3AD203B41FA5}">
                      <a16:colId xmlns:a16="http://schemas.microsoft.com/office/drawing/2014/main" val="3255600324"/>
                    </a:ext>
                  </a:extLst>
                </a:gridCol>
                <a:gridCol w="726141">
                  <a:extLst>
                    <a:ext uri="{9D8B030D-6E8A-4147-A177-3AD203B41FA5}">
                      <a16:colId xmlns:a16="http://schemas.microsoft.com/office/drawing/2014/main" val="3899989805"/>
                    </a:ext>
                  </a:extLst>
                </a:gridCol>
                <a:gridCol w="786653">
                  <a:extLst>
                    <a:ext uri="{9D8B030D-6E8A-4147-A177-3AD203B41FA5}">
                      <a16:colId xmlns:a16="http://schemas.microsoft.com/office/drawing/2014/main" val="1064471995"/>
                    </a:ext>
                  </a:extLst>
                </a:gridCol>
                <a:gridCol w="645497">
                  <a:extLst>
                    <a:ext uri="{9D8B030D-6E8A-4147-A177-3AD203B41FA5}">
                      <a16:colId xmlns:a16="http://schemas.microsoft.com/office/drawing/2014/main" val="3866573054"/>
                    </a:ext>
                  </a:extLst>
                </a:gridCol>
                <a:gridCol w="525222">
                  <a:extLst>
                    <a:ext uri="{9D8B030D-6E8A-4147-A177-3AD203B41FA5}">
                      <a16:colId xmlns:a16="http://schemas.microsoft.com/office/drawing/2014/main" val="2396367629"/>
                    </a:ext>
                  </a:extLst>
                </a:gridCol>
                <a:gridCol w="576130">
                  <a:extLst>
                    <a:ext uri="{9D8B030D-6E8A-4147-A177-3AD203B41FA5}">
                      <a16:colId xmlns:a16="http://schemas.microsoft.com/office/drawing/2014/main" val="1245228887"/>
                    </a:ext>
                  </a:extLst>
                </a:gridCol>
                <a:gridCol w="576130">
                  <a:extLst>
                    <a:ext uri="{9D8B030D-6E8A-4147-A177-3AD203B41FA5}">
                      <a16:colId xmlns:a16="http://schemas.microsoft.com/office/drawing/2014/main" val="3056424474"/>
                    </a:ext>
                  </a:extLst>
                </a:gridCol>
              </a:tblGrid>
              <a:tr h="632331">
                <a:tc>
                  <a:txBody>
                    <a:bodyPr/>
                    <a:lstStyle/>
                    <a:p>
                      <a:r>
                        <a:rPr lang="en-US" sz="800" dirty="0"/>
                        <a:t>School</a:t>
                      </a:r>
                    </a:p>
                  </a:txBody>
                  <a:tcPr marL="121920" marR="121920" marT="60960" marB="60960"/>
                </a:tc>
                <a:tc>
                  <a:txBody>
                    <a:bodyPr/>
                    <a:lstStyle/>
                    <a:p>
                      <a:r>
                        <a:rPr lang="en-US" sz="800" dirty="0"/>
                        <a:t>ADM</a:t>
                      </a:r>
                    </a:p>
                  </a:txBody>
                  <a:tcPr marL="121920" marR="121920" marT="60960" marB="60960"/>
                </a:tc>
                <a:tc>
                  <a:txBody>
                    <a:bodyPr/>
                    <a:lstStyle/>
                    <a:p>
                      <a:r>
                        <a:rPr lang="en-US" sz="800" dirty="0"/>
                        <a:t>Teacher</a:t>
                      </a:r>
                    </a:p>
                  </a:txBody>
                  <a:tcPr marL="121920" marR="121920" marT="60960" marB="60960"/>
                </a:tc>
                <a:tc>
                  <a:txBody>
                    <a:bodyPr/>
                    <a:lstStyle/>
                    <a:p>
                      <a:r>
                        <a:rPr lang="en-US" sz="800" dirty="0"/>
                        <a:t>Principal</a:t>
                      </a:r>
                    </a:p>
                  </a:txBody>
                  <a:tcPr marL="121920" marR="121920" marT="60960" marB="60960"/>
                </a:tc>
                <a:tc>
                  <a:txBody>
                    <a:bodyPr/>
                    <a:lstStyle/>
                    <a:p>
                      <a:r>
                        <a:rPr lang="en-US" sz="800" dirty="0"/>
                        <a:t>Asst. Principal</a:t>
                      </a:r>
                    </a:p>
                  </a:txBody>
                  <a:tcPr marL="121920" marR="121920" marT="60960" marB="60960"/>
                </a:tc>
                <a:tc>
                  <a:txBody>
                    <a:bodyPr/>
                    <a:lstStyle/>
                    <a:p>
                      <a:r>
                        <a:rPr lang="en-US" sz="800" dirty="0"/>
                        <a:t>Counselor</a:t>
                      </a:r>
                    </a:p>
                  </a:txBody>
                  <a:tcPr marL="121920" marR="121920" marT="60960" marB="60960"/>
                </a:tc>
                <a:tc>
                  <a:txBody>
                    <a:bodyPr/>
                    <a:lstStyle/>
                    <a:p>
                      <a:r>
                        <a:rPr lang="en-US" sz="800" dirty="0"/>
                        <a:t>Library Media</a:t>
                      </a:r>
                    </a:p>
                  </a:txBody>
                  <a:tcPr marL="121920" marR="121920" marT="60960" marB="60960"/>
                </a:tc>
                <a:tc>
                  <a:txBody>
                    <a:bodyPr/>
                    <a:lstStyle/>
                    <a:p>
                      <a:r>
                        <a:rPr lang="en-US" sz="800" dirty="0"/>
                        <a:t>CTE Director</a:t>
                      </a:r>
                    </a:p>
                  </a:txBody>
                  <a:tcPr marL="121920" marR="121920" marT="60960" marB="60960"/>
                </a:tc>
                <a:tc>
                  <a:txBody>
                    <a:bodyPr/>
                    <a:lstStyle/>
                    <a:p>
                      <a:r>
                        <a:rPr lang="en-US" sz="800" dirty="0"/>
                        <a:t>CTE Counselor</a:t>
                      </a:r>
                    </a:p>
                  </a:txBody>
                  <a:tcPr marL="121920" marR="121920" marT="60960" marB="60960"/>
                </a:tc>
                <a:tc>
                  <a:txBody>
                    <a:bodyPr/>
                    <a:lstStyle/>
                    <a:p>
                      <a:r>
                        <a:rPr lang="en-US" sz="800" dirty="0"/>
                        <a:t>Total Units</a:t>
                      </a:r>
                    </a:p>
                  </a:txBody>
                  <a:tcPr marL="121920" marR="121920" marT="60960" marB="60960"/>
                </a:tc>
                <a:extLst>
                  <a:ext uri="{0D108BD9-81ED-4DB2-BD59-A6C34878D82A}">
                    <a16:rowId xmlns:a16="http://schemas.microsoft.com/office/drawing/2014/main" val="3209261687"/>
                  </a:ext>
                </a:extLst>
              </a:tr>
              <a:tr h="249476">
                <a:tc>
                  <a:txBody>
                    <a:bodyPr/>
                    <a:lstStyle/>
                    <a:p>
                      <a:r>
                        <a:rPr lang="en-US" sz="900" dirty="0"/>
                        <a:t>SCBOE</a:t>
                      </a:r>
                    </a:p>
                  </a:txBody>
                  <a:tcPr marL="121920" marR="121920" marT="60960" marB="60960"/>
                </a:tc>
                <a:tc>
                  <a:txBody>
                    <a:bodyPr/>
                    <a:lstStyle/>
                    <a:p>
                      <a:endParaRPr lang="en-US" sz="900" dirty="0"/>
                    </a:p>
                  </a:txBody>
                  <a:tcPr marL="121920" marR="121920" marT="60960" marB="60960"/>
                </a:tc>
                <a:tc>
                  <a:txBody>
                    <a:bodyPr/>
                    <a:lstStyle/>
                    <a:p>
                      <a:endParaRPr lang="en-US" sz="900" dirty="0"/>
                    </a:p>
                  </a:txBody>
                  <a:tcPr marL="121920" marR="121920" marT="60960" marB="60960"/>
                </a:tc>
                <a:tc>
                  <a:txBody>
                    <a:bodyPr/>
                    <a:lstStyle/>
                    <a:p>
                      <a:endParaRPr lang="en-US" sz="900" dirty="0"/>
                    </a:p>
                  </a:txBody>
                  <a:tcPr marL="121920" marR="121920" marT="60960" marB="60960"/>
                </a:tc>
                <a:tc>
                  <a:txBody>
                    <a:bodyPr/>
                    <a:lstStyle/>
                    <a:p>
                      <a:endParaRPr lang="en-US" sz="900" dirty="0"/>
                    </a:p>
                  </a:txBody>
                  <a:tcPr marL="121920" marR="121920" marT="60960" marB="60960"/>
                </a:tc>
                <a:tc>
                  <a:txBody>
                    <a:bodyPr/>
                    <a:lstStyle/>
                    <a:p>
                      <a:endParaRPr lang="en-US" sz="900" dirty="0"/>
                    </a:p>
                  </a:txBody>
                  <a:tcPr marL="121920" marR="121920" marT="60960" marB="60960"/>
                </a:tc>
                <a:tc>
                  <a:txBody>
                    <a:bodyPr/>
                    <a:lstStyle/>
                    <a:p>
                      <a:endParaRPr lang="en-US" sz="900" dirty="0"/>
                    </a:p>
                  </a:txBody>
                  <a:tcPr marL="121920" marR="121920" marT="60960" marB="60960"/>
                </a:tc>
                <a:tc>
                  <a:txBody>
                    <a:bodyPr/>
                    <a:lstStyle/>
                    <a:p>
                      <a:r>
                        <a:rPr lang="en-US" sz="900" dirty="0"/>
                        <a:t>1.00</a:t>
                      </a:r>
                    </a:p>
                  </a:txBody>
                  <a:tcPr marL="121920" marR="121920" marT="60960" marB="60960"/>
                </a:tc>
                <a:tc>
                  <a:txBody>
                    <a:bodyPr/>
                    <a:lstStyle/>
                    <a:p>
                      <a:r>
                        <a:rPr lang="en-US" sz="900" dirty="0"/>
                        <a:t>1.00</a:t>
                      </a:r>
                    </a:p>
                  </a:txBody>
                  <a:tcPr marL="121920" marR="121920" marT="60960" marB="60960"/>
                </a:tc>
                <a:tc>
                  <a:txBody>
                    <a:bodyPr/>
                    <a:lstStyle/>
                    <a:p>
                      <a:r>
                        <a:rPr lang="en-US" sz="900" b="1" dirty="0"/>
                        <a:t>2.00</a:t>
                      </a:r>
                    </a:p>
                  </a:txBody>
                  <a:tcPr marL="121920" marR="121920" marT="60960" marB="60960"/>
                </a:tc>
                <a:extLst>
                  <a:ext uri="{0D108BD9-81ED-4DB2-BD59-A6C34878D82A}">
                    <a16:rowId xmlns:a16="http://schemas.microsoft.com/office/drawing/2014/main" val="2158417403"/>
                  </a:ext>
                </a:extLst>
              </a:tr>
              <a:tr h="338395">
                <a:tc>
                  <a:txBody>
                    <a:bodyPr/>
                    <a:lstStyle/>
                    <a:p>
                      <a:r>
                        <a:rPr lang="en-US" sz="900" dirty="0"/>
                        <a:t>Livingston Jr. HS</a:t>
                      </a:r>
                    </a:p>
                  </a:txBody>
                  <a:tcPr marL="121920" marR="121920" marT="60960" marB="60960"/>
                </a:tc>
                <a:tc>
                  <a:txBody>
                    <a:bodyPr/>
                    <a:lstStyle/>
                    <a:p>
                      <a:r>
                        <a:rPr lang="en-US" sz="900" dirty="0"/>
                        <a:t>196.95</a:t>
                      </a:r>
                    </a:p>
                  </a:txBody>
                  <a:tcPr marL="121920" marR="121920" marT="60960" marB="60960"/>
                </a:tc>
                <a:tc>
                  <a:txBody>
                    <a:bodyPr/>
                    <a:lstStyle/>
                    <a:p>
                      <a:r>
                        <a:rPr lang="en-US" sz="900" dirty="0"/>
                        <a:t>12.88</a:t>
                      </a:r>
                    </a:p>
                  </a:txBody>
                  <a:tcPr marL="121920" marR="121920" marT="60960" marB="60960"/>
                </a:tc>
                <a:tc>
                  <a:txBody>
                    <a:bodyPr/>
                    <a:lstStyle/>
                    <a:p>
                      <a:r>
                        <a:rPr lang="en-US" sz="900" dirty="0"/>
                        <a:t>1.00</a:t>
                      </a:r>
                    </a:p>
                  </a:txBody>
                  <a:tcPr marL="121920" marR="121920" marT="60960" marB="60960"/>
                </a:tc>
                <a:tc>
                  <a:txBody>
                    <a:bodyPr/>
                    <a:lstStyle/>
                    <a:p>
                      <a:r>
                        <a:rPr lang="en-US" sz="900" dirty="0"/>
                        <a:t>0.00</a:t>
                      </a:r>
                    </a:p>
                  </a:txBody>
                  <a:tcPr marL="121920" marR="121920" marT="60960" marB="60960"/>
                </a:tc>
                <a:tc>
                  <a:txBody>
                    <a:bodyPr/>
                    <a:lstStyle/>
                    <a:p>
                      <a:r>
                        <a:rPr lang="en-US" sz="900" dirty="0"/>
                        <a:t>.50</a:t>
                      </a:r>
                    </a:p>
                  </a:txBody>
                  <a:tcPr marL="121920" marR="121920" marT="60960" marB="60960"/>
                </a:tc>
                <a:tc>
                  <a:txBody>
                    <a:bodyPr/>
                    <a:lstStyle/>
                    <a:p>
                      <a:r>
                        <a:rPr lang="en-US" sz="900" dirty="0"/>
                        <a:t>.50</a:t>
                      </a:r>
                    </a:p>
                  </a:txBody>
                  <a:tcPr marL="121920" marR="121920" marT="60960" marB="60960"/>
                </a:tc>
                <a:tc>
                  <a:txBody>
                    <a:bodyPr/>
                    <a:lstStyle/>
                    <a:p>
                      <a:r>
                        <a:rPr lang="en-US" sz="900" dirty="0"/>
                        <a:t>0.00</a:t>
                      </a:r>
                    </a:p>
                  </a:txBody>
                  <a:tcPr marL="121920" marR="121920" marT="60960" marB="60960"/>
                </a:tc>
                <a:tc>
                  <a:txBody>
                    <a:bodyPr/>
                    <a:lstStyle/>
                    <a:p>
                      <a:r>
                        <a:rPr lang="en-US" sz="900" dirty="0"/>
                        <a:t>0.00</a:t>
                      </a:r>
                    </a:p>
                  </a:txBody>
                  <a:tcPr marL="121920" marR="121920" marT="60960" marB="60960"/>
                </a:tc>
                <a:tc>
                  <a:txBody>
                    <a:bodyPr/>
                    <a:lstStyle/>
                    <a:p>
                      <a:r>
                        <a:rPr lang="en-US" sz="900" b="1" dirty="0"/>
                        <a:t>14.88</a:t>
                      </a:r>
                    </a:p>
                  </a:txBody>
                  <a:tcPr marL="121920" marR="121920" marT="60960" marB="60960"/>
                </a:tc>
                <a:extLst>
                  <a:ext uri="{0D108BD9-81ED-4DB2-BD59-A6C34878D82A}">
                    <a16:rowId xmlns:a16="http://schemas.microsoft.com/office/drawing/2014/main" val="2240694199"/>
                  </a:ext>
                </a:extLst>
              </a:tr>
              <a:tr h="456834">
                <a:tc>
                  <a:txBody>
                    <a:bodyPr/>
                    <a:lstStyle/>
                    <a:p>
                      <a:r>
                        <a:rPr lang="en-US" sz="900" dirty="0"/>
                        <a:t>York West End Jr. HS</a:t>
                      </a:r>
                    </a:p>
                  </a:txBody>
                  <a:tcPr marL="121920" marR="121920" marT="60960" marB="60960"/>
                </a:tc>
                <a:tc>
                  <a:txBody>
                    <a:bodyPr/>
                    <a:lstStyle/>
                    <a:p>
                      <a:r>
                        <a:rPr lang="en-US" sz="900" dirty="0"/>
                        <a:t>139.10</a:t>
                      </a:r>
                    </a:p>
                  </a:txBody>
                  <a:tcPr marL="121920" marR="121920" marT="60960" marB="60960"/>
                </a:tc>
                <a:tc>
                  <a:txBody>
                    <a:bodyPr/>
                    <a:lstStyle/>
                    <a:p>
                      <a:r>
                        <a:rPr lang="en-US" sz="900" dirty="0"/>
                        <a:t>9.13</a:t>
                      </a:r>
                    </a:p>
                  </a:txBody>
                  <a:tcPr marL="121920" marR="121920" marT="60960" marB="60960"/>
                </a:tc>
                <a:tc>
                  <a:txBody>
                    <a:bodyPr/>
                    <a:lstStyle/>
                    <a:p>
                      <a:r>
                        <a:rPr lang="en-US" sz="900" dirty="0"/>
                        <a:t>1.00</a:t>
                      </a:r>
                    </a:p>
                  </a:txBody>
                  <a:tcPr marL="121920" marR="121920" marT="60960" marB="60960"/>
                </a:tc>
                <a:tc>
                  <a:txBody>
                    <a:bodyPr/>
                    <a:lstStyle/>
                    <a:p>
                      <a:r>
                        <a:rPr lang="en-US" sz="900" dirty="0"/>
                        <a:t>0.00</a:t>
                      </a:r>
                    </a:p>
                  </a:txBody>
                  <a:tcPr marL="121920" marR="121920" marT="60960" marB="60960"/>
                </a:tc>
                <a:tc>
                  <a:txBody>
                    <a:bodyPr/>
                    <a:lstStyle/>
                    <a:p>
                      <a:r>
                        <a:rPr lang="en-US" sz="900" dirty="0"/>
                        <a:t>.50</a:t>
                      </a:r>
                    </a:p>
                  </a:txBody>
                  <a:tcPr marL="121920" marR="121920" marT="60960" marB="60960"/>
                </a:tc>
                <a:tc>
                  <a:txBody>
                    <a:bodyPr/>
                    <a:lstStyle/>
                    <a:p>
                      <a:r>
                        <a:rPr lang="en-US" sz="900" dirty="0"/>
                        <a:t>.50</a:t>
                      </a:r>
                    </a:p>
                  </a:txBody>
                  <a:tcPr marL="121920" marR="121920" marT="60960" marB="60960"/>
                </a:tc>
                <a:tc>
                  <a:txBody>
                    <a:bodyPr/>
                    <a:lstStyle/>
                    <a:p>
                      <a:r>
                        <a:rPr lang="en-US" sz="900" dirty="0"/>
                        <a:t>0.00</a:t>
                      </a:r>
                    </a:p>
                  </a:txBody>
                  <a:tcPr marL="121920" marR="121920" marT="60960" marB="60960"/>
                </a:tc>
                <a:tc>
                  <a:txBody>
                    <a:bodyPr/>
                    <a:lstStyle/>
                    <a:p>
                      <a:r>
                        <a:rPr lang="en-US" sz="900" dirty="0"/>
                        <a:t>0.00</a:t>
                      </a:r>
                    </a:p>
                  </a:txBody>
                  <a:tcPr marL="121920" marR="121920" marT="60960" marB="60960"/>
                </a:tc>
                <a:tc>
                  <a:txBody>
                    <a:bodyPr/>
                    <a:lstStyle/>
                    <a:p>
                      <a:r>
                        <a:rPr lang="en-US" sz="900" b="1" dirty="0"/>
                        <a:t>11.13</a:t>
                      </a:r>
                    </a:p>
                  </a:txBody>
                  <a:tcPr marL="121920" marR="121920" marT="60960" marB="60960"/>
                </a:tc>
                <a:extLst>
                  <a:ext uri="{0D108BD9-81ED-4DB2-BD59-A6C34878D82A}">
                    <a16:rowId xmlns:a16="http://schemas.microsoft.com/office/drawing/2014/main" val="1110112848"/>
                  </a:ext>
                </a:extLst>
              </a:tr>
              <a:tr h="456834">
                <a:tc>
                  <a:txBody>
                    <a:bodyPr/>
                    <a:lstStyle/>
                    <a:p>
                      <a:r>
                        <a:rPr lang="en-US" sz="900" dirty="0"/>
                        <a:t>Sumter Central HS</a:t>
                      </a:r>
                    </a:p>
                  </a:txBody>
                  <a:tcPr marL="121920" marR="121920" marT="60960" marB="60960"/>
                </a:tc>
                <a:tc>
                  <a:txBody>
                    <a:bodyPr/>
                    <a:lstStyle/>
                    <a:p>
                      <a:r>
                        <a:rPr lang="en-US" sz="900" dirty="0"/>
                        <a:t>518.95</a:t>
                      </a:r>
                    </a:p>
                  </a:txBody>
                  <a:tcPr marL="121920" marR="121920" marT="60960" marB="60960"/>
                </a:tc>
                <a:tc>
                  <a:txBody>
                    <a:bodyPr/>
                    <a:lstStyle/>
                    <a:p>
                      <a:r>
                        <a:rPr lang="en-US" sz="900" dirty="0"/>
                        <a:t>27.58</a:t>
                      </a:r>
                    </a:p>
                  </a:txBody>
                  <a:tcPr marL="121920" marR="121920" marT="60960" marB="60960"/>
                </a:tc>
                <a:tc>
                  <a:txBody>
                    <a:bodyPr/>
                    <a:lstStyle/>
                    <a:p>
                      <a:r>
                        <a:rPr lang="en-US" sz="900" dirty="0"/>
                        <a:t>1.00</a:t>
                      </a:r>
                    </a:p>
                  </a:txBody>
                  <a:tcPr marL="121920" marR="121920" marT="60960" marB="60960"/>
                </a:tc>
                <a:tc>
                  <a:txBody>
                    <a:bodyPr/>
                    <a:lstStyle/>
                    <a:p>
                      <a:r>
                        <a:rPr lang="en-US" sz="900" dirty="0"/>
                        <a:t>1.00</a:t>
                      </a:r>
                    </a:p>
                  </a:txBody>
                  <a:tcPr marL="121920" marR="121920" marT="60960" marB="60960"/>
                </a:tc>
                <a:tc>
                  <a:txBody>
                    <a:bodyPr/>
                    <a:lstStyle/>
                    <a:p>
                      <a:r>
                        <a:rPr lang="en-US" sz="900" dirty="0"/>
                        <a:t>1.50</a:t>
                      </a:r>
                    </a:p>
                  </a:txBody>
                  <a:tcPr marL="121920" marR="121920" marT="60960" marB="60960"/>
                </a:tc>
                <a:tc>
                  <a:txBody>
                    <a:bodyPr/>
                    <a:lstStyle/>
                    <a:p>
                      <a:r>
                        <a:rPr lang="en-US" sz="900" dirty="0"/>
                        <a:t>1.50</a:t>
                      </a:r>
                    </a:p>
                  </a:txBody>
                  <a:tcPr marL="121920" marR="121920" marT="60960" marB="60960"/>
                </a:tc>
                <a:tc>
                  <a:txBody>
                    <a:bodyPr/>
                    <a:lstStyle/>
                    <a:p>
                      <a:r>
                        <a:rPr lang="en-US" sz="900" dirty="0"/>
                        <a:t>0.00</a:t>
                      </a:r>
                    </a:p>
                  </a:txBody>
                  <a:tcPr marL="121920" marR="121920" marT="60960" marB="60960"/>
                </a:tc>
                <a:tc>
                  <a:txBody>
                    <a:bodyPr/>
                    <a:lstStyle/>
                    <a:p>
                      <a:r>
                        <a:rPr lang="en-US" sz="900" dirty="0"/>
                        <a:t>0.00</a:t>
                      </a:r>
                    </a:p>
                  </a:txBody>
                  <a:tcPr marL="121920" marR="121920" marT="60960" marB="60960"/>
                </a:tc>
                <a:tc>
                  <a:txBody>
                    <a:bodyPr/>
                    <a:lstStyle/>
                    <a:p>
                      <a:r>
                        <a:rPr lang="en-US" sz="900" b="1" dirty="0"/>
                        <a:t>32.08</a:t>
                      </a:r>
                    </a:p>
                  </a:txBody>
                  <a:tcPr marL="121920" marR="121920" marT="60960" marB="60960"/>
                </a:tc>
                <a:extLst>
                  <a:ext uri="{0D108BD9-81ED-4DB2-BD59-A6C34878D82A}">
                    <a16:rowId xmlns:a16="http://schemas.microsoft.com/office/drawing/2014/main" val="386357295"/>
                  </a:ext>
                </a:extLst>
              </a:tr>
              <a:tr h="632331">
                <a:tc>
                  <a:txBody>
                    <a:bodyPr/>
                    <a:lstStyle/>
                    <a:p>
                      <a:r>
                        <a:rPr lang="en-US" sz="900" dirty="0"/>
                        <a:t>TOTALS</a:t>
                      </a:r>
                    </a:p>
                  </a:txBody>
                  <a:tcPr marL="121920" marR="121920" marT="60960" marB="60960"/>
                </a:tc>
                <a:tc>
                  <a:txBody>
                    <a:bodyPr/>
                    <a:lstStyle/>
                    <a:p>
                      <a:r>
                        <a:rPr lang="en-US" sz="900" dirty="0"/>
                        <a:t>855.00</a:t>
                      </a:r>
                    </a:p>
                  </a:txBody>
                  <a:tcPr marL="121920" marR="121920" marT="60960" marB="60960"/>
                </a:tc>
                <a:tc>
                  <a:txBody>
                    <a:bodyPr/>
                    <a:lstStyle/>
                    <a:p>
                      <a:r>
                        <a:rPr lang="en-US" sz="900" dirty="0"/>
                        <a:t>49.59</a:t>
                      </a:r>
                    </a:p>
                  </a:txBody>
                  <a:tcPr marL="121920" marR="121920" marT="60960" marB="60960"/>
                </a:tc>
                <a:tc>
                  <a:txBody>
                    <a:bodyPr/>
                    <a:lstStyle/>
                    <a:p>
                      <a:r>
                        <a:rPr lang="en-US" sz="900" dirty="0"/>
                        <a:t>3.00</a:t>
                      </a:r>
                    </a:p>
                  </a:txBody>
                  <a:tcPr marL="121920" marR="121920" marT="60960" marB="60960"/>
                </a:tc>
                <a:tc>
                  <a:txBody>
                    <a:bodyPr/>
                    <a:lstStyle/>
                    <a:p>
                      <a:r>
                        <a:rPr lang="en-US" sz="900" dirty="0"/>
                        <a:t>1.00</a:t>
                      </a:r>
                    </a:p>
                  </a:txBody>
                  <a:tcPr marL="121920" marR="121920" marT="60960" marB="60960"/>
                </a:tc>
                <a:tc>
                  <a:txBody>
                    <a:bodyPr/>
                    <a:lstStyle/>
                    <a:p>
                      <a:r>
                        <a:rPr lang="en-US" sz="900" dirty="0"/>
                        <a:t>2.50</a:t>
                      </a:r>
                    </a:p>
                  </a:txBody>
                  <a:tcPr marL="121920" marR="121920" marT="60960" marB="60960"/>
                </a:tc>
                <a:tc>
                  <a:txBody>
                    <a:bodyPr/>
                    <a:lstStyle/>
                    <a:p>
                      <a:r>
                        <a:rPr lang="en-US" sz="900" dirty="0"/>
                        <a:t>2.50</a:t>
                      </a:r>
                    </a:p>
                  </a:txBody>
                  <a:tcPr marL="121920" marR="121920" marT="60960" marB="60960"/>
                </a:tc>
                <a:tc>
                  <a:txBody>
                    <a:bodyPr/>
                    <a:lstStyle/>
                    <a:p>
                      <a:r>
                        <a:rPr lang="en-US" sz="900" dirty="0"/>
                        <a:t>1.00</a:t>
                      </a:r>
                    </a:p>
                  </a:txBody>
                  <a:tcPr marL="121920" marR="121920" marT="60960" marB="60960"/>
                </a:tc>
                <a:tc>
                  <a:txBody>
                    <a:bodyPr/>
                    <a:lstStyle/>
                    <a:p>
                      <a:r>
                        <a:rPr lang="en-US" sz="900" dirty="0"/>
                        <a:t>1.00</a:t>
                      </a:r>
                    </a:p>
                  </a:txBody>
                  <a:tcPr marL="121920" marR="121920" marT="60960" marB="60960"/>
                </a:tc>
                <a:tc>
                  <a:txBody>
                    <a:bodyPr/>
                    <a:lstStyle/>
                    <a:p>
                      <a:r>
                        <a:rPr lang="en-US" sz="900" b="1" dirty="0"/>
                        <a:t>60.09</a:t>
                      </a:r>
                    </a:p>
                  </a:txBody>
                  <a:tcPr marL="121920" marR="121920" marT="60960" marB="60960"/>
                </a:tc>
                <a:extLst>
                  <a:ext uri="{0D108BD9-81ED-4DB2-BD59-A6C34878D82A}">
                    <a16:rowId xmlns:a16="http://schemas.microsoft.com/office/drawing/2014/main" val="3826030237"/>
                  </a:ext>
                </a:extLst>
              </a:tr>
            </a:tbl>
          </a:graphicData>
        </a:graphic>
      </p:graphicFrame>
    </p:spTree>
    <p:extLst>
      <p:ext uri="{BB962C8B-B14F-4D97-AF65-F5344CB8AC3E}">
        <p14:creationId xmlns:p14="http://schemas.microsoft.com/office/powerpoint/2010/main" val="274532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1079707" y="366129"/>
            <a:ext cx="5099051" cy="977900"/>
          </a:xfrm>
          <a:prstGeom prst="rect">
            <a:avLst/>
          </a:prstGeom>
        </p:spPr>
        <p:txBody>
          <a:bodyPr spcFirstLastPara="1" vert="horz" wrap="square" lIns="68569" tIns="68569" rIns="68569" bIns="68569" rtlCol="0" anchor="b" anchorCtr="0">
            <a:noAutofit/>
          </a:bodyPr>
          <a:lstStyle/>
          <a:p>
            <a:pPr>
              <a:spcBef>
                <a:spcPts val="0"/>
              </a:spcBef>
            </a:pPr>
            <a:r>
              <a:rPr lang="en-US" b="1" dirty="0"/>
              <a:t>Foundation Program Units Comparison</a:t>
            </a:r>
            <a:endParaRPr b="1" dirty="0"/>
          </a:p>
        </p:txBody>
      </p:sp>
      <p:graphicFrame>
        <p:nvGraphicFramePr>
          <p:cNvPr id="7" name="Content Placeholder 6">
            <a:extLst>
              <a:ext uri="{FF2B5EF4-FFF2-40B4-BE49-F238E27FC236}">
                <a16:creationId xmlns:a16="http://schemas.microsoft.com/office/drawing/2014/main" id="{8E029867-4A09-4ED2-8ADF-36B0EA1FDE75}"/>
              </a:ext>
            </a:extLst>
          </p:cNvPr>
          <p:cNvGraphicFramePr>
            <a:graphicFrameLocks noGrp="1"/>
          </p:cNvGraphicFramePr>
          <p:nvPr>
            <p:ph idx="1"/>
            <p:extLst>
              <p:ext uri="{D42A27DB-BD31-4B8C-83A1-F6EECF244321}">
                <p14:modId xmlns:p14="http://schemas.microsoft.com/office/powerpoint/2010/main" val="1173834053"/>
              </p:ext>
            </p:extLst>
          </p:nvPr>
        </p:nvGraphicFramePr>
        <p:xfrm>
          <a:off x="363757" y="1711153"/>
          <a:ext cx="6190568" cy="2793294"/>
        </p:xfrm>
        <a:graphic>
          <a:graphicData uri="http://schemas.openxmlformats.org/drawingml/2006/table">
            <a:tbl>
              <a:tblPr firstRow="1" bandRow="1">
                <a:tableStyleId>{5C22544A-7EE6-4342-B048-85BDC9FD1C3A}</a:tableStyleId>
              </a:tblPr>
              <a:tblGrid>
                <a:gridCol w="1547642">
                  <a:extLst>
                    <a:ext uri="{9D8B030D-6E8A-4147-A177-3AD203B41FA5}">
                      <a16:colId xmlns:a16="http://schemas.microsoft.com/office/drawing/2014/main" val="1978216482"/>
                    </a:ext>
                  </a:extLst>
                </a:gridCol>
                <a:gridCol w="1547642">
                  <a:extLst>
                    <a:ext uri="{9D8B030D-6E8A-4147-A177-3AD203B41FA5}">
                      <a16:colId xmlns:a16="http://schemas.microsoft.com/office/drawing/2014/main" val="3445824227"/>
                    </a:ext>
                  </a:extLst>
                </a:gridCol>
                <a:gridCol w="1547642">
                  <a:extLst>
                    <a:ext uri="{9D8B030D-6E8A-4147-A177-3AD203B41FA5}">
                      <a16:colId xmlns:a16="http://schemas.microsoft.com/office/drawing/2014/main" val="2045543152"/>
                    </a:ext>
                  </a:extLst>
                </a:gridCol>
                <a:gridCol w="1547642">
                  <a:extLst>
                    <a:ext uri="{9D8B030D-6E8A-4147-A177-3AD203B41FA5}">
                      <a16:colId xmlns:a16="http://schemas.microsoft.com/office/drawing/2014/main" val="3555626740"/>
                    </a:ext>
                  </a:extLst>
                </a:gridCol>
              </a:tblGrid>
              <a:tr h="273387">
                <a:tc>
                  <a:txBody>
                    <a:bodyPr/>
                    <a:lstStyle/>
                    <a:p>
                      <a:r>
                        <a:rPr lang="en-US" sz="900" dirty="0">
                          <a:latin typeface="Times New Roman" panose="02020603050405020304" pitchFamily="18" charset="0"/>
                          <a:cs typeface="Times New Roman" panose="02020603050405020304" pitchFamily="18" charset="0"/>
                        </a:rPr>
                        <a:t>PROGRAM UNIT</a:t>
                      </a:r>
                    </a:p>
                  </a:txBody>
                  <a:tcPr/>
                </a:tc>
                <a:tc>
                  <a:txBody>
                    <a:bodyPr/>
                    <a:lstStyle/>
                    <a:p>
                      <a:r>
                        <a:rPr lang="en-US" sz="900" dirty="0">
                          <a:latin typeface="Times New Roman" panose="02020603050405020304" pitchFamily="18" charset="0"/>
                          <a:cs typeface="Times New Roman" panose="02020603050405020304" pitchFamily="18" charset="0"/>
                        </a:rPr>
                        <a:t>FY 2025</a:t>
                      </a:r>
                    </a:p>
                  </a:txBody>
                  <a:tcPr/>
                </a:tc>
                <a:tc>
                  <a:txBody>
                    <a:bodyPr/>
                    <a:lstStyle/>
                    <a:p>
                      <a:r>
                        <a:rPr lang="en-US" sz="900" dirty="0">
                          <a:latin typeface="Times New Roman" panose="02020603050405020304" pitchFamily="18" charset="0"/>
                          <a:cs typeface="Times New Roman" panose="02020603050405020304" pitchFamily="18" charset="0"/>
                        </a:rPr>
                        <a:t>FY 2026</a:t>
                      </a:r>
                    </a:p>
                  </a:txBody>
                  <a:tcPr/>
                </a:tc>
                <a:tc>
                  <a:txBody>
                    <a:bodyPr/>
                    <a:lstStyle/>
                    <a:p>
                      <a:r>
                        <a:rPr lang="en-US" sz="900" dirty="0">
                          <a:latin typeface="Times New Roman" panose="02020603050405020304" pitchFamily="18" charset="0"/>
                          <a:cs typeface="Times New Roman" panose="02020603050405020304" pitchFamily="18" charset="0"/>
                        </a:rPr>
                        <a:t>INCREASE/DECREASE</a:t>
                      </a:r>
                    </a:p>
                  </a:txBody>
                  <a:tcPr/>
                </a:tc>
                <a:extLst>
                  <a:ext uri="{0D108BD9-81ED-4DB2-BD59-A6C34878D82A}">
                    <a16:rowId xmlns:a16="http://schemas.microsoft.com/office/drawing/2014/main" val="3810509621"/>
                  </a:ext>
                </a:extLst>
              </a:tr>
              <a:tr h="237727">
                <a:tc>
                  <a:txBody>
                    <a:bodyPr/>
                    <a:lstStyle/>
                    <a:p>
                      <a:r>
                        <a:rPr lang="en-US" sz="900" dirty="0">
                          <a:latin typeface="Times New Roman" panose="02020603050405020304" pitchFamily="18" charset="0"/>
                          <a:cs typeface="Times New Roman" panose="02020603050405020304" pitchFamily="18" charset="0"/>
                        </a:rPr>
                        <a:t>System ADM</a:t>
                      </a:r>
                    </a:p>
                  </a:txBody>
                  <a:tcPr/>
                </a:tc>
                <a:tc>
                  <a:txBody>
                    <a:bodyPr/>
                    <a:lstStyle/>
                    <a:p>
                      <a:r>
                        <a:rPr lang="en-US" sz="900" dirty="0">
                          <a:latin typeface="Times New Roman" panose="02020603050405020304" pitchFamily="18" charset="0"/>
                          <a:cs typeface="Times New Roman" panose="02020603050405020304" pitchFamily="18" charset="0"/>
                        </a:rPr>
                        <a:t>930.80</a:t>
                      </a:r>
                    </a:p>
                  </a:txBody>
                  <a:tcPr/>
                </a:tc>
                <a:tc>
                  <a:txBody>
                    <a:bodyPr/>
                    <a:lstStyle/>
                    <a:p>
                      <a:r>
                        <a:rPr lang="en-US" sz="900" dirty="0"/>
                        <a:t>855.00</a:t>
                      </a:r>
                    </a:p>
                  </a:txBody>
                  <a:tcPr/>
                </a:tc>
                <a:tc>
                  <a:txBody>
                    <a:bodyPr/>
                    <a:lstStyle/>
                    <a:p>
                      <a:r>
                        <a:rPr lang="en-US" sz="900" b="1" dirty="0">
                          <a:solidFill>
                            <a:srgbClr val="FF0000"/>
                          </a:solidFill>
                          <a:latin typeface="Times New Roman" panose="02020603050405020304" pitchFamily="18" charset="0"/>
                          <a:cs typeface="Times New Roman" panose="02020603050405020304" pitchFamily="18" charset="0"/>
                        </a:rPr>
                        <a:t>-75.80</a:t>
                      </a:r>
                    </a:p>
                  </a:txBody>
                  <a:tcPr/>
                </a:tc>
                <a:extLst>
                  <a:ext uri="{0D108BD9-81ED-4DB2-BD59-A6C34878D82A}">
                    <a16:rowId xmlns:a16="http://schemas.microsoft.com/office/drawing/2014/main" val="2012956800"/>
                  </a:ext>
                </a:extLst>
              </a:tr>
              <a:tr h="237727">
                <a:tc>
                  <a:txBody>
                    <a:bodyPr/>
                    <a:lstStyle/>
                    <a:p>
                      <a:endParaRPr lang="en-US" sz="900" dirty="0">
                        <a:latin typeface="Times New Roman" panose="02020603050405020304" pitchFamily="18" charset="0"/>
                        <a:cs typeface="Times New Roman" panose="02020603050405020304" pitchFamily="18" charset="0"/>
                      </a:endParaRPr>
                    </a:p>
                  </a:txBody>
                  <a:tcPr/>
                </a:tc>
                <a:tc>
                  <a:txBody>
                    <a:bodyPr/>
                    <a:lstStyle/>
                    <a:p>
                      <a:endParaRPr lang="en-US" sz="900" dirty="0">
                        <a:latin typeface="Times New Roman" panose="02020603050405020304" pitchFamily="18" charset="0"/>
                        <a:cs typeface="Times New Roman" panose="02020603050405020304" pitchFamily="18" charset="0"/>
                      </a:endParaRPr>
                    </a:p>
                  </a:txBody>
                  <a:tcPr/>
                </a:tc>
                <a:tc>
                  <a:txBody>
                    <a:bodyPr/>
                    <a:lstStyle/>
                    <a:p>
                      <a:endParaRPr lang="en-US" sz="900" dirty="0"/>
                    </a:p>
                  </a:txBody>
                  <a:tcPr/>
                </a:tc>
                <a:tc>
                  <a:txBody>
                    <a:bodyPr/>
                    <a:lstStyle/>
                    <a:p>
                      <a:endParaRPr lang="en-US" sz="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4125390"/>
                  </a:ext>
                </a:extLst>
              </a:tr>
              <a:tr h="237727">
                <a:tc>
                  <a:txBody>
                    <a:bodyPr/>
                    <a:lstStyle/>
                    <a:p>
                      <a:r>
                        <a:rPr lang="en-US" sz="900" dirty="0">
                          <a:latin typeface="Times New Roman" panose="02020603050405020304" pitchFamily="18" charset="0"/>
                          <a:cs typeface="Times New Roman" panose="02020603050405020304" pitchFamily="18" charset="0"/>
                        </a:rPr>
                        <a:t>Teachers</a:t>
                      </a:r>
                    </a:p>
                  </a:txBody>
                  <a:tcPr/>
                </a:tc>
                <a:tc>
                  <a:txBody>
                    <a:bodyPr/>
                    <a:lstStyle/>
                    <a:p>
                      <a:r>
                        <a:rPr lang="en-US" sz="900" dirty="0">
                          <a:latin typeface="Times New Roman" panose="02020603050405020304" pitchFamily="18" charset="0"/>
                          <a:cs typeface="Times New Roman" panose="02020603050405020304" pitchFamily="18" charset="0"/>
                        </a:rPr>
                        <a:t>54.49</a:t>
                      </a:r>
                    </a:p>
                  </a:txBody>
                  <a:tcPr/>
                </a:tc>
                <a:tc>
                  <a:txBody>
                    <a:bodyPr/>
                    <a:lstStyle/>
                    <a:p>
                      <a:r>
                        <a:rPr lang="en-US" sz="900" dirty="0"/>
                        <a:t>49.59</a:t>
                      </a:r>
                    </a:p>
                  </a:txBody>
                  <a:tcPr/>
                </a:tc>
                <a:tc>
                  <a:txBody>
                    <a:bodyPr/>
                    <a:lstStyle/>
                    <a:p>
                      <a:r>
                        <a:rPr lang="en-US" sz="900" b="1" dirty="0">
                          <a:solidFill>
                            <a:srgbClr val="FF0000"/>
                          </a:solidFill>
                          <a:latin typeface="Times New Roman" panose="02020603050405020304" pitchFamily="18" charset="0"/>
                          <a:cs typeface="Times New Roman" panose="02020603050405020304" pitchFamily="18" charset="0"/>
                        </a:rPr>
                        <a:t>-4.90</a:t>
                      </a:r>
                    </a:p>
                  </a:txBody>
                  <a:tcPr/>
                </a:tc>
                <a:extLst>
                  <a:ext uri="{0D108BD9-81ED-4DB2-BD59-A6C34878D82A}">
                    <a16:rowId xmlns:a16="http://schemas.microsoft.com/office/drawing/2014/main" val="315790398"/>
                  </a:ext>
                </a:extLst>
              </a:tr>
              <a:tr h="237727">
                <a:tc>
                  <a:txBody>
                    <a:bodyPr/>
                    <a:lstStyle/>
                    <a:p>
                      <a:r>
                        <a:rPr lang="en-US" sz="900" dirty="0">
                          <a:latin typeface="Times New Roman" panose="02020603050405020304" pitchFamily="18" charset="0"/>
                          <a:cs typeface="Times New Roman" panose="02020603050405020304" pitchFamily="18" charset="0"/>
                        </a:rPr>
                        <a:t>Principals</a:t>
                      </a:r>
                    </a:p>
                  </a:txBody>
                  <a:tcPr/>
                </a:tc>
                <a:tc>
                  <a:txBody>
                    <a:bodyPr/>
                    <a:lstStyle/>
                    <a:p>
                      <a:r>
                        <a:rPr lang="en-US" sz="900" dirty="0">
                          <a:latin typeface="Times New Roman" panose="02020603050405020304" pitchFamily="18" charset="0"/>
                          <a:cs typeface="Times New Roman" panose="02020603050405020304" pitchFamily="18" charset="0"/>
                        </a:rPr>
                        <a:t>4.00</a:t>
                      </a:r>
                    </a:p>
                  </a:txBody>
                  <a:tcPr/>
                </a:tc>
                <a:tc>
                  <a:txBody>
                    <a:bodyPr/>
                    <a:lstStyle/>
                    <a:p>
                      <a:r>
                        <a:rPr lang="en-US" sz="900" dirty="0"/>
                        <a:t>3.00</a:t>
                      </a:r>
                    </a:p>
                  </a:txBody>
                  <a:tcPr/>
                </a:tc>
                <a:tc>
                  <a:txBody>
                    <a:bodyPr/>
                    <a:lstStyle/>
                    <a:p>
                      <a:r>
                        <a:rPr lang="en-US" sz="900" b="1" dirty="0">
                          <a:solidFill>
                            <a:srgbClr val="FF0000"/>
                          </a:solidFill>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3660979627"/>
                  </a:ext>
                </a:extLst>
              </a:tr>
              <a:tr h="237727">
                <a:tc>
                  <a:txBody>
                    <a:bodyPr/>
                    <a:lstStyle/>
                    <a:p>
                      <a:r>
                        <a:rPr lang="en-US" sz="900" dirty="0">
                          <a:latin typeface="Times New Roman" panose="02020603050405020304" pitchFamily="18" charset="0"/>
                          <a:cs typeface="Times New Roman" panose="02020603050405020304" pitchFamily="18" charset="0"/>
                        </a:rPr>
                        <a:t>Assistant Principals</a:t>
                      </a:r>
                    </a:p>
                  </a:txBody>
                  <a:tcPr/>
                </a:tc>
                <a:tc>
                  <a:txBody>
                    <a:bodyPr/>
                    <a:lstStyle/>
                    <a:p>
                      <a:r>
                        <a:rPr lang="en-US" sz="900" dirty="0">
                          <a:latin typeface="Times New Roman" panose="02020603050405020304" pitchFamily="18" charset="0"/>
                          <a:cs typeface="Times New Roman" panose="02020603050405020304" pitchFamily="18" charset="0"/>
                        </a:rPr>
                        <a:t>1.00</a:t>
                      </a:r>
                    </a:p>
                  </a:txBody>
                  <a:tcPr/>
                </a:tc>
                <a:tc>
                  <a:txBody>
                    <a:bodyPr/>
                    <a:lstStyle/>
                    <a:p>
                      <a:r>
                        <a:rPr lang="en-US" sz="900" dirty="0"/>
                        <a:t>1.00</a:t>
                      </a:r>
                    </a:p>
                  </a:txBody>
                  <a:tcPr/>
                </a:tc>
                <a:tc>
                  <a:txBody>
                    <a:bodyPr/>
                    <a:lstStyle/>
                    <a:p>
                      <a:r>
                        <a:rPr lang="en-US" sz="900" dirty="0">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val="4145665962"/>
                  </a:ext>
                </a:extLst>
              </a:tr>
              <a:tr h="237727">
                <a:tc>
                  <a:txBody>
                    <a:bodyPr/>
                    <a:lstStyle/>
                    <a:p>
                      <a:r>
                        <a:rPr lang="en-US" sz="900" dirty="0">
                          <a:latin typeface="Times New Roman" panose="02020603050405020304" pitchFamily="18" charset="0"/>
                          <a:cs typeface="Times New Roman" panose="02020603050405020304" pitchFamily="18" charset="0"/>
                        </a:rPr>
                        <a:t>Counselors</a:t>
                      </a:r>
                    </a:p>
                  </a:txBody>
                  <a:tcPr/>
                </a:tc>
                <a:tc>
                  <a:txBody>
                    <a:bodyPr/>
                    <a:lstStyle/>
                    <a:p>
                      <a:r>
                        <a:rPr lang="en-US" sz="900" dirty="0">
                          <a:latin typeface="Times New Roman" panose="02020603050405020304" pitchFamily="18" charset="0"/>
                          <a:cs typeface="Times New Roman" panose="02020603050405020304" pitchFamily="18" charset="0"/>
                        </a:rPr>
                        <a:t>2.50</a:t>
                      </a:r>
                    </a:p>
                  </a:txBody>
                  <a:tcPr/>
                </a:tc>
                <a:tc>
                  <a:txBody>
                    <a:bodyPr/>
                    <a:lstStyle/>
                    <a:p>
                      <a:r>
                        <a:rPr lang="en-US" sz="900" dirty="0"/>
                        <a:t>2.50</a:t>
                      </a:r>
                    </a:p>
                  </a:txBody>
                  <a:tcPr/>
                </a:tc>
                <a:tc>
                  <a:txBody>
                    <a:bodyPr/>
                    <a:lstStyle/>
                    <a:p>
                      <a:r>
                        <a:rPr lang="en-US" sz="900" dirty="0">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val="454428859"/>
                  </a:ext>
                </a:extLst>
              </a:tr>
              <a:tr h="237727">
                <a:tc>
                  <a:txBody>
                    <a:bodyPr/>
                    <a:lstStyle/>
                    <a:p>
                      <a:r>
                        <a:rPr lang="en-US" sz="900" dirty="0">
                          <a:latin typeface="Times New Roman" panose="02020603050405020304" pitchFamily="18" charset="0"/>
                          <a:cs typeface="Times New Roman" panose="02020603050405020304" pitchFamily="18" charset="0"/>
                        </a:rPr>
                        <a:t>Librarians</a:t>
                      </a:r>
                    </a:p>
                  </a:txBody>
                  <a:tcPr/>
                </a:tc>
                <a:tc>
                  <a:txBody>
                    <a:bodyPr/>
                    <a:lstStyle/>
                    <a:p>
                      <a:r>
                        <a:rPr lang="en-US" sz="900" dirty="0">
                          <a:latin typeface="Times New Roman" panose="02020603050405020304" pitchFamily="18" charset="0"/>
                          <a:cs typeface="Times New Roman" panose="02020603050405020304" pitchFamily="18" charset="0"/>
                        </a:rPr>
                        <a:t>3.00</a:t>
                      </a:r>
                    </a:p>
                  </a:txBody>
                  <a:tcPr/>
                </a:tc>
                <a:tc>
                  <a:txBody>
                    <a:bodyPr/>
                    <a:lstStyle/>
                    <a:p>
                      <a:r>
                        <a:rPr lang="en-US" sz="900" dirty="0"/>
                        <a:t>2.00</a:t>
                      </a:r>
                    </a:p>
                  </a:txBody>
                  <a:tcPr/>
                </a:tc>
                <a:tc>
                  <a:txBody>
                    <a:bodyPr/>
                    <a:lstStyle/>
                    <a:p>
                      <a:r>
                        <a:rPr lang="en-US" sz="900" b="1" dirty="0">
                          <a:solidFill>
                            <a:srgbClr val="FF0000"/>
                          </a:solidFill>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2852479128"/>
                  </a:ext>
                </a:extLst>
              </a:tr>
              <a:tr h="237727">
                <a:tc>
                  <a:txBody>
                    <a:bodyPr/>
                    <a:lstStyle/>
                    <a:p>
                      <a:r>
                        <a:rPr lang="en-US" sz="900" dirty="0">
                          <a:latin typeface="Times New Roman" panose="02020603050405020304" pitchFamily="18" charset="0"/>
                          <a:cs typeface="Times New Roman" panose="02020603050405020304" pitchFamily="18" charset="0"/>
                        </a:rPr>
                        <a:t>Career Tech Directors</a:t>
                      </a:r>
                    </a:p>
                  </a:txBody>
                  <a:tcPr/>
                </a:tc>
                <a:tc>
                  <a:txBody>
                    <a:bodyPr/>
                    <a:lstStyle/>
                    <a:p>
                      <a:r>
                        <a:rPr lang="en-US" sz="900" dirty="0">
                          <a:latin typeface="Times New Roman" panose="02020603050405020304" pitchFamily="18" charset="0"/>
                          <a:cs typeface="Times New Roman" panose="02020603050405020304" pitchFamily="18" charset="0"/>
                        </a:rPr>
                        <a:t>1.00</a:t>
                      </a:r>
                    </a:p>
                  </a:txBody>
                  <a:tcPr/>
                </a:tc>
                <a:tc>
                  <a:txBody>
                    <a:bodyPr/>
                    <a:lstStyle/>
                    <a:p>
                      <a:r>
                        <a:rPr lang="en-US" sz="900" dirty="0"/>
                        <a:t>1.00</a:t>
                      </a:r>
                    </a:p>
                  </a:txBody>
                  <a:tcPr/>
                </a:tc>
                <a:tc>
                  <a:txBody>
                    <a:bodyPr/>
                    <a:lstStyle/>
                    <a:p>
                      <a:r>
                        <a:rPr lang="en-US" sz="900" dirty="0">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val="94064512"/>
                  </a:ext>
                </a:extLst>
              </a:tr>
              <a:tr h="237727">
                <a:tc>
                  <a:txBody>
                    <a:bodyPr/>
                    <a:lstStyle/>
                    <a:p>
                      <a:r>
                        <a:rPr lang="en-US" sz="900" dirty="0">
                          <a:latin typeface="Times New Roman" panose="02020603050405020304" pitchFamily="18" charset="0"/>
                          <a:cs typeface="Times New Roman" panose="02020603050405020304" pitchFamily="18" charset="0"/>
                        </a:rPr>
                        <a:t>Career Tech Counselors</a:t>
                      </a:r>
                    </a:p>
                  </a:txBody>
                  <a:tcPr/>
                </a:tc>
                <a:tc>
                  <a:txBody>
                    <a:bodyPr/>
                    <a:lstStyle/>
                    <a:p>
                      <a:r>
                        <a:rPr lang="en-US" sz="900" dirty="0">
                          <a:latin typeface="Times New Roman" panose="02020603050405020304" pitchFamily="18" charset="0"/>
                          <a:cs typeface="Times New Roman" panose="02020603050405020304" pitchFamily="18" charset="0"/>
                        </a:rPr>
                        <a:t>1.00</a:t>
                      </a:r>
                    </a:p>
                  </a:txBody>
                  <a:tcPr/>
                </a:tc>
                <a:tc>
                  <a:txBody>
                    <a:bodyPr/>
                    <a:lstStyle/>
                    <a:p>
                      <a:r>
                        <a:rPr lang="en-US" sz="900" dirty="0"/>
                        <a:t>1.00</a:t>
                      </a:r>
                    </a:p>
                  </a:txBody>
                  <a:tcPr/>
                </a:tc>
                <a:tc>
                  <a:txBody>
                    <a:bodyPr/>
                    <a:lstStyle/>
                    <a:p>
                      <a:r>
                        <a:rPr lang="en-US" sz="900" dirty="0">
                          <a:latin typeface="Times New Roman" panose="02020603050405020304" pitchFamily="18" charset="0"/>
                          <a:cs typeface="Times New Roman" panose="02020603050405020304" pitchFamily="18" charset="0"/>
                        </a:rPr>
                        <a:t>0.00</a:t>
                      </a:r>
                    </a:p>
                  </a:txBody>
                  <a:tcPr/>
                </a:tc>
                <a:extLst>
                  <a:ext uri="{0D108BD9-81ED-4DB2-BD59-A6C34878D82A}">
                    <a16:rowId xmlns:a16="http://schemas.microsoft.com/office/drawing/2014/main" val="2062764194"/>
                  </a:ext>
                </a:extLst>
              </a:tr>
              <a:tr h="380364">
                <a:tc>
                  <a:txBody>
                    <a:bodyPr/>
                    <a:lstStyle/>
                    <a:p>
                      <a:r>
                        <a:rPr lang="en-US" sz="900" b="1" dirty="0">
                          <a:latin typeface="Times New Roman" panose="02020603050405020304" pitchFamily="18" charset="0"/>
                          <a:cs typeface="Times New Roman" panose="02020603050405020304" pitchFamily="18" charset="0"/>
                        </a:rPr>
                        <a:t>Total Units</a:t>
                      </a:r>
                    </a:p>
                  </a:txBody>
                  <a:tcPr/>
                </a:tc>
                <a:tc>
                  <a:txBody>
                    <a:bodyPr/>
                    <a:lstStyle/>
                    <a:p>
                      <a:r>
                        <a:rPr lang="en-US" sz="900" b="1" dirty="0">
                          <a:latin typeface="Times New Roman" panose="02020603050405020304" pitchFamily="18" charset="0"/>
                          <a:cs typeface="Times New Roman" panose="02020603050405020304" pitchFamily="18" charset="0"/>
                        </a:rPr>
                        <a:t>66.99</a:t>
                      </a:r>
                    </a:p>
                  </a:txBody>
                  <a:tcPr/>
                </a:tc>
                <a:tc>
                  <a:txBody>
                    <a:bodyPr/>
                    <a:lstStyle/>
                    <a:p>
                      <a:r>
                        <a:rPr lang="en-US" sz="900" b="1" dirty="0"/>
                        <a:t>60.09</a:t>
                      </a:r>
                    </a:p>
                  </a:txBody>
                  <a:tcPr/>
                </a:tc>
                <a:tc>
                  <a:txBody>
                    <a:bodyPr/>
                    <a:lstStyle/>
                    <a:p>
                      <a:r>
                        <a:rPr lang="en-US" sz="900" b="1" dirty="0">
                          <a:solidFill>
                            <a:srgbClr val="FF0000"/>
                          </a:solidFill>
                          <a:latin typeface="Times New Roman" panose="02020603050405020304" pitchFamily="18" charset="0"/>
                          <a:cs typeface="Times New Roman" panose="02020603050405020304" pitchFamily="18" charset="0"/>
                        </a:rPr>
                        <a:t>-6.90</a:t>
                      </a:r>
                    </a:p>
                  </a:txBody>
                  <a:tcPr/>
                </a:tc>
                <a:extLst>
                  <a:ext uri="{0D108BD9-81ED-4DB2-BD59-A6C34878D82A}">
                    <a16:rowId xmlns:a16="http://schemas.microsoft.com/office/drawing/2014/main" val="3319162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340398" y="20023"/>
            <a:ext cx="6517602" cy="607818"/>
          </a:xfrm>
          <a:prstGeom prst="rect">
            <a:avLst/>
          </a:prstGeom>
        </p:spPr>
        <p:txBody>
          <a:bodyPr spcFirstLastPara="1" vert="horz" wrap="square" lIns="68569" tIns="68569" rIns="68569" bIns="68569" rtlCol="0" anchor="b" anchorCtr="0">
            <a:noAutofit/>
          </a:bodyPr>
          <a:lstStyle/>
          <a:p>
            <a:pPr>
              <a:spcBef>
                <a:spcPts val="0"/>
              </a:spcBef>
            </a:pPr>
            <a:r>
              <a:rPr lang="en-US" sz="2400" b="1" dirty="0"/>
              <a:t>Classroom Instructional Support</a:t>
            </a:r>
            <a:endParaRPr sz="2400" b="1" dirty="0"/>
          </a:p>
        </p:txBody>
      </p:sp>
      <p:graphicFrame>
        <p:nvGraphicFramePr>
          <p:cNvPr id="3" name="Content Placeholder 2">
            <a:extLst>
              <a:ext uri="{FF2B5EF4-FFF2-40B4-BE49-F238E27FC236}">
                <a16:creationId xmlns:a16="http://schemas.microsoft.com/office/drawing/2014/main" id="{04E90EE9-779D-4685-A8C3-1F8EBD16EA0C}"/>
              </a:ext>
            </a:extLst>
          </p:cNvPr>
          <p:cNvGraphicFramePr>
            <a:graphicFrameLocks noGrp="1"/>
          </p:cNvGraphicFramePr>
          <p:nvPr>
            <p:ph idx="1"/>
            <p:extLst>
              <p:ext uri="{D42A27DB-BD31-4B8C-83A1-F6EECF244321}">
                <p14:modId xmlns:p14="http://schemas.microsoft.com/office/powerpoint/2010/main" val="867346892"/>
              </p:ext>
            </p:extLst>
          </p:nvPr>
        </p:nvGraphicFramePr>
        <p:xfrm>
          <a:off x="274485" y="627841"/>
          <a:ext cx="6309029" cy="2378509"/>
        </p:xfrm>
        <a:graphic>
          <a:graphicData uri="http://schemas.openxmlformats.org/drawingml/2006/table">
            <a:tbl>
              <a:tblPr firstRow="1" bandRow="1">
                <a:tableStyleId>{5C22544A-7EE6-4342-B048-85BDC9FD1C3A}</a:tableStyleId>
              </a:tblPr>
              <a:tblGrid>
                <a:gridCol w="1297000">
                  <a:extLst>
                    <a:ext uri="{9D8B030D-6E8A-4147-A177-3AD203B41FA5}">
                      <a16:colId xmlns:a16="http://schemas.microsoft.com/office/drawing/2014/main" val="4032203250"/>
                    </a:ext>
                  </a:extLst>
                </a:gridCol>
                <a:gridCol w="924318">
                  <a:extLst>
                    <a:ext uri="{9D8B030D-6E8A-4147-A177-3AD203B41FA5}">
                      <a16:colId xmlns:a16="http://schemas.microsoft.com/office/drawing/2014/main" val="95409767"/>
                    </a:ext>
                  </a:extLst>
                </a:gridCol>
                <a:gridCol w="886479">
                  <a:extLst>
                    <a:ext uri="{9D8B030D-6E8A-4147-A177-3AD203B41FA5}">
                      <a16:colId xmlns:a16="http://schemas.microsoft.com/office/drawing/2014/main" val="1596820164"/>
                    </a:ext>
                  </a:extLst>
                </a:gridCol>
                <a:gridCol w="1035904">
                  <a:extLst>
                    <a:ext uri="{9D8B030D-6E8A-4147-A177-3AD203B41FA5}">
                      <a16:colId xmlns:a16="http://schemas.microsoft.com/office/drawing/2014/main" val="3001342132"/>
                    </a:ext>
                  </a:extLst>
                </a:gridCol>
                <a:gridCol w="1082664">
                  <a:extLst>
                    <a:ext uri="{9D8B030D-6E8A-4147-A177-3AD203B41FA5}">
                      <a16:colId xmlns:a16="http://schemas.microsoft.com/office/drawing/2014/main" val="4144978433"/>
                    </a:ext>
                  </a:extLst>
                </a:gridCol>
                <a:gridCol w="1082664">
                  <a:extLst>
                    <a:ext uri="{9D8B030D-6E8A-4147-A177-3AD203B41FA5}">
                      <a16:colId xmlns:a16="http://schemas.microsoft.com/office/drawing/2014/main" val="2955116650"/>
                    </a:ext>
                  </a:extLst>
                </a:gridCol>
              </a:tblGrid>
              <a:tr h="319713">
                <a:tc>
                  <a:txBody>
                    <a:bodyPr/>
                    <a:lstStyle/>
                    <a:p>
                      <a:r>
                        <a:rPr lang="en-US" sz="1100" dirty="0"/>
                        <a:t>Category</a:t>
                      </a:r>
                    </a:p>
                  </a:txBody>
                  <a:tcPr/>
                </a:tc>
                <a:tc>
                  <a:txBody>
                    <a:bodyPr/>
                    <a:lstStyle/>
                    <a:p>
                      <a:r>
                        <a:rPr lang="en-US" sz="900" dirty="0"/>
                        <a:t>SCBOE</a:t>
                      </a:r>
                    </a:p>
                  </a:txBody>
                  <a:tcPr/>
                </a:tc>
                <a:tc>
                  <a:txBody>
                    <a:bodyPr/>
                    <a:lstStyle/>
                    <a:p>
                      <a:r>
                        <a:rPr lang="en-US" sz="900" dirty="0"/>
                        <a:t>Livingston Jr. HS</a:t>
                      </a:r>
                    </a:p>
                  </a:txBody>
                  <a:tcPr/>
                </a:tc>
                <a:tc>
                  <a:txBody>
                    <a:bodyPr/>
                    <a:lstStyle/>
                    <a:p>
                      <a:r>
                        <a:rPr lang="en-US" sz="900" dirty="0"/>
                        <a:t>York West End </a:t>
                      </a:r>
                    </a:p>
                  </a:txBody>
                  <a:tcPr/>
                </a:tc>
                <a:tc>
                  <a:txBody>
                    <a:bodyPr/>
                    <a:lstStyle/>
                    <a:p>
                      <a:r>
                        <a:rPr lang="en-US" sz="900" dirty="0"/>
                        <a:t>Sumter Central HS</a:t>
                      </a:r>
                    </a:p>
                  </a:txBody>
                  <a:tcPr/>
                </a:tc>
                <a:tc>
                  <a:txBody>
                    <a:bodyPr/>
                    <a:lstStyle/>
                    <a:p>
                      <a:r>
                        <a:rPr lang="en-US" sz="900" dirty="0"/>
                        <a:t>TOTAL</a:t>
                      </a:r>
                    </a:p>
                  </a:txBody>
                  <a:tcPr/>
                </a:tc>
                <a:extLst>
                  <a:ext uri="{0D108BD9-81ED-4DB2-BD59-A6C34878D82A}">
                    <a16:rowId xmlns:a16="http://schemas.microsoft.com/office/drawing/2014/main" val="1195475550"/>
                  </a:ext>
                </a:extLst>
              </a:tr>
              <a:tr h="372998">
                <a:tc>
                  <a:txBody>
                    <a:bodyPr/>
                    <a:lstStyle/>
                    <a:p>
                      <a:r>
                        <a:rPr lang="en-US" sz="1100" dirty="0"/>
                        <a:t>Teacher Materials &amp; Supplies</a:t>
                      </a:r>
                    </a:p>
                  </a:txBody>
                  <a:tcPr/>
                </a:tc>
                <a:tc>
                  <a:txBody>
                    <a:bodyPr/>
                    <a:lstStyle/>
                    <a:p>
                      <a:r>
                        <a:rPr lang="en-US" sz="1100" dirty="0"/>
                        <a:t>$2,000.00</a:t>
                      </a:r>
                    </a:p>
                  </a:txBody>
                  <a:tcPr marL="121920" marR="121920" marT="60960" marB="60960"/>
                </a:tc>
                <a:tc>
                  <a:txBody>
                    <a:bodyPr/>
                    <a:lstStyle/>
                    <a:p>
                      <a:r>
                        <a:rPr lang="en-US" sz="1100" dirty="0"/>
                        <a:t>$14,880.00</a:t>
                      </a:r>
                    </a:p>
                  </a:txBody>
                  <a:tcPr marL="121920" marR="121920" marT="60960" marB="60960"/>
                </a:tc>
                <a:tc>
                  <a:txBody>
                    <a:bodyPr/>
                    <a:lstStyle/>
                    <a:p>
                      <a:r>
                        <a:rPr lang="en-US" sz="1100" dirty="0"/>
                        <a:t>$11,130.00</a:t>
                      </a:r>
                    </a:p>
                  </a:txBody>
                  <a:tcPr marL="121920" marR="121920" marT="60960" marB="60960"/>
                </a:tc>
                <a:tc>
                  <a:txBody>
                    <a:bodyPr/>
                    <a:lstStyle/>
                    <a:p>
                      <a:r>
                        <a:rPr lang="en-US" sz="1100" dirty="0"/>
                        <a:t>$32,080.00</a:t>
                      </a:r>
                    </a:p>
                  </a:txBody>
                  <a:tcPr marL="121920" marR="121920" marT="60960" marB="60960"/>
                </a:tc>
                <a:tc>
                  <a:txBody>
                    <a:bodyPr/>
                    <a:lstStyle/>
                    <a:p>
                      <a:r>
                        <a:rPr lang="en-US" sz="1100" dirty="0"/>
                        <a:t>$60,090.00</a:t>
                      </a:r>
                    </a:p>
                  </a:txBody>
                  <a:tcPr marL="121920" marR="121920" marT="60960" marB="60960"/>
                </a:tc>
                <a:extLst>
                  <a:ext uri="{0D108BD9-81ED-4DB2-BD59-A6C34878D82A}">
                    <a16:rowId xmlns:a16="http://schemas.microsoft.com/office/drawing/2014/main" val="3990917342"/>
                  </a:ext>
                </a:extLst>
              </a:tr>
              <a:tr h="305869">
                <a:tc>
                  <a:txBody>
                    <a:bodyPr/>
                    <a:lstStyle/>
                    <a:p>
                      <a:r>
                        <a:rPr lang="en-US" sz="1100" dirty="0"/>
                        <a:t>Technology</a:t>
                      </a:r>
                    </a:p>
                  </a:txBody>
                  <a:tcPr/>
                </a:tc>
                <a:tc>
                  <a:txBody>
                    <a:bodyPr/>
                    <a:lstStyle/>
                    <a:p>
                      <a:r>
                        <a:rPr lang="en-US" sz="1100" dirty="0"/>
                        <a:t>$1,000.00</a:t>
                      </a:r>
                    </a:p>
                  </a:txBody>
                  <a:tcPr marL="121920" marR="121920" marT="60960" marB="60960"/>
                </a:tc>
                <a:tc>
                  <a:txBody>
                    <a:bodyPr/>
                    <a:lstStyle/>
                    <a:p>
                      <a:r>
                        <a:rPr lang="en-US" sz="1100" dirty="0"/>
                        <a:t>$7,440.00</a:t>
                      </a:r>
                    </a:p>
                  </a:txBody>
                  <a:tcPr marL="121920" marR="121920" marT="60960" marB="60960"/>
                </a:tc>
                <a:tc>
                  <a:txBody>
                    <a:bodyPr/>
                    <a:lstStyle/>
                    <a:p>
                      <a:r>
                        <a:rPr lang="en-US" sz="1100" dirty="0"/>
                        <a:t>$5,565.00</a:t>
                      </a:r>
                    </a:p>
                  </a:txBody>
                  <a:tcPr marL="121920" marR="121920" marT="60960" marB="60960"/>
                </a:tc>
                <a:tc>
                  <a:txBody>
                    <a:bodyPr/>
                    <a:lstStyle/>
                    <a:p>
                      <a:r>
                        <a:rPr lang="en-US" sz="1100" dirty="0"/>
                        <a:t>$16,040.00</a:t>
                      </a:r>
                    </a:p>
                  </a:txBody>
                  <a:tcPr marL="121920" marR="121920" marT="60960" marB="60960"/>
                </a:tc>
                <a:tc>
                  <a:txBody>
                    <a:bodyPr/>
                    <a:lstStyle/>
                    <a:p>
                      <a:r>
                        <a:rPr lang="en-US" sz="1100" dirty="0"/>
                        <a:t>$30,045.00</a:t>
                      </a:r>
                    </a:p>
                  </a:txBody>
                  <a:tcPr marL="121920" marR="121920" marT="60960" marB="60960"/>
                </a:tc>
                <a:extLst>
                  <a:ext uri="{0D108BD9-81ED-4DB2-BD59-A6C34878D82A}">
                    <a16:rowId xmlns:a16="http://schemas.microsoft.com/office/drawing/2014/main" val="1138569912"/>
                  </a:ext>
                </a:extLst>
              </a:tr>
              <a:tr h="372998">
                <a:tc>
                  <a:txBody>
                    <a:bodyPr/>
                    <a:lstStyle/>
                    <a:p>
                      <a:r>
                        <a:rPr lang="en-US" sz="1100" dirty="0"/>
                        <a:t>Library Enhancement</a:t>
                      </a:r>
                    </a:p>
                  </a:txBody>
                  <a:tcPr/>
                </a:tc>
                <a:tc>
                  <a:txBody>
                    <a:bodyPr/>
                    <a:lstStyle/>
                    <a:p>
                      <a:r>
                        <a:rPr lang="en-US" sz="1100" dirty="0"/>
                        <a:t>$315.44</a:t>
                      </a:r>
                    </a:p>
                  </a:txBody>
                  <a:tcPr marL="121920" marR="121920" marT="60960" marB="60960"/>
                </a:tc>
                <a:tc>
                  <a:txBody>
                    <a:bodyPr/>
                    <a:lstStyle/>
                    <a:p>
                      <a:r>
                        <a:rPr lang="en-US" sz="1100" dirty="0"/>
                        <a:t>$2,346.87</a:t>
                      </a:r>
                    </a:p>
                  </a:txBody>
                  <a:tcPr marL="121920" marR="121920" marT="60960" marB="60960"/>
                </a:tc>
                <a:tc>
                  <a:txBody>
                    <a:bodyPr/>
                    <a:lstStyle/>
                    <a:p>
                      <a:r>
                        <a:rPr lang="en-US" sz="1100" dirty="0"/>
                        <a:t>$1,755.42</a:t>
                      </a:r>
                    </a:p>
                  </a:txBody>
                  <a:tcPr marL="121920" marR="121920" marT="60960" marB="60960"/>
                </a:tc>
                <a:tc>
                  <a:txBody>
                    <a:bodyPr/>
                    <a:lstStyle/>
                    <a:p>
                      <a:r>
                        <a:rPr lang="en-US" sz="1100" dirty="0"/>
                        <a:t>$5,059.66</a:t>
                      </a:r>
                    </a:p>
                  </a:txBody>
                  <a:tcPr marL="121920" marR="121920" marT="60960" marB="60960"/>
                </a:tc>
                <a:tc>
                  <a:txBody>
                    <a:bodyPr/>
                    <a:lstStyle/>
                    <a:p>
                      <a:r>
                        <a:rPr lang="en-US" sz="1100" dirty="0"/>
                        <a:t>$9,477.39</a:t>
                      </a:r>
                    </a:p>
                  </a:txBody>
                  <a:tcPr marL="121920" marR="121920" marT="60960" marB="60960"/>
                </a:tc>
                <a:extLst>
                  <a:ext uri="{0D108BD9-81ED-4DB2-BD59-A6C34878D82A}">
                    <a16:rowId xmlns:a16="http://schemas.microsoft.com/office/drawing/2014/main" val="2841766965"/>
                  </a:ext>
                </a:extLst>
              </a:tr>
              <a:tr h="372998">
                <a:tc>
                  <a:txBody>
                    <a:bodyPr/>
                    <a:lstStyle/>
                    <a:p>
                      <a:r>
                        <a:rPr lang="en-US" sz="1100" dirty="0"/>
                        <a:t>Professional Development</a:t>
                      </a:r>
                    </a:p>
                  </a:txBody>
                  <a:tcPr/>
                </a:tc>
                <a:tc>
                  <a:txBody>
                    <a:bodyPr/>
                    <a:lstStyle/>
                    <a:p>
                      <a:r>
                        <a:rPr lang="en-US" sz="1100" dirty="0"/>
                        <a:t>$200.00</a:t>
                      </a:r>
                    </a:p>
                  </a:txBody>
                  <a:tcPr marL="121920" marR="121920" marT="60960" marB="60960"/>
                </a:tc>
                <a:tc>
                  <a:txBody>
                    <a:bodyPr/>
                    <a:lstStyle/>
                    <a:p>
                      <a:r>
                        <a:rPr lang="en-US" sz="1100" dirty="0"/>
                        <a:t>$1,488.00</a:t>
                      </a:r>
                    </a:p>
                  </a:txBody>
                  <a:tcPr marL="121920" marR="121920" marT="60960" marB="60960"/>
                </a:tc>
                <a:tc>
                  <a:txBody>
                    <a:bodyPr/>
                    <a:lstStyle/>
                    <a:p>
                      <a:r>
                        <a:rPr lang="en-US" sz="1100" dirty="0"/>
                        <a:t>$1,113.000</a:t>
                      </a:r>
                    </a:p>
                  </a:txBody>
                  <a:tcPr marL="121920" marR="121920" marT="60960" marB="60960"/>
                </a:tc>
                <a:tc>
                  <a:txBody>
                    <a:bodyPr/>
                    <a:lstStyle/>
                    <a:p>
                      <a:r>
                        <a:rPr lang="en-US" sz="1100" dirty="0"/>
                        <a:t>$3,208.00</a:t>
                      </a:r>
                    </a:p>
                  </a:txBody>
                  <a:tcPr marL="121920" marR="121920" marT="60960" marB="60960"/>
                </a:tc>
                <a:tc>
                  <a:txBody>
                    <a:bodyPr/>
                    <a:lstStyle/>
                    <a:p>
                      <a:r>
                        <a:rPr lang="en-US" sz="1100" dirty="0"/>
                        <a:t>$6,009.00</a:t>
                      </a:r>
                    </a:p>
                  </a:txBody>
                  <a:tcPr marL="121920" marR="121920" marT="60960" marB="60960"/>
                </a:tc>
                <a:extLst>
                  <a:ext uri="{0D108BD9-81ED-4DB2-BD59-A6C34878D82A}">
                    <a16:rowId xmlns:a16="http://schemas.microsoft.com/office/drawing/2014/main" val="2749954630"/>
                  </a:ext>
                </a:extLst>
              </a:tr>
              <a:tr h="372998">
                <a:tc>
                  <a:txBody>
                    <a:bodyPr/>
                    <a:lstStyle/>
                    <a:p>
                      <a:r>
                        <a:rPr lang="en-US" sz="1100" dirty="0"/>
                        <a:t>Textbooks (District)</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dirty="0"/>
                        <a:t>$85,500.00</a:t>
                      </a:r>
                    </a:p>
                  </a:txBody>
                  <a:tcPr marL="121920" marR="121920" marT="60960" marB="60960"/>
                </a:tc>
                <a:tc>
                  <a:txBody>
                    <a:bodyPr/>
                    <a:lstStyle/>
                    <a:p>
                      <a:endParaRPr lang="en-US" sz="1100" dirty="0"/>
                    </a:p>
                  </a:txBody>
                  <a:tcPr marL="121920" marR="121920" marT="60960" marB="60960"/>
                </a:tc>
                <a:tc>
                  <a:txBody>
                    <a:bodyPr/>
                    <a:lstStyle/>
                    <a:p>
                      <a:endParaRPr lang="en-US" sz="1100" dirty="0"/>
                    </a:p>
                  </a:txBody>
                  <a:tcPr marL="121920" marR="121920" marT="60960" marB="60960"/>
                </a:tc>
                <a:tc>
                  <a:txBody>
                    <a:bodyPr/>
                    <a:lstStyle/>
                    <a:p>
                      <a:endParaRPr lang="en-US" sz="1100" dirty="0"/>
                    </a:p>
                  </a:txBody>
                  <a:tcPr marL="121920" marR="121920" marT="60960" marB="60960"/>
                </a:tc>
                <a:tc>
                  <a:txBody>
                    <a:bodyPr/>
                    <a:lstStyle/>
                    <a:p>
                      <a:r>
                        <a:rPr lang="en-US" sz="1100" dirty="0"/>
                        <a:t>$85,500.00</a:t>
                      </a:r>
                    </a:p>
                  </a:txBody>
                  <a:tcPr marL="121920" marR="121920" marT="60960" marB="60960"/>
                </a:tc>
                <a:extLst>
                  <a:ext uri="{0D108BD9-81ED-4DB2-BD59-A6C34878D82A}">
                    <a16:rowId xmlns:a16="http://schemas.microsoft.com/office/drawing/2014/main" val="2221596272"/>
                  </a:ext>
                </a:extLst>
              </a:tr>
            </a:tbl>
          </a:graphicData>
        </a:graphic>
      </p:graphicFrame>
      <p:sp>
        <p:nvSpPr>
          <p:cNvPr id="4" name="TextBox 3">
            <a:extLst>
              <a:ext uri="{FF2B5EF4-FFF2-40B4-BE49-F238E27FC236}">
                <a16:creationId xmlns:a16="http://schemas.microsoft.com/office/drawing/2014/main" id="{9A685806-E07E-454E-A2F0-C2CB81F339CA}"/>
              </a:ext>
            </a:extLst>
          </p:cNvPr>
          <p:cNvSpPr txBox="1"/>
          <p:nvPr/>
        </p:nvSpPr>
        <p:spPr>
          <a:xfrm>
            <a:off x="1960620" y="3537505"/>
            <a:ext cx="2936759" cy="1107996"/>
          </a:xfrm>
          <a:prstGeom prst="rect">
            <a:avLst/>
          </a:prstGeom>
          <a:noFill/>
        </p:spPr>
        <p:txBody>
          <a:bodyPr wrap="square" rtlCol="0">
            <a:spAutoFit/>
          </a:bodyPr>
          <a:lstStyle/>
          <a:p>
            <a:pPr lvl="0" algn="ctr">
              <a:defRPr/>
            </a:pPr>
            <a:r>
              <a:rPr lang="en-US" sz="1100" dirty="0">
                <a:solidFill>
                  <a:prstClr val="black"/>
                </a:solidFill>
                <a:latin typeface="Impact" panose="020B0806030902050204"/>
              </a:rPr>
              <a:t>Allocations are based upon total earned units.</a:t>
            </a:r>
          </a:p>
          <a:p>
            <a:pPr lvl="0" algn="ctr">
              <a:defRPr/>
            </a:pPr>
            <a:r>
              <a:rPr lang="en-US" sz="1100" dirty="0">
                <a:solidFill>
                  <a:prstClr val="black"/>
                </a:solidFill>
                <a:latin typeface="Impact" panose="020B0806030902050204"/>
              </a:rPr>
              <a:t>Teacher Materials &amp; Supplies: $1,000/unit</a:t>
            </a:r>
          </a:p>
          <a:p>
            <a:pPr lvl="0" algn="ctr">
              <a:defRPr/>
            </a:pPr>
            <a:r>
              <a:rPr lang="en-US" sz="1100" dirty="0">
                <a:solidFill>
                  <a:prstClr val="black"/>
                </a:solidFill>
                <a:latin typeface="Impact" panose="020B0806030902050204"/>
              </a:rPr>
              <a:t>Technology: $500/unit</a:t>
            </a:r>
          </a:p>
          <a:p>
            <a:pPr lvl="0" algn="ctr">
              <a:defRPr/>
            </a:pPr>
            <a:r>
              <a:rPr lang="en-US" sz="1100" dirty="0">
                <a:solidFill>
                  <a:prstClr val="black"/>
                </a:solidFill>
                <a:latin typeface="Impact" panose="020B0806030902050204"/>
              </a:rPr>
              <a:t>Library Enhancement: $157.72/unit</a:t>
            </a:r>
          </a:p>
          <a:p>
            <a:pPr lvl="0" algn="ctr">
              <a:defRPr/>
            </a:pPr>
            <a:r>
              <a:rPr lang="en-US" sz="1100" dirty="0">
                <a:solidFill>
                  <a:prstClr val="black"/>
                </a:solidFill>
                <a:latin typeface="Impact" panose="020B0806030902050204"/>
              </a:rPr>
              <a:t>Professional Development: $100.00/unit</a:t>
            </a:r>
          </a:p>
          <a:p>
            <a:pPr lvl="0" algn="ctr">
              <a:defRPr/>
            </a:pPr>
            <a:r>
              <a:rPr lang="en-US" sz="1100" dirty="0">
                <a:solidFill>
                  <a:prstClr val="black"/>
                </a:solidFill>
                <a:latin typeface="Impact" panose="020B0806030902050204"/>
              </a:rPr>
              <a:t>Textbooks: $100/</a:t>
            </a:r>
            <a:r>
              <a:rPr lang="en-US" sz="1100" dirty="0" err="1">
                <a:solidFill>
                  <a:prstClr val="black"/>
                </a:solidFill>
                <a:latin typeface="Impact" panose="020B0806030902050204"/>
              </a:rPr>
              <a:t>adm</a:t>
            </a:r>
            <a:endParaRPr lang="en-US" sz="1100" b="1" dirty="0">
              <a:solidFill>
                <a:prstClr val="black"/>
              </a:solidFill>
              <a:latin typeface="Impact" panose="020B080603090205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idx="4294967295"/>
          </p:nvPr>
        </p:nvSpPr>
        <p:spPr>
          <a:xfrm>
            <a:off x="298682" y="753222"/>
            <a:ext cx="6734175" cy="636588"/>
          </a:xfrm>
          <a:prstGeom prst="rect">
            <a:avLst/>
          </a:prstGeom>
        </p:spPr>
        <p:txBody>
          <a:bodyPr spcFirstLastPara="1" vert="horz" wrap="square" lIns="68569" tIns="68569" rIns="68569" bIns="68569" rtlCol="0" anchor="b" anchorCtr="0">
            <a:noAutofit/>
          </a:bodyPr>
          <a:lstStyle/>
          <a:p>
            <a:pPr>
              <a:spcBef>
                <a:spcPts val="0"/>
              </a:spcBef>
            </a:pPr>
            <a:r>
              <a:rPr lang="en-US" b="1" dirty="0"/>
              <a:t>Fringe Benefits &amp; Board Obligations</a:t>
            </a:r>
            <a:endParaRPr b="1" dirty="0"/>
          </a:p>
        </p:txBody>
      </p:sp>
      <p:graphicFrame>
        <p:nvGraphicFramePr>
          <p:cNvPr id="2" name="Table 1">
            <a:extLst>
              <a:ext uri="{FF2B5EF4-FFF2-40B4-BE49-F238E27FC236}">
                <a16:creationId xmlns:a16="http://schemas.microsoft.com/office/drawing/2014/main" id="{87DFCF81-A3C2-446A-A45B-A6387A6763AB}"/>
              </a:ext>
            </a:extLst>
          </p:cNvPr>
          <p:cNvGraphicFramePr>
            <a:graphicFrameLocks noGrp="1"/>
          </p:cNvGraphicFramePr>
          <p:nvPr>
            <p:extLst>
              <p:ext uri="{D42A27DB-BD31-4B8C-83A1-F6EECF244321}">
                <p14:modId xmlns:p14="http://schemas.microsoft.com/office/powerpoint/2010/main" val="4112802288"/>
              </p:ext>
            </p:extLst>
          </p:nvPr>
        </p:nvGraphicFramePr>
        <p:xfrm>
          <a:off x="298682" y="1915757"/>
          <a:ext cx="6260635" cy="2347540"/>
        </p:xfrm>
        <a:graphic>
          <a:graphicData uri="http://schemas.openxmlformats.org/drawingml/2006/table">
            <a:tbl>
              <a:tblPr firstRow="1" bandRow="1">
                <a:tableStyleId>{5C22544A-7EE6-4342-B048-85BDC9FD1C3A}</a:tableStyleId>
              </a:tblPr>
              <a:tblGrid>
                <a:gridCol w="1736865">
                  <a:extLst>
                    <a:ext uri="{9D8B030D-6E8A-4147-A177-3AD203B41FA5}">
                      <a16:colId xmlns:a16="http://schemas.microsoft.com/office/drawing/2014/main" val="2300090590"/>
                    </a:ext>
                  </a:extLst>
                </a:gridCol>
                <a:gridCol w="2261885">
                  <a:extLst>
                    <a:ext uri="{9D8B030D-6E8A-4147-A177-3AD203B41FA5}">
                      <a16:colId xmlns:a16="http://schemas.microsoft.com/office/drawing/2014/main" val="1877944419"/>
                    </a:ext>
                  </a:extLst>
                </a:gridCol>
                <a:gridCol w="2261885">
                  <a:extLst>
                    <a:ext uri="{9D8B030D-6E8A-4147-A177-3AD203B41FA5}">
                      <a16:colId xmlns:a16="http://schemas.microsoft.com/office/drawing/2014/main" val="545532730"/>
                    </a:ext>
                  </a:extLst>
                </a:gridCol>
              </a:tblGrid>
              <a:tr h="533642">
                <a:tc>
                  <a:txBody>
                    <a:bodyPr/>
                    <a:lstStyle/>
                    <a:p>
                      <a:r>
                        <a:rPr lang="en-US" sz="1050" dirty="0">
                          <a:latin typeface="Times New Roman" panose="02020603050405020304" pitchFamily="18" charset="0"/>
                          <a:cs typeface="Times New Roman" panose="02020603050405020304" pitchFamily="18" charset="0"/>
                        </a:rPr>
                        <a:t>BENEFIT</a:t>
                      </a:r>
                    </a:p>
                  </a:txBody>
                  <a:tcPr/>
                </a:tc>
                <a:tc>
                  <a:txBody>
                    <a:bodyPr/>
                    <a:lstStyle/>
                    <a:p>
                      <a:r>
                        <a:rPr lang="en-US" sz="1050" dirty="0">
                          <a:latin typeface="Times New Roman" panose="02020603050405020304" pitchFamily="18" charset="0"/>
                          <a:cs typeface="Times New Roman" panose="02020603050405020304" pitchFamily="18" charset="0"/>
                        </a:rPr>
                        <a:t>FY 2025</a:t>
                      </a:r>
                    </a:p>
                  </a:txBody>
                  <a:tcPr/>
                </a:tc>
                <a:tc>
                  <a:txBody>
                    <a:bodyPr/>
                    <a:lstStyle/>
                    <a:p>
                      <a:r>
                        <a:rPr lang="en-US" sz="1050" dirty="0">
                          <a:latin typeface="Times New Roman" panose="02020603050405020304" pitchFamily="18" charset="0"/>
                          <a:cs typeface="Times New Roman" panose="02020603050405020304" pitchFamily="18" charset="0"/>
                        </a:rPr>
                        <a:t>FY 2026</a:t>
                      </a:r>
                    </a:p>
                  </a:txBody>
                  <a:tcPr/>
                </a:tc>
                <a:extLst>
                  <a:ext uri="{0D108BD9-81ED-4DB2-BD59-A6C34878D82A}">
                    <a16:rowId xmlns:a16="http://schemas.microsoft.com/office/drawing/2014/main" val="1541338829"/>
                  </a:ext>
                </a:extLst>
              </a:tr>
              <a:tr h="426368">
                <a:tc>
                  <a:txBody>
                    <a:bodyPr/>
                    <a:lstStyle/>
                    <a:p>
                      <a:r>
                        <a:rPr lang="en-US" sz="1050" dirty="0">
                          <a:latin typeface="Times New Roman" panose="02020603050405020304" pitchFamily="18" charset="0"/>
                          <a:cs typeface="Times New Roman" panose="02020603050405020304" pitchFamily="18" charset="0"/>
                        </a:rPr>
                        <a:t>PEEHIP</a:t>
                      </a:r>
                    </a:p>
                  </a:txBody>
                  <a:tcPr/>
                </a:tc>
                <a:tc>
                  <a:txBody>
                    <a:bodyPr/>
                    <a:lstStyle/>
                    <a:p>
                      <a:r>
                        <a:rPr lang="en-US" sz="1050" dirty="0">
                          <a:latin typeface="Times New Roman" panose="02020603050405020304" pitchFamily="18" charset="0"/>
                          <a:cs typeface="Times New Roman" panose="02020603050405020304" pitchFamily="18" charset="0"/>
                        </a:rPr>
                        <a:t>$800.00 per month</a:t>
                      </a:r>
                    </a:p>
                  </a:txBody>
                  <a:tcPr/>
                </a:tc>
                <a:tc>
                  <a:txBody>
                    <a:bodyPr/>
                    <a:lstStyle/>
                    <a:p>
                      <a:r>
                        <a:rPr lang="en-US" sz="1050" dirty="0">
                          <a:latin typeface="Times New Roman" panose="02020603050405020304" pitchFamily="18" charset="0"/>
                          <a:cs typeface="Times New Roman" panose="02020603050405020304" pitchFamily="18" charset="0"/>
                        </a:rPr>
                        <a:t>$904.00 per month</a:t>
                      </a:r>
                    </a:p>
                  </a:txBody>
                  <a:tcPr/>
                </a:tc>
                <a:extLst>
                  <a:ext uri="{0D108BD9-81ED-4DB2-BD59-A6C34878D82A}">
                    <a16:rowId xmlns:a16="http://schemas.microsoft.com/office/drawing/2014/main" val="812084021"/>
                  </a:ext>
                </a:extLst>
              </a:tr>
              <a:tr h="262830">
                <a:tc>
                  <a:txBody>
                    <a:bodyPr/>
                    <a:lstStyle/>
                    <a:p>
                      <a:r>
                        <a:rPr lang="en-US" sz="1050" dirty="0">
                          <a:latin typeface="Times New Roman" panose="02020603050405020304" pitchFamily="18" charset="0"/>
                          <a:cs typeface="Times New Roman" panose="02020603050405020304" pitchFamily="18" charset="0"/>
                        </a:rPr>
                        <a:t>RETIREMENT</a:t>
                      </a:r>
                    </a:p>
                  </a:txBody>
                  <a:tcPr/>
                </a:tc>
                <a:tc>
                  <a:txBody>
                    <a:bodyPr/>
                    <a:lstStyle/>
                    <a:p>
                      <a:r>
                        <a:rPr lang="en-US" sz="1050" dirty="0">
                          <a:latin typeface="Times New Roman" panose="02020603050405020304" pitchFamily="18" charset="0"/>
                          <a:cs typeface="Times New Roman" panose="02020603050405020304" pitchFamily="18" charset="0"/>
                        </a:rPr>
                        <a:t>13.57%</a:t>
                      </a:r>
                    </a:p>
                  </a:txBody>
                  <a:tcPr/>
                </a:tc>
                <a:tc>
                  <a:txBody>
                    <a:bodyPr/>
                    <a:lstStyle/>
                    <a:p>
                      <a:r>
                        <a:rPr lang="en-US" sz="1050" dirty="0">
                          <a:latin typeface="Times New Roman" panose="02020603050405020304" pitchFamily="18" charset="0"/>
                          <a:cs typeface="Times New Roman" panose="02020603050405020304" pitchFamily="18" charset="0"/>
                        </a:rPr>
                        <a:t>14.57%</a:t>
                      </a:r>
                    </a:p>
                  </a:txBody>
                  <a:tcPr/>
                </a:tc>
                <a:extLst>
                  <a:ext uri="{0D108BD9-81ED-4DB2-BD59-A6C34878D82A}">
                    <a16:rowId xmlns:a16="http://schemas.microsoft.com/office/drawing/2014/main" val="3762172957"/>
                  </a:ext>
                </a:extLst>
              </a:tr>
              <a:tr h="262830">
                <a:tc>
                  <a:txBody>
                    <a:bodyPr/>
                    <a:lstStyle/>
                    <a:p>
                      <a:r>
                        <a:rPr lang="en-US" sz="1050" dirty="0">
                          <a:latin typeface="Times New Roman" panose="02020603050405020304" pitchFamily="18" charset="0"/>
                          <a:cs typeface="Times New Roman" panose="02020603050405020304" pitchFamily="18" charset="0"/>
                        </a:rPr>
                        <a:t>UNEMPLOYMENT</a:t>
                      </a:r>
                    </a:p>
                  </a:txBody>
                  <a:tcPr/>
                </a:tc>
                <a:tc>
                  <a:txBody>
                    <a:bodyPr/>
                    <a:lstStyle/>
                    <a:p>
                      <a:r>
                        <a:rPr lang="en-US" sz="1050" dirty="0">
                          <a:latin typeface="Times New Roman" panose="02020603050405020304" pitchFamily="18" charset="0"/>
                          <a:cs typeface="Times New Roman" panose="02020603050405020304" pitchFamily="18" charset="0"/>
                        </a:rPr>
                        <a:t>0.09%</a:t>
                      </a:r>
                    </a:p>
                  </a:txBody>
                  <a:tcPr/>
                </a:tc>
                <a:tc>
                  <a:txBody>
                    <a:bodyPr/>
                    <a:lstStyle/>
                    <a:p>
                      <a:r>
                        <a:rPr lang="en-US" sz="1050" dirty="0">
                          <a:latin typeface="Times New Roman" panose="02020603050405020304" pitchFamily="18" charset="0"/>
                          <a:cs typeface="Times New Roman" panose="02020603050405020304" pitchFamily="18" charset="0"/>
                        </a:rPr>
                        <a:t>0.67%</a:t>
                      </a:r>
                    </a:p>
                  </a:txBody>
                  <a:tcPr/>
                </a:tc>
                <a:extLst>
                  <a:ext uri="{0D108BD9-81ED-4DB2-BD59-A6C34878D82A}">
                    <a16:rowId xmlns:a16="http://schemas.microsoft.com/office/drawing/2014/main" val="881535003"/>
                  </a:ext>
                </a:extLst>
              </a:tr>
              <a:tr h="284520">
                <a:tc>
                  <a:txBody>
                    <a:bodyPr/>
                    <a:lstStyle/>
                    <a:p>
                      <a:r>
                        <a:rPr lang="en-US" sz="1050" dirty="0">
                          <a:latin typeface="Times New Roman" panose="02020603050405020304" pitchFamily="18" charset="0"/>
                          <a:cs typeface="Times New Roman" panose="02020603050405020304" pitchFamily="18" charset="0"/>
                        </a:rPr>
                        <a:t>SOCIAL SECURITY</a:t>
                      </a:r>
                    </a:p>
                  </a:txBody>
                  <a:tcPr/>
                </a:tc>
                <a:tc>
                  <a:txBody>
                    <a:bodyPr/>
                    <a:lstStyle/>
                    <a:p>
                      <a:r>
                        <a:rPr lang="en-US" sz="1050" dirty="0">
                          <a:latin typeface="Times New Roman" panose="02020603050405020304" pitchFamily="18" charset="0"/>
                          <a:cs typeface="Times New Roman" panose="02020603050405020304" pitchFamily="18" charset="0"/>
                        </a:rPr>
                        <a:t>6.2%</a:t>
                      </a:r>
                    </a:p>
                  </a:txBody>
                  <a:tcPr/>
                </a:tc>
                <a:tc>
                  <a:txBody>
                    <a:bodyPr/>
                    <a:lstStyle/>
                    <a:p>
                      <a:r>
                        <a:rPr lang="en-US" sz="1050" dirty="0">
                          <a:latin typeface="Times New Roman" panose="02020603050405020304" pitchFamily="18" charset="0"/>
                          <a:cs typeface="Times New Roman" panose="02020603050405020304" pitchFamily="18" charset="0"/>
                        </a:rPr>
                        <a:t>6.2%</a:t>
                      </a:r>
                    </a:p>
                  </a:txBody>
                  <a:tcPr/>
                </a:tc>
                <a:extLst>
                  <a:ext uri="{0D108BD9-81ED-4DB2-BD59-A6C34878D82A}">
                    <a16:rowId xmlns:a16="http://schemas.microsoft.com/office/drawing/2014/main" val="193919110"/>
                  </a:ext>
                </a:extLst>
              </a:tr>
              <a:tr h="262830">
                <a:tc>
                  <a:txBody>
                    <a:bodyPr/>
                    <a:lstStyle/>
                    <a:p>
                      <a:r>
                        <a:rPr lang="en-US" sz="1050" dirty="0">
                          <a:latin typeface="Times New Roman" panose="02020603050405020304" pitchFamily="18" charset="0"/>
                          <a:cs typeface="Times New Roman" panose="02020603050405020304" pitchFamily="18" charset="0"/>
                        </a:rPr>
                        <a:t>MEDICARE</a:t>
                      </a:r>
                    </a:p>
                  </a:txBody>
                  <a:tcPr/>
                </a:tc>
                <a:tc>
                  <a:txBody>
                    <a:bodyPr/>
                    <a:lstStyle/>
                    <a:p>
                      <a:r>
                        <a:rPr lang="en-US" sz="1050" dirty="0">
                          <a:latin typeface="Times New Roman" panose="02020603050405020304" pitchFamily="18" charset="0"/>
                          <a:cs typeface="Times New Roman" panose="02020603050405020304" pitchFamily="18" charset="0"/>
                        </a:rPr>
                        <a:t>1.45%</a:t>
                      </a:r>
                    </a:p>
                  </a:txBody>
                  <a:tcPr/>
                </a:tc>
                <a:tc>
                  <a:txBody>
                    <a:bodyPr/>
                    <a:lstStyle/>
                    <a:p>
                      <a:r>
                        <a:rPr lang="en-US" sz="1050" dirty="0">
                          <a:latin typeface="Times New Roman" panose="02020603050405020304" pitchFamily="18" charset="0"/>
                          <a:cs typeface="Times New Roman" panose="02020603050405020304" pitchFamily="18" charset="0"/>
                        </a:rPr>
                        <a:t>1.45%</a:t>
                      </a:r>
                    </a:p>
                  </a:txBody>
                  <a:tcPr/>
                </a:tc>
                <a:extLst>
                  <a:ext uri="{0D108BD9-81ED-4DB2-BD59-A6C34878D82A}">
                    <a16:rowId xmlns:a16="http://schemas.microsoft.com/office/drawing/2014/main" val="4218979858"/>
                  </a:ext>
                </a:extLst>
              </a:tr>
              <a:tr h="314520">
                <a:tc>
                  <a:txBody>
                    <a:bodyPr/>
                    <a:lstStyle/>
                    <a:p>
                      <a:r>
                        <a:rPr lang="en-US" sz="1050" dirty="0">
                          <a:latin typeface="Times New Roman" panose="02020603050405020304" pitchFamily="18" charset="0"/>
                          <a:cs typeface="Times New Roman" panose="02020603050405020304" pitchFamily="18" charset="0"/>
                        </a:rPr>
                        <a:t>10 MILL MATCH</a:t>
                      </a:r>
                    </a:p>
                  </a:txBody>
                  <a:tcPr/>
                </a:tc>
                <a:tc>
                  <a:txBody>
                    <a:bodyPr/>
                    <a:lstStyle/>
                    <a:p>
                      <a:r>
                        <a:rPr lang="en-US" sz="1050" dirty="0">
                          <a:latin typeface="Times New Roman" panose="02020603050405020304" pitchFamily="18" charset="0"/>
                          <a:cs typeface="Times New Roman" panose="02020603050405020304" pitchFamily="18" charset="0"/>
                        </a:rPr>
                        <a:t>$1,569,730</a:t>
                      </a:r>
                    </a:p>
                  </a:txBody>
                  <a:tcPr/>
                </a:tc>
                <a:tc>
                  <a:txBody>
                    <a:bodyPr/>
                    <a:lstStyle/>
                    <a:p>
                      <a:r>
                        <a:rPr lang="en-US" sz="1050" dirty="0">
                          <a:latin typeface="Times New Roman" panose="02020603050405020304" pitchFamily="18" charset="0"/>
                          <a:cs typeface="Times New Roman" panose="02020603050405020304" pitchFamily="18" charset="0"/>
                        </a:rPr>
                        <a:t>$1,589,610</a:t>
                      </a:r>
                    </a:p>
                  </a:txBody>
                  <a:tcPr/>
                </a:tc>
                <a:extLst>
                  <a:ext uri="{0D108BD9-81ED-4DB2-BD59-A6C34878D82A}">
                    <a16:rowId xmlns:a16="http://schemas.microsoft.com/office/drawing/2014/main" val="347467915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idx="4294967295"/>
          </p:nvPr>
        </p:nvSpPr>
        <p:spPr>
          <a:xfrm>
            <a:off x="467175" y="856783"/>
            <a:ext cx="6267450" cy="636587"/>
          </a:xfrm>
          <a:prstGeom prst="rect">
            <a:avLst/>
          </a:prstGeom>
        </p:spPr>
        <p:txBody>
          <a:bodyPr spcFirstLastPara="1" vert="horz" wrap="square" lIns="68569" tIns="68569" rIns="68569" bIns="68569" rtlCol="0" anchor="b" anchorCtr="0">
            <a:noAutofit/>
          </a:bodyPr>
          <a:lstStyle/>
          <a:p>
            <a:pPr>
              <a:spcBef>
                <a:spcPts val="0"/>
              </a:spcBef>
            </a:pPr>
            <a:r>
              <a:rPr lang="en-US" b="1" dirty="0"/>
              <a:t>Current Student Enrollment</a:t>
            </a:r>
            <a:endParaRPr b="1" dirty="0"/>
          </a:p>
        </p:txBody>
      </p:sp>
      <p:graphicFrame>
        <p:nvGraphicFramePr>
          <p:cNvPr id="2" name="Table 1">
            <a:extLst>
              <a:ext uri="{FF2B5EF4-FFF2-40B4-BE49-F238E27FC236}">
                <a16:creationId xmlns:a16="http://schemas.microsoft.com/office/drawing/2014/main" id="{64B651B7-9A08-436D-8D6B-5EFA6320AE43}"/>
              </a:ext>
            </a:extLst>
          </p:cNvPr>
          <p:cNvGraphicFramePr>
            <a:graphicFrameLocks noGrp="1"/>
          </p:cNvGraphicFramePr>
          <p:nvPr>
            <p:extLst>
              <p:ext uri="{D42A27DB-BD31-4B8C-83A1-F6EECF244321}">
                <p14:modId xmlns:p14="http://schemas.microsoft.com/office/powerpoint/2010/main" val="1093654635"/>
              </p:ext>
            </p:extLst>
          </p:nvPr>
        </p:nvGraphicFramePr>
        <p:xfrm>
          <a:off x="467175" y="2017771"/>
          <a:ext cx="5910252" cy="2090365"/>
        </p:xfrm>
        <a:graphic>
          <a:graphicData uri="http://schemas.openxmlformats.org/drawingml/2006/table">
            <a:tbl>
              <a:tblPr firstRow="1" bandRow="1">
                <a:tableStyleId>{5C22544A-7EE6-4342-B048-85BDC9FD1C3A}</a:tableStyleId>
              </a:tblPr>
              <a:tblGrid>
                <a:gridCol w="1033261">
                  <a:extLst>
                    <a:ext uri="{9D8B030D-6E8A-4147-A177-3AD203B41FA5}">
                      <a16:colId xmlns:a16="http://schemas.microsoft.com/office/drawing/2014/main" val="319513434"/>
                    </a:ext>
                  </a:extLst>
                </a:gridCol>
                <a:gridCol w="1366235">
                  <a:extLst>
                    <a:ext uri="{9D8B030D-6E8A-4147-A177-3AD203B41FA5}">
                      <a16:colId xmlns:a16="http://schemas.microsoft.com/office/drawing/2014/main" val="2759383739"/>
                    </a:ext>
                  </a:extLst>
                </a:gridCol>
                <a:gridCol w="1755378">
                  <a:extLst>
                    <a:ext uri="{9D8B030D-6E8A-4147-A177-3AD203B41FA5}">
                      <a16:colId xmlns:a16="http://schemas.microsoft.com/office/drawing/2014/main" val="1844082733"/>
                    </a:ext>
                  </a:extLst>
                </a:gridCol>
                <a:gridCol w="1755378">
                  <a:extLst>
                    <a:ext uri="{9D8B030D-6E8A-4147-A177-3AD203B41FA5}">
                      <a16:colId xmlns:a16="http://schemas.microsoft.com/office/drawing/2014/main" val="2835611565"/>
                    </a:ext>
                  </a:extLst>
                </a:gridCol>
              </a:tblGrid>
              <a:tr h="321634">
                <a:tc>
                  <a:txBody>
                    <a:bodyPr/>
                    <a:lstStyle/>
                    <a:p>
                      <a:r>
                        <a:rPr lang="en-US" sz="900" dirty="0">
                          <a:latin typeface="Times New Roman" panose="02020603050405020304" pitchFamily="18" charset="0"/>
                          <a:cs typeface="Times New Roman" panose="02020603050405020304" pitchFamily="18" charset="0"/>
                        </a:rPr>
                        <a:t>SCHOOL</a:t>
                      </a:r>
                    </a:p>
                  </a:txBody>
                  <a:tcPr/>
                </a:tc>
                <a:tc>
                  <a:txBody>
                    <a:bodyPr/>
                    <a:lstStyle/>
                    <a:p>
                      <a:r>
                        <a:rPr lang="en-US" sz="900" dirty="0">
                          <a:latin typeface="Times New Roman" panose="02020603050405020304" pitchFamily="18" charset="0"/>
                          <a:cs typeface="Times New Roman" panose="02020603050405020304" pitchFamily="18" charset="0"/>
                        </a:rPr>
                        <a:t>MALES</a:t>
                      </a:r>
                    </a:p>
                  </a:txBody>
                  <a:tcPr/>
                </a:tc>
                <a:tc>
                  <a:txBody>
                    <a:bodyPr/>
                    <a:lstStyle/>
                    <a:p>
                      <a:r>
                        <a:rPr lang="en-US" sz="900" dirty="0">
                          <a:latin typeface="Times New Roman" panose="02020603050405020304" pitchFamily="18" charset="0"/>
                          <a:cs typeface="Times New Roman" panose="02020603050405020304" pitchFamily="18" charset="0"/>
                        </a:rPr>
                        <a:t>FEMALES</a:t>
                      </a:r>
                    </a:p>
                  </a:txBody>
                  <a:tcPr/>
                </a:tc>
                <a:tc>
                  <a:txBody>
                    <a:bodyPr/>
                    <a:lstStyle/>
                    <a:p>
                      <a:r>
                        <a:rPr lang="en-US" sz="900" dirty="0">
                          <a:latin typeface="Times New Roman" panose="02020603050405020304" pitchFamily="18" charset="0"/>
                          <a:cs typeface="Times New Roman" panose="02020603050405020304" pitchFamily="18" charset="0"/>
                        </a:rPr>
                        <a:t>SCHOOL ENROLLMENT</a:t>
                      </a:r>
                    </a:p>
                  </a:txBody>
                  <a:tcPr/>
                </a:tc>
                <a:extLst>
                  <a:ext uri="{0D108BD9-81ED-4DB2-BD59-A6C34878D82A}">
                    <a16:rowId xmlns:a16="http://schemas.microsoft.com/office/drawing/2014/main" val="12654865"/>
                  </a:ext>
                </a:extLst>
              </a:tr>
              <a:tr h="437431">
                <a:tc>
                  <a:txBody>
                    <a:bodyPr/>
                    <a:lstStyle/>
                    <a:p>
                      <a:r>
                        <a:rPr lang="en-US" sz="900" dirty="0">
                          <a:latin typeface="Times New Roman" panose="02020603050405020304" pitchFamily="18" charset="0"/>
                          <a:cs typeface="Times New Roman" panose="02020603050405020304" pitchFamily="18" charset="0"/>
                        </a:rPr>
                        <a:t>Livingston Jr. HS</a:t>
                      </a:r>
                    </a:p>
                  </a:txBody>
                  <a:tcPr/>
                </a:tc>
                <a:tc>
                  <a:txBody>
                    <a:bodyPr/>
                    <a:lstStyle/>
                    <a:p>
                      <a:pPr algn="ctr"/>
                      <a:r>
                        <a:rPr lang="en-US" sz="900" dirty="0">
                          <a:latin typeface="Times New Roman" panose="02020603050405020304" pitchFamily="18" charset="0"/>
                          <a:cs typeface="Times New Roman" panose="02020603050405020304" pitchFamily="18" charset="0"/>
                        </a:rPr>
                        <a:t>89</a:t>
                      </a:r>
                    </a:p>
                  </a:txBody>
                  <a:tcPr/>
                </a:tc>
                <a:tc>
                  <a:txBody>
                    <a:bodyPr/>
                    <a:lstStyle/>
                    <a:p>
                      <a:pPr algn="ctr"/>
                      <a:r>
                        <a:rPr lang="en-US" sz="900" dirty="0">
                          <a:latin typeface="Times New Roman" panose="02020603050405020304" pitchFamily="18" charset="0"/>
                          <a:cs typeface="Times New Roman" panose="02020603050405020304" pitchFamily="18" charset="0"/>
                        </a:rPr>
                        <a:t>99</a:t>
                      </a:r>
                    </a:p>
                  </a:txBody>
                  <a:tcPr/>
                </a:tc>
                <a:tc>
                  <a:txBody>
                    <a:bodyPr/>
                    <a:lstStyle/>
                    <a:p>
                      <a:pPr algn="ctr"/>
                      <a:r>
                        <a:rPr lang="en-US" sz="900" dirty="0">
                          <a:latin typeface="Times New Roman" panose="02020603050405020304" pitchFamily="18" charset="0"/>
                          <a:cs typeface="Times New Roman" panose="02020603050405020304" pitchFamily="18" charset="0"/>
                        </a:rPr>
                        <a:t>188</a:t>
                      </a:r>
                    </a:p>
                  </a:txBody>
                  <a:tcPr/>
                </a:tc>
                <a:extLst>
                  <a:ext uri="{0D108BD9-81ED-4DB2-BD59-A6C34878D82A}">
                    <a16:rowId xmlns:a16="http://schemas.microsoft.com/office/drawing/2014/main" val="1775041460"/>
                  </a:ext>
                </a:extLst>
              </a:tr>
              <a:tr h="273653">
                <a:tc>
                  <a:txBody>
                    <a:bodyPr/>
                    <a:lstStyle/>
                    <a:p>
                      <a:r>
                        <a:rPr lang="en-US" sz="900" dirty="0">
                          <a:latin typeface="Times New Roman" panose="02020603050405020304" pitchFamily="18" charset="0"/>
                          <a:cs typeface="Times New Roman" panose="02020603050405020304" pitchFamily="18" charset="0"/>
                        </a:rPr>
                        <a:t>York West End Jr. HS</a:t>
                      </a:r>
                    </a:p>
                  </a:txBody>
                  <a:tcPr/>
                </a:tc>
                <a:tc>
                  <a:txBody>
                    <a:bodyPr/>
                    <a:lstStyle/>
                    <a:p>
                      <a:pPr algn="ctr"/>
                      <a:r>
                        <a:rPr lang="en-US" sz="900" dirty="0">
                          <a:latin typeface="Times New Roman" panose="02020603050405020304" pitchFamily="18" charset="0"/>
                          <a:cs typeface="Times New Roman" panose="02020603050405020304" pitchFamily="18" charset="0"/>
                        </a:rPr>
                        <a:t>89</a:t>
                      </a:r>
                    </a:p>
                  </a:txBody>
                  <a:tcPr/>
                </a:tc>
                <a:tc>
                  <a:txBody>
                    <a:bodyPr/>
                    <a:lstStyle/>
                    <a:p>
                      <a:pPr algn="ctr"/>
                      <a:r>
                        <a:rPr lang="en-US" sz="900" dirty="0">
                          <a:latin typeface="Times New Roman" panose="02020603050405020304" pitchFamily="18" charset="0"/>
                          <a:cs typeface="Times New Roman" panose="02020603050405020304" pitchFamily="18" charset="0"/>
                        </a:rPr>
                        <a:t>73</a:t>
                      </a:r>
                    </a:p>
                  </a:txBody>
                  <a:tcPr/>
                </a:tc>
                <a:tc>
                  <a:txBody>
                    <a:bodyPr/>
                    <a:lstStyle/>
                    <a:p>
                      <a:pPr algn="ctr"/>
                      <a:r>
                        <a:rPr lang="en-US" sz="900" dirty="0">
                          <a:latin typeface="Times New Roman" panose="02020603050405020304" pitchFamily="18" charset="0"/>
                          <a:cs typeface="Times New Roman" panose="02020603050405020304" pitchFamily="18" charset="0"/>
                        </a:rPr>
                        <a:t>162</a:t>
                      </a:r>
                    </a:p>
                  </a:txBody>
                  <a:tcPr/>
                </a:tc>
                <a:extLst>
                  <a:ext uri="{0D108BD9-81ED-4DB2-BD59-A6C34878D82A}">
                    <a16:rowId xmlns:a16="http://schemas.microsoft.com/office/drawing/2014/main" val="4226975333"/>
                  </a:ext>
                </a:extLst>
              </a:tr>
              <a:tr h="455198">
                <a:tc>
                  <a:txBody>
                    <a:bodyPr/>
                    <a:lstStyle/>
                    <a:p>
                      <a:r>
                        <a:rPr lang="en-US" sz="900" dirty="0">
                          <a:latin typeface="Times New Roman" panose="02020603050405020304" pitchFamily="18" charset="0"/>
                          <a:cs typeface="Times New Roman" panose="02020603050405020304" pitchFamily="18" charset="0"/>
                        </a:rPr>
                        <a:t>Sumter Central HS</a:t>
                      </a:r>
                    </a:p>
                  </a:txBody>
                  <a:tcPr/>
                </a:tc>
                <a:tc>
                  <a:txBody>
                    <a:bodyPr/>
                    <a:lstStyle/>
                    <a:p>
                      <a:pPr algn="ctr"/>
                      <a:r>
                        <a:rPr lang="en-US" sz="900" dirty="0">
                          <a:latin typeface="Times New Roman" panose="02020603050405020304" pitchFamily="18" charset="0"/>
                          <a:cs typeface="Times New Roman" panose="02020603050405020304" pitchFamily="18" charset="0"/>
                        </a:rPr>
                        <a:t>262</a:t>
                      </a:r>
                    </a:p>
                  </a:txBody>
                  <a:tcPr/>
                </a:tc>
                <a:tc>
                  <a:txBody>
                    <a:bodyPr/>
                    <a:lstStyle/>
                    <a:p>
                      <a:pPr algn="ctr"/>
                      <a:r>
                        <a:rPr lang="en-US" sz="900" dirty="0">
                          <a:latin typeface="Times New Roman" panose="02020603050405020304" pitchFamily="18" charset="0"/>
                          <a:cs typeface="Times New Roman" panose="02020603050405020304" pitchFamily="18" charset="0"/>
                        </a:rPr>
                        <a:t>230</a:t>
                      </a:r>
                    </a:p>
                  </a:txBody>
                  <a:tcPr/>
                </a:tc>
                <a:tc>
                  <a:txBody>
                    <a:bodyPr/>
                    <a:lstStyle/>
                    <a:p>
                      <a:pPr algn="ctr"/>
                      <a:r>
                        <a:rPr lang="en-US" sz="900" dirty="0">
                          <a:latin typeface="Times New Roman" panose="02020603050405020304" pitchFamily="18" charset="0"/>
                          <a:cs typeface="Times New Roman" panose="02020603050405020304" pitchFamily="18" charset="0"/>
                        </a:rPr>
                        <a:t>492</a:t>
                      </a:r>
                    </a:p>
                  </a:txBody>
                  <a:tcPr/>
                </a:tc>
                <a:extLst>
                  <a:ext uri="{0D108BD9-81ED-4DB2-BD59-A6C34878D82A}">
                    <a16:rowId xmlns:a16="http://schemas.microsoft.com/office/drawing/2014/main" val="130373948"/>
                  </a:ext>
                </a:extLst>
              </a:tr>
              <a:tr h="510342">
                <a:tc>
                  <a:txBody>
                    <a:bodyPr/>
                    <a:lstStyle/>
                    <a:p>
                      <a:r>
                        <a:rPr lang="en-US" sz="900" b="1" dirty="0">
                          <a:latin typeface="Times New Roman" panose="02020603050405020304" pitchFamily="18" charset="0"/>
                          <a:cs typeface="Times New Roman" panose="02020603050405020304" pitchFamily="18" charset="0"/>
                        </a:rPr>
                        <a:t>TOTAL ENROLLMENT</a:t>
                      </a:r>
                    </a:p>
                  </a:txBody>
                  <a:tcPr/>
                </a:tc>
                <a:tc>
                  <a:txBody>
                    <a:bodyPr/>
                    <a:lstStyle/>
                    <a:p>
                      <a:pPr algn="ctr"/>
                      <a:r>
                        <a:rPr lang="en-US" sz="900" b="1" dirty="0">
                          <a:latin typeface="Times New Roman" panose="02020603050405020304" pitchFamily="18" charset="0"/>
                          <a:cs typeface="Times New Roman" panose="02020603050405020304" pitchFamily="18" charset="0"/>
                        </a:rPr>
                        <a:t>440</a:t>
                      </a:r>
                    </a:p>
                  </a:txBody>
                  <a:tcPr/>
                </a:tc>
                <a:tc>
                  <a:txBody>
                    <a:bodyPr/>
                    <a:lstStyle/>
                    <a:p>
                      <a:pPr algn="ctr"/>
                      <a:r>
                        <a:rPr lang="en-US" sz="900" b="1" dirty="0">
                          <a:latin typeface="Times New Roman" panose="02020603050405020304" pitchFamily="18" charset="0"/>
                          <a:cs typeface="Times New Roman" panose="02020603050405020304" pitchFamily="18" charset="0"/>
                        </a:rPr>
                        <a:t>402</a:t>
                      </a:r>
                    </a:p>
                  </a:txBody>
                  <a:tcPr/>
                </a:tc>
                <a:tc>
                  <a:txBody>
                    <a:bodyPr/>
                    <a:lstStyle/>
                    <a:p>
                      <a:pPr algn="ctr"/>
                      <a:r>
                        <a:rPr lang="en-US" sz="900" b="1" dirty="0">
                          <a:latin typeface="Times New Roman" panose="02020603050405020304" pitchFamily="18" charset="0"/>
                          <a:cs typeface="Times New Roman" panose="02020603050405020304" pitchFamily="18" charset="0"/>
                        </a:rPr>
                        <a:t>842</a:t>
                      </a:r>
                    </a:p>
                  </a:txBody>
                  <a:tcPr/>
                </a:tc>
                <a:extLst>
                  <a:ext uri="{0D108BD9-81ED-4DB2-BD59-A6C34878D82A}">
                    <a16:rowId xmlns:a16="http://schemas.microsoft.com/office/drawing/2014/main" val="95119879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idx="4294967295"/>
          </p:nvPr>
        </p:nvSpPr>
        <p:spPr>
          <a:xfrm>
            <a:off x="399553" y="169396"/>
            <a:ext cx="6137275" cy="636588"/>
          </a:xfrm>
          <a:prstGeom prst="rect">
            <a:avLst/>
          </a:prstGeom>
        </p:spPr>
        <p:txBody>
          <a:bodyPr spcFirstLastPara="1" vert="horz" wrap="square" lIns="68569" tIns="68569" rIns="68569" bIns="68569" rtlCol="0" anchor="b" anchorCtr="0">
            <a:noAutofit/>
          </a:bodyPr>
          <a:lstStyle/>
          <a:p>
            <a:pPr>
              <a:spcBef>
                <a:spcPts val="0"/>
              </a:spcBef>
            </a:pPr>
            <a:r>
              <a:rPr lang="en-US" b="1" dirty="0"/>
              <a:t>System Allocations</a:t>
            </a:r>
            <a:endParaRPr b="1" dirty="0"/>
          </a:p>
        </p:txBody>
      </p:sp>
      <p:graphicFrame>
        <p:nvGraphicFramePr>
          <p:cNvPr id="2" name="Table 1">
            <a:extLst>
              <a:ext uri="{FF2B5EF4-FFF2-40B4-BE49-F238E27FC236}">
                <a16:creationId xmlns:a16="http://schemas.microsoft.com/office/drawing/2014/main" id="{039AEB29-42DE-4C9B-A577-00D4C97E85CB}"/>
              </a:ext>
            </a:extLst>
          </p:cNvPr>
          <p:cNvGraphicFramePr>
            <a:graphicFrameLocks noGrp="1"/>
          </p:cNvGraphicFramePr>
          <p:nvPr>
            <p:extLst>
              <p:ext uri="{D42A27DB-BD31-4B8C-83A1-F6EECF244321}">
                <p14:modId xmlns:p14="http://schemas.microsoft.com/office/powerpoint/2010/main" val="559289364"/>
              </p:ext>
            </p:extLst>
          </p:nvPr>
        </p:nvGraphicFramePr>
        <p:xfrm>
          <a:off x="399553" y="941847"/>
          <a:ext cx="6058893" cy="3567450"/>
        </p:xfrm>
        <a:graphic>
          <a:graphicData uri="http://schemas.openxmlformats.org/drawingml/2006/table">
            <a:tbl>
              <a:tblPr firstRow="1" bandRow="1">
                <a:tableStyleId>{5C22544A-7EE6-4342-B048-85BDC9FD1C3A}</a:tableStyleId>
              </a:tblPr>
              <a:tblGrid>
                <a:gridCol w="1838325">
                  <a:extLst>
                    <a:ext uri="{9D8B030D-6E8A-4147-A177-3AD203B41FA5}">
                      <a16:colId xmlns:a16="http://schemas.microsoft.com/office/drawing/2014/main" val="1519994030"/>
                    </a:ext>
                  </a:extLst>
                </a:gridCol>
                <a:gridCol w="1406856">
                  <a:extLst>
                    <a:ext uri="{9D8B030D-6E8A-4147-A177-3AD203B41FA5}">
                      <a16:colId xmlns:a16="http://schemas.microsoft.com/office/drawing/2014/main" val="1231715716"/>
                    </a:ext>
                  </a:extLst>
                </a:gridCol>
                <a:gridCol w="1422709">
                  <a:extLst>
                    <a:ext uri="{9D8B030D-6E8A-4147-A177-3AD203B41FA5}">
                      <a16:colId xmlns:a16="http://schemas.microsoft.com/office/drawing/2014/main" val="55002212"/>
                    </a:ext>
                  </a:extLst>
                </a:gridCol>
                <a:gridCol w="1391003">
                  <a:extLst>
                    <a:ext uri="{9D8B030D-6E8A-4147-A177-3AD203B41FA5}">
                      <a16:colId xmlns:a16="http://schemas.microsoft.com/office/drawing/2014/main" val="4076053622"/>
                    </a:ext>
                  </a:extLst>
                </a:gridCol>
              </a:tblGrid>
              <a:tr h="264180">
                <a:tc>
                  <a:txBody>
                    <a:bodyPr/>
                    <a:lstStyle/>
                    <a:p>
                      <a:r>
                        <a:rPr lang="en-US" sz="900" b="1" dirty="0">
                          <a:latin typeface="Times New Roman" panose="02020603050405020304" pitchFamily="18" charset="0"/>
                          <a:cs typeface="Times New Roman" panose="02020603050405020304" pitchFamily="18" charset="0"/>
                        </a:rPr>
                        <a:t>FUND SOURCE</a:t>
                      </a:r>
                    </a:p>
                  </a:txBody>
                  <a:tcPr/>
                </a:tc>
                <a:tc>
                  <a:txBody>
                    <a:bodyPr/>
                    <a:lstStyle/>
                    <a:p>
                      <a:r>
                        <a:rPr lang="en-US" sz="900" b="1" dirty="0">
                          <a:latin typeface="Times New Roman" panose="02020603050405020304" pitchFamily="18" charset="0"/>
                          <a:cs typeface="Times New Roman" panose="02020603050405020304" pitchFamily="18" charset="0"/>
                        </a:rPr>
                        <a:t>FY 2025</a:t>
                      </a:r>
                    </a:p>
                  </a:txBody>
                  <a:tcPr/>
                </a:tc>
                <a:tc>
                  <a:txBody>
                    <a:bodyPr/>
                    <a:lstStyle/>
                    <a:p>
                      <a:r>
                        <a:rPr lang="en-US" sz="900" b="1" dirty="0">
                          <a:latin typeface="Times New Roman" panose="02020603050405020304" pitchFamily="18" charset="0"/>
                          <a:cs typeface="Times New Roman" panose="02020603050405020304" pitchFamily="18" charset="0"/>
                        </a:rPr>
                        <a:t>FY 2026</a:t>
                      </a:r>
                    </a:p>
                  </a:txBody>
                  <a:tcPr/>
                </a:tc>
                <a:tc>
                  <a:txBody>
                    <a:bodyPr/>
                    <a:lstStyle/>
                    <a:p>
                      <a:r>
                        <a:rPr lang="en-US" sz="900" b="1" dirty="0">
                          <a:latin typeface="Times New Roman" panose="02020603050405020304" pitchFamily="18" charset="0"/>
                          <a:cs typeface="Times New Roman" panose="02020603050405020304" pitchFamily="18" charset="0"/>
                        </a:rPr>
                        <a:t>VARIANCE</a:t>
                      </a:r>
                    </a:p>
                  </a:txBody>
                  <a:tcPr/>
                </a:tc>
                <a:extLst>
                  <a:ext uri="{0D108BD9-81ED-4DB2-BD59-A6C34878D82A}">
                    <a16:rowId xmlns:a16="http://schemas.microsoft.com/office/drawing/2014/main" val="486301218"/>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1110 Foundation Program </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$6,344,190.00</a:t>
                      </a:r>
                    </a:p>
                  </a:txBody>
                  <a:tcPr marL="9525" marR="9525" marT="9525" marB="0"/>
                </a:tc>
                <a:tc>
                  <a:txBody>
                    <a:bodyPr/>
                    <a:lstStyle/>
                    <a:p>
                      <a:pPr algn="r"/>
                      <a:r>
                        <a:rPr lang="en-US" sz="900" b="1" i="0" dirty="0"/>
                        <a:t>$5,773,662.00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($570,528.00) </a:t>
                      </a:r>
                    </a:p>
                  </a:txBody>
                  <a:tcPr marL="9525" marR="9525" marT="9525" marB="0"/>
                </a:tc>
                <a:extLst>
                  <a:ext uri="{0D108BD9-81ED-4DB2-BD59-A6C34878D82A}">
                    <a16:rowId xmlns:a16="http://schemas.microsoft.com/office/drawing/2014/main" val="1040775029"/>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1140 Raise Act Program</a:t>
                      </a:r>
                    </a:p>
                  </a:txBody>
                  <a:tcPr marL="9525" marR="9525" marT="9525" marB="0"/>
                </a:tc>
                <a:tc>
                  <a:txBody>
                    <a:bodyPr/>
                    <a:lstStyle/>
                    <a:p>
                      <a:pPr algn="r" rtl="0" fontAlgn="t"/>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a:r>
                        <a:rPr lang="en-US" sz="900" b="1" i="0" dirty="0"/>
                        <a:t>$196,514.00</a:t>
                      </a:r>
                    </a:p>
                  </a:txBody>
                  <a:tcPr marL="9525" marR="9525" marT="9525" marB="0"/>
                </a:tc>
                <a:tc>
                  <a:txBody>
                    <a:bodyPr/>
                    <a:lstStyle/>
                    <a:p>
                      <a:pPr algn="r" fontAlgn="b"/>
                      <a:r>
                        <a:rPr lang="en-US" sz="900" b="1" i="0" u="none" strike="noStrike" dirty="0">
                          <a:effectLst/>
                          <a:latin typeface="Times New Roman" panose="02020603050405020304" pitchFamily="18" charset="0"/>
                          <a:cs typeface="Times New Roman" panose="02020603050405020304" pitchFamily="18" charset="0"/>
                        </a:rPr>
                        <a:t>$196,514.00</a:t>
                      </a:r>
                    </a:p>
                  </a:txBody>
                  <a:tcPr marL="9525" marR="9525" marT="9525" marB="0"/>
                </a:tc>
                <a:extLst>
                  <a:ext uri="{0D108BD9-81ED-4DB2-BD59-A6C34878D82A}">
                    <a16:rowId xmlns:a16="http://schemas.microsoft.com/office/drawing/2014/main" val="2526415836"/>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1220 School Nurses</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$175,182.00</a:t>
                      </a:r>
                    </a:p>
                  </a:txBody>
                  <a:tcPr marL="9525" marR="9525" marT="9525" marB="0"/>
                </a:tc>
                <a:tc>
                  <a:txBody>
                    <a:bodyPr/>
                    <a:lstStyle/>
                    <a:p>
                      <a:pPr algn="r"/>
                      <a:r>
                        <a:rPr lang="en-US" sz="900" b="1" i="0" dirty="0"/>
                        <a:t>$166,800.00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($8,382.00)</a:t>
                      </a:r>
                    </a:p>
                  </a:txBody>
                  <a:tcPr marL="9525" marR="9525" marT="9525" marB="0"/>
                </a:tc>
                <a:extLst>
                  <a:ext uri="{0D108BD9-81ED-4DB2-BD59-A6C34878D82A}">
                    <a16:rowId xmlns:a16="http://schemas.microsoft.com/office/drawing/2014/main" val="288142446"/>
                  </a:ext>
                </a:extLst>
              </a:tr>
              <a:tr h="283845">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1221 Technology Coordinator</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$69,694.00</a:t>
                      </a:r>
                    </a:p>
                  </a:txBody>
                  <a:tcPr marL="9525" marR="9525" marT="9525" marB="0"/>
                </a:tc>
                <a:tc>
                  <a:txBody>
                    <a:bodyPr/>
                    <a:lstStyle/>
                    <a:p>
                      <a:pPr algn="r"/>
                      <a:r>
                        <a:rPr lang="en-US" sz="900" b="1" i="0" dirty="0"/>
                        <a:t>$71,683.00</a:t>
                      </a:r>
                    </a:p>
                  </a:txBody>
                  <a:tcPr marL="9525" marR="9525" marT="9525" marB="0"/>
                </a:tc>
                <a:tc>
                  <a:txBody>
                    <a:bodyPr/>
                    <a:lstStyle/>
                    <a:p>
                      <a:pPr algn="r" fontAlgn="b"/>
                      <a:r>
                        <a:rPr lang="en-US" sz="900" b="1" i="0" u="none" strike="noStrike" dirty="0">
                          <a:solidFill>
                            <a:schemeClr val="tx1"/>
                          </a:solidFill>
                          <a:effectLst/>
                          <a:latin typeface="Times New Roman" panose="02020603050405020304" pitchFamily="18" charset="0"/>
                          <a:cs typeface="Times New Roman" panose="02020603050405020304" pitchFamily="18" charset="0"/>
                        </a:rPr>
                        <a:t>$1,989.00</a:t>
                      </a:r>
                    </a:p>
                  </a:txBody>
                  <a:tcPr marL="9525" marR="9525" marT="9525" marB="0"/>
                </a:tc>
                <a:extLst>
                  <a:ext uri="{0D108BD9-81ED-4DB2-BD59-A6C34878D82A}">
                    <a16:rowId xmlns:a16="http://schemas.microsoft.com/office/drawing/2014/main" val="4241421512"/>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1222 Career Tech O &amp; M</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$19,141.00</a:t>
                      </a:r>
                    </a:p>
                  </a:txBody>
                  <a:tcPr marL="9525" marR="9525" marT="9525" marB="0"/>
                </a:tc>
                <a:tc>
                  <a:txBody>
                    <a:bodyPr/>
                    <a:lstStyle/>
                    <a:p>
                      <a:pPr algn="r"/>
                      <a:r>
                        <a:rPr lang="en-US" sz="900" b="1" i="0" dirty="0"/>
                        <a:t>$23,887.00</a:t>
                      </a:r>
                    </a:p>
                  </a:txBody>
                  <a:tcPr marL="9525" marR="9525" marT="9525" marB="0"/>
                </a:tc>
                <a:tc>
                  <a:txBody>
                    <a:bodyPr/>
                    <a:lstStyle/>
                    <a:p>
                      <a:pPr algn="r" fontAlgn="b"/>
                      <a:r>
                        <a:rPr lang="en-US" sz="900" b="1" i="0" u="none" strike="noStrike" dirty="0">
                          <a:effectLst/>
                          <a:latin typeface="Times New Roman" panose="02020603050405020304" pitchFamily="18" charset="0"/>
                          <a:cs typeface="Times New Roman" panose="02020603050405020304" pitchFamily="18" charset="0"/>
                        </a:rPr>
                        <a:t>$4,746.00</a:t>
                      </a:r>
                    </a:p>
                  </a:txBody>
                  <a:tcPr marL="9525" marR="9525" marT="9525" marB="0"/>
                </a:tc>
                <a:extLst>
                  <a:ext uri="{0D108BD9-81ED-4DB2-BD59-A6C34878D82A}">
                    <a16:rowId xmlns:a16="http://schemas.microsoft.com/office/drawing/2014/main" val="99059076"/>
                  </a:ext>
                </a:extLst>
              </a:tr>
              <a:tr h="283845">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1310 Transportation - Operations</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$1,585,180.00</a:t>
                      </a:r>
                    </a:p>
                  </a:txBody>
                  <a:tcPr marL="9525" marR="9525" marT="9525" marB="0"/>
                </a:tc>
                <a:tc>
                  <a:txBody>
                    <a:bodyPr/>
                    <a:lstStyle/>
                    <a:p>
                      <a:pPr algn="r"/>
                      <a:r>
                        <a:rPr lang="en-US" sz="900" b="1" i="0" dirty="0"/>
                        <a:t>$1,113,017.00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($472,163.00)</a:t>
                      </a:r>
                    </a:p>
                  </a:txBody>
                  <a:tcPr marL="9525" marR="9525" marT="9525" marB="0"/>
                </a:tc>
                <a:extLst>
                  <a:ext uri="{0D108BD9-81ED-4DB2-BD59-A6C34878D82A}">
                    <a16:rowId xmlns:a16="http://schemas.microsoft.com/office/drawing/2014/main" val="2106282320"/>
                  </a:ext>
                </a:extLst>
              </a:tr>
              <a:tr h="283845">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1320 Transportation - Fleet Renewal</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$219,849.00</a:t>
                      </a:r>
                    </a:p>
                  </a:txBody>
                  <a:tcPr marL="9525" marR="9525" marT="9525" marB="0"/>
                </a:tc>
                <a:tc>
                  <a:txBody>
                    <a:bodyPr/>
                    <a:lstStyle/>
                    <a:p>
                      <a:pPr algn="r"/>
                      <a:r>
                        <a:rPr lang="en-US" sz="900" b="1" i="0" dirty="0"/>
                        <a:t>$159,201.00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($60,648.00) </a:t>
                      </a:r>
                    </a:p>
                  </a:txBody>
                  <a:tcPr marL="9525" marR="9525" marT="9525" marB="0"/>
                </a:tc>
                <a:extLst>
                  <a:ext uri="{0D108BD9-81ED-4DB2-BD59-A6C34878D82A}">
                    <a16:rowId xmlns:a16="http://schemas.microsoft.com/office/drawing/2014/main" val="3870025008"/>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1410 At Risk</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$39,988.00</a:t>
                      </a:r>
                    </a:p>
                  </a:txBody>
                  <a:tcPr marL="9525" marR="9525" marT="9525" marB="0"/>
                </a:tc>
                <a:tc>
                  <a:txBody>
                    <a:bodyPr/>
                    <a:lstStyle/>
                    <a:p>
                      <a:pPr algn="r"/>
                      <a:endParaRPr lang="en-US" sz="900" b="1" i="0" dirty="0"/>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($39,988.00) </a:t>
                      </a:r>
                    </a:p>
                  </a:txBody>
                  <a:tcPr marL="9525" marR="9525" marT="9525" marB="0"/>
                </a:tc>
                <a:extLst>
                  <a:ext uri="{0D108BD9-81ED-4DB2-BD59-A6C34878D82A}">
                    <a16:rowId xmlns:a16="http://schemas.microsoft.com/office/drawing/2014/main" val="3717805886"/>
                  </a:ext>
                </a:extLst>
              </a:tr>
              <a:tr h="228600">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1520 Preschool</a:t>
                      </a: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$64,758.00</a:t>
                      </a:r>
                    </a:p>
                  </a:txBody>
                  <a:tcPr marL="9525" marR="9525" marT="9525" marB="0"/>
                </a:tc>
                <a:tc>
                  <a:txBody>
                    <a:bodyPr/>
                    <a:lstStyle/>
                    <a:p>
                      <a:pPr algn="r"/>
                      <a:r>
                        <a:rPr lang="en-US" sz="900" b="1" i="0" dirty="0"/>
                        <a:t>$64,516.00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($242.00) </a:t>
                      </a:r>
                    </a:p>
                  </a:txBody>
                  <a:tcPr marL="9525" marR="9525" marT="9525" marB="0"/>
                </a:tc>
                <a:extLst>
                  <a:ext uri="{0D108BD9-81ED-4DB2-BD59-A6C34878D82A}">
                    <a16:rowId xmlns:a16="http://schemas.microsoft.com/office/drawing/2014/main" val="4282458437"/>
                  </a:ext>
                </a:extLst>
              </a:tr>
              <a:tr h="283845">
                <a:tc>
                  <a:txBody>
                    <a:bodyPr/>
                    <a:lstStyle/>
                    <a:p>
                      <a:pPr algn="l"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2120 PSF – Capital Outlay</a:t>
                      </a:r>
                    </a:p>
                  </a:txBody>
                  <a:tcPr marL="9525" marR="9525" marT="9525" marB="0"/>
                </a:tc>
                <a:tc>
                  <a:txBody>
                    <a:bodyPr/>
                    <a:lstStyle/>
                    <a:p>
                      <a:pPr algn="r"/>
                      <a:r>
                        <a:rPr lang="en-US" sz="900" b="1" dirty="0">
                          <a:latin typeface="Times New Roman" panose="02020603050405020304" pitchFamily="18" charset="0"/>
                          <a:cs typeface="Times New Roman" panose="02020603050405020304" pitchFamily="18" charset="0"/>
                        </a:rPr>
                        <a:t>                      $142,273.27</a:t>
                      </a:r>
                    </a:p>
                  </a:txBody>
                  <a:tcPr/>
                </a:tc>
                <a:tc>
                  <a:txBody>
                    <a:bodyPr/>
                    <a:lstStyle/>
                    <a:p>
                      <a:pPr algn="r"/>
                      <a:r>
                        <a:rPr lang="en-US" sz="900" b="1" i="0" dirty="0"/>
                        <a:t>($65,516.00)</a:t>
                      </a:r>
                    </a:p>
                  </a:txBody>
                  <a:tcPr/>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($207,789.27)</a:t>
                      </a:r>
                    </a:p>
                  </a:txBody>
                  <a:tcPr marL="9525" marR="9525" marT="9525" marB="0"/>
                </a:tc>
                <a:extLst>
                  <a:ext uri="{0D108BD9-81ED-4DB2-BD59-A6C34878D82A}">
                    <a16:rowId xmlns:a16="http://schemas.microsoft.com/office/drawing/2014/main" val="3183127226"/>
                  </a:ext>
                </a:extLst>
              </a:tr>
              <a:tr h="0">
                <a:tc>
                  <a:txBody>
                    <a:bodyPr/>
                    <a:lstStyle/>
                    <a:p>
                      <a:r>
                        <a:rPr lang="en-US" sz="900" b="1" dirty="0">
                          <a:latin typeface="Times New Roman" panose="02020603050405020304" pitchFamily="18" charset="0"/>
                          <a:cs typeface="Times New Roman" panose="02020603050405020304" pitchFamily="18" charset="0"/>
                        </a:rPr>
                        <a:t>8410 PSF – Capital Outlay</a:t>
                      </a:r>
                    </a:p>
                  </a:txBody>
                  <a:tcPr marL="9525" marR="9525" marT="9525" marB="0"/>
                </a:tc>
                <a:tc>
                  <a:txBody>
                    <a:bodyPr/>
                    <a:lstStyle/>
                    <a:p>
                      <a:pPr algn="r"/>
                      <a:r>
                        <a:rPr lang="en-US" sz="900" b="1" kern="1200" dirty="0">
                          <a:solidFill>
                            <a:schemeClr val="dk1"/>
                          </a:solidFill>
                          <a:latin typeface="Times" panose="02020603050405020304" pitchFamily="18" charset="0"/>
                          <a:ea typeface="+mn-ea"/>
                          <a:cs typeface="+mn-cs"/>
                        </a:rPr>
                        <a:t>                      $112,313.73</a:t>
                      </a:r>
                    </a:p>
                  </a:txBody>
                  <a:tcPr/>
                </a:tc>
                <a:tc>
                  <a:txBody>
                    <a:bodyPr/>
                    <a:lstStyle/>
                    <a:p>
                      <a:pPr algn="r"/>
                      <a:r>
                        <a:rPr lang="en-US" sz="900" b="1" i="0" dirty="0"/>
                        <a:t>$299,726.23</a:t>
                      </a:r>
                    </a:p>
                  </a:txBody>
                  <a:tcPr/>
                </a:tc>
                <a:tc>
                  <a:txBody>
                    <a:bodyPr/>
                    <a:lstStyle/>
                    <a:p>
                      <a:pPr algn="r" fontAlgn="b"/>
                      <a:r>
                        <a:rPr lang="en-US" sz="900" b="1" i="0" u="none" strike="noStrike" dirty="0">
                          <a:effectLst/>
                          <a:latin typeface="Times New Roman" panose="02020603050405020304" pitchFamily="18" charset="0"/>
                          <a:cs typeface="Times New Roman" panose="02020603050405020304" pitchFamily="18" charset="0"/>
                        </a:rPr>
                        <a:t>$187,412.50</a:t>
                      </a:r>
                    </a:p>
                  </a:txBody>
                  <a:tcPr marL="9525" marR="9525" marT="9525" marB="0"/>
                </a:tc>
                <a:extLst>
                  <a:ext uri="{0D108BD9-81ED-4DB2-BD59-A6C34878D82A}">
                    <a16:rowId xmlns:a16="http://schemas.microsoft.com/office/drawing/2014/main" val="3682789776"/>
                  </a:ext>
                </a:extLst>
              </a:tr>
              <a:tr h="23900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Times New Roman" panose="02020603050405020304" pitchFamily="18" charset="0"/>
                          <a:cs typeface="Times New Roman" panose="02020603050405020304" pitchFamily="18" charset="0"/>
                        </a:rPr>
                        <a:t>3210 IDEA – Part</a:t>
                      </a:r>
                      <a:r>
                        <a:rPr lang="en-US" sz="900" b="1" baseline="0" dirty="0">
                          <a:solidFill>
                            <a:schemeClr val="tx1"/>
                          </a:solidFill>
                          <a:latin typeface="Times New Roman" panose="02020603050405020304" pitchFamily="18" charset="0"/>
                          <a:cs typeface="Times New Roman" panose="02020603050405020304" pitchFamily="18" charset="0"/>
                        </a:rPr>
                        <a:t> B</a:t>
                      </a:r>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latin typeface="Times New Roman" panose="02020603050405020304" pitchFamily="18" charset="0"/>
                        <a:cs typeface="Times New Roman" panose="02020603050405020304" pitchFamily="18" charset="0"/>
                      </a:endParaRP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$400,659.00</a:t>
                      </a:r>
                    </a:p>
                  </a:txBody>
                  <a:tcPr marL="9525" marR="9525" marT="9525" marB="0"/>
                </a:tc>
                <a:tc>
                  <a:txBody>
                    <a:bodyPr/>
                    <a:lstStyle/>
                    <a:p>
                      <a:pPr algn="r"/>
                      <a:r>
                        <a:rPr lang="en-US" sz="900" b="1" i="0" dirty="0"/>
                        <a:t>$389,294.00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($11,365.00)</a:t>
                      </a:r>
                    </a:p>
                  </a:txBody>
                  <a:tcPr marL="9525" marR="9525" marT="9525" marB="0"/>
                </a:tc>
                <a:extLst>
                  <a:ext uri="{0D108BD9-81ED-4DB2-BD59-A6C34878D82A}">
                    <a16:rowId xmlns:a16="http://schemas.microsoft.com/office/drawing/2014/main" val="1247591613"/>
                  </a:ext>
                </a:extLst>
              </a:tr>
              <a:tr h="23332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Times New Roman" panose="02020603050405020304" pitchFamily="18" charset="0"/>
                          <a:cs typeface="Times New Roman" panose="02020603050405020304" pitchFamily="18" charset="0"/>
                        </a:rPr>
                        <a:t>3220 Pre-School</a:t>
                      </a:r>
                      <a:r>
                        <a:rPr lang="en-US" sz="900" b="1" baseline="0" dirty="0">
                          <a:solidFill>
                            <a:schemeClr val="tx1"/>
                          </a:solidFill>
                          <a:latin typeface="Times New Roman" panose="02020603050405020304" pitchFamily="18" charset="0"/>
                          <a:cs typeface="Times New Roman" panose="02020603050405020304" pitchFamily="18" charset="0"/>
                        </a:rPr>
                        <a:t> Part B</a:t>
                      </a:r>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latin typeface="Times New Roman" panose="02020603050405020304" pitchFamily="18" charset="0"/>
                        <a:cs typeface="Times New Roman" panose="02020603050405020304" pitchFamily="18" charset="0"/>
                      </a:endParaRPr>
                    </a:p>
                  </a:txBody>
                  <a:tcPr marL="9525" marR="9525" marT="9525" marB="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$33,029.00</a:t>
                      </a:r>
                    </a:p>
                  </a:txBody>
                  <a:tcPr marL="9525" marR="9525" marT="9525" marB="0"/>
                </a:tc>
                <a:tc>
                  <a:txBody>
                    <a:bodyPr/>
                    <a:lstStyle/>
                    <a:p>
                      <a:pPr algn="r"/>
                      <a:r>
                        <a:rPr lang="en-US" sz="900" b="1" i="0" dirty="0"/>
                        <a:t>$32,688.00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($341.00)</a:t>
                      </a:r>
                    </a:p>
                  </a:txBody>
                  <a:tcPr marL="9525" marR="9525" marT="9525" marB="0"/>
                </a:tc>
                <a:extLst>
                  <a:ext uri="{0D108BD9-81ED-4DB2-BD59-A6C34878D82A}">
                    <a16:rowId xmlns:a16="http://schemas.microsoft.com/office/drawing/2014/main" val="292951211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3" name="Rectangle 2">
            <a:extLst>
              <a:ext uri="{FF2B5EF4-FFF2-40B4-BE49-F238E27FC236}">
                <a16:creationId xmlns:a16="http://schemas.microsoft.com/office/drawing/2014/main" id="{85380F63-97A3-45A6-A57A-8857D4D72649}"/>
              </a:ext>
            </a:extLst>
          </p:cNvPr>
          <p:cNvSpPr/>
          <p:nvPr/>
        </p:nvSpPr>
        <p:spPr>
          <a:xfrm>
            <a:off x="723117" y="1147743"/>
            <a:ext cx="4559485" cy="461665"/>
          </a:xfrm>
          <a:prstGeom prst="rect">
            <a:avLst/>
          </a:prstGeom>
        </p:spPr>
        <p:txBody>
          <a:bodyPr wrap="square">
            <a:spAutoFit/>
          </a:bodyPr>
          <a:lstStyle/>
          <a:p>
            <a:r>
              <a:rPr lang="en-US" sz="2400" b="1" dirty="0"/>
              <a:t>System Allocations Cont’d</a:t>
            </a:r>
            <a:endParaRPr lang="en-US" sz="2400" dirty="0"/>
          </a:p>
        </p:txBody>
      </p:sp>
      <p:graphicFrame>
        <p:nvGraphicFramePr>
          <p:cNvPr id="8" name="Table 7">
            <a:extLst>
              <a:ext uri="{FF2B5EF4-FFF2-40B4-BE49-F238E27FC236}">
                <a16:creationId xmlns:a16="http://schemas.microsoft.com/office/drawing/2014/main" id="{C3584C22-FB2F-41FD-831B-72CB72E2E483}"/>
              </a:ext>
            </a:extLst>
          </p:cNvPr>
          <p:cNvGraphicFramePr>
            <a:graphicFrameLocks noGrp="1"/>
          </p:cNvGraphicFramePr>
          <p:nvPr>
            <p:extLst>
              <p:ext uri="{D42A27DB-BD31-4B8C-83A1-F6EECF244321}">
                <p14:modId xmlns:p14="http://schemas.microsoft.com/office/powerpoint/2010/main" val="3897379546"/>
              </p:ext>
            </p:extLst>
          </p:nvPr>
        </p:nvGraphicFramePr>
        <p:xfrm>
          <a:off x="723117" y="1711154"/>
          <a:ext cx="5575266" cy="2628589"/>
        </p:xfrm>
        <a:graphic>
          <a:graphicData uri="http://schemas.openxmlformats.org/drawingml/2006/table">
            <a:tbl>
              <a:tblPr firstRow="1" bandRow="1">
                <a:tableStyleId>{5C22544A-7EE6-4342-B048-85BDC9FD1C3A}</a:tableStyleId>
              </a:tblPr>
              <a:tblGrid>
                <a:gridCol w="1354698">
                  <a:extLst>
                    <a:ext uri="{9D8B030D-6E8A-4147-A177-3AD203B41FA5}">
                      <a16:colId xmlns:a16="http://schemas.microsoft.com/office/drawing/2014/main" val="1519994030"/>
                    </a:ext>
                  </a:extLst>
                </a:gridCol>
                <a:gridCol w="1406856">
                  <a:extLst>
                    <a:ext uri="{9D8B030D-6E8A-4147-A177-3AD203B41FA5}">
                      <a16:colId xmlns:a16="http://schemas.microsoft.com/office/drawing/2014/main" val="1231715716"/>
                    </a:ext>
                  </a:extLst>
                </a:gridCol>
                <a:gridCol w="1422709">
                  <a:extLst>
                    <a:ext uri="{9D8B030D-6E8A-4147-A177-3AD203B41FA5}">
                      <a16:colId xmlns:a16="http://schemas.microsoft.com/office/drawing/2014/main" val="55002212"/>
                    </a:ext>
                  </a:extLst>
                </a:gridCol>
                <a:gridCol w="1391003">
                  <a:extLst>
                    <a:ext uri="{9D8B030D-6E8A-4147-A177-3AD203B41FA5}">
                      <a16:colId xmlns:a16="http://schemas.microsoft.com/office/drawing/2014/main" val="4076053622"/>
                    </a:ext>
                  </a:extLst>
                </a:gridCol>
              </a:tblGrid>
              <a:tr h="264484">
                <a:tc>
                  <a:txBody>
                    <a:bodyPr/>
                    <a:lstStyle/>
                    <a:p>
                      <a:r>
                        <a:rPr lang="en-US" sz="900" b="1" dirty="0">
                          <a:latin typeface="Times New Roman" panose="02020603050405020304" pitchFamily="18" charset="0"/>
                          <a:cs typeface="Times New Roman" panose="02020603050405020304" pitchFamily="18" charset="0"/>
                        </a:rPr>
                        <a:t>FUND SOURCE</a:t>
                      </a:r>
                    </a:p>
                  </a:txBody>
                  <a:tcPr/>
                </a:tc>
                <a:tc>
                  <a:txBody>
                    <a:bodyPr/>
                    <a:lstStyle/>
                    <a:p>
                      <a:r>
                        <a:rPr lang="en-US" sz="900" b="1" dirty="0">
                          <a:latin typeface="Times New Roman" panose="02020603050405020304" pitchFamily="18" charset="0"/>
                          <a:cs typeface="Times New Roman" panose="02020603050405020304" pitchFamily="18" charset="0"/>
                        </a:rPr>
                        <a:t>FY 2025</a:t>
                      </a:r>
                    </a:p>
                  </a:txBody>
                  <a:tcPr/>
                </a:tc>
                <a:tc>
                  <a:txBody>
                    <a:bodyPr/>
                    <a:lstStyle/>
                    <a:p>
                      <a:r>
                        <a:rPr lang="en-US" sz="900" b="1" dirty="0">
                          <a:latin typeface="Times New Roman" panose="02020603050405020304" pitchFamily="18" charset="0"/>
                          <a:cs typeface="Times New Roman" panose="02020603050405020304" pitchFamily="18" charset="0"/>
                        </a:rPr>
                        <a:t>FY 2026</a:t>
                      </a:r>
                    </a:p>
                  </a:txBody>
                  <a:tcPr/>
                </a:tc>
                <a:tc>
                  <a:txBody>
                    <a:bodyPr/>
                    <a:lstStyle/>
                    <a:p>
                      <a:r>
                        <a:rPr lang="en-US" sz="900" b="1" dirty="0">
                          <a:latin typeface="Times New Roman" panose="02020603050405020304" pitchFamily="18" charset="0"/>
                          <a:cs typeface="Times New Roman" panose="02020603050405020304" pitchFamily="18" charset="0"/>
                        </a:rPr>
                        <a:t>VARIANCE</a:t>
                      </a:r>
                    </a:p>
                  </a:txBody>
                  <a:tcPr/>
                </a:tc>
                <a:extLst>
                  <a:ext uri="{0D108BD9-81ED-4DB2-BD59-A6C34878D82A}">
                    <a16:rowId xmlns:a16="http://schemas.microsoft.com/office/drawing/2014/main" val="486301218"/>
                  </a:ext>
                </a:extLst>
              </a:tr>
              <a:tr h="228600">
                <a:tc>
                  <a:txBody>
                    <a:bodyPr/>
                    <a:lstStyle/>
                    <a:p>
                      <a:r>
                        <a:rPr lang="en-US" sz="900" b="1" dirty="0">
                          <a:latin typeface="Times New Roman" panose="02020603050405020304" pitchFamily="18" charset="0"/>
                          <a:cs typeface="Times New Roman" panose="02020603050405020304" pitchFamily="18" charset="0"/>
                        </a:rPr>
                        <a:t>3310 Basic Grant</a:t>
                      </a: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$30,812.00</a:t>
                      </a:r>
                    </a:p>
                  </a:txBody>
                  <a:tcPr marL="9525" marR="9525" marT="9525" marB="0"/>
                </a:tc>
                <a:tc>
                  <a:txBody>
                    <a:bodyPr/>
                    <a:lstStyle/>
                    <a:p>
                      <a:pPr algn="r"/>
                      <a:r>
                        <a:rPr lang="en-US" sz="900" b="1" dirty="0"/>
                        <a:t>$30,709.00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($103.00)</a:t>
                      </a:r>
                    </a:p>
                  </a:txBody>
                  <a:tcPr marL="9525" marR="9525" marT="9525" marB="0"/>
                </a:tc>
                <a:extLst>
                  <a:ext uri="{0D108BD9-81ED-4DB2-BD59-A6C34878D82A}">
                    <a16:rowId xmlns:a16="http://schemas.microsoft.com/office/drawing/2014/main" val="1040775029"/>
                  </a:ext>
                </a:extLst>
              </a:tr>
              <a:tr h="283845">
                <a:tc>
                  <a:txBody>
                    <a:bodyPr/>
                    <a:lstStyle/>
                    <a:p>
                      <a:r>
                        <a:rPr lang="en-US" sz="900" b="1" dirty="0">
                          <a:latin typeface="Times New Roman" panose="02020603050405020304" pitchFamily="18" charset="0"/>
                          <a:cs typeface="Times New Roman" panose="02020603050405020304" pitchFamily="18" charset="0"/>
                        </a:rPr>
                        <a:t>4110 Title I – Part A</a:t>
                      </a:r>
                    </a:p>
                  </a:txBody>
                  <a:tcPr marL="68580" marR="68580" marT="34290" marB="34290"/>
                </a:tc>
                <a:tc>
                  <a:txBody>
                    <a:bodyPr/>
                    <a:lstStyle/>
                    <a:p>
                      <a:pPr marL="0" marR="0" lvl="0" indent="0" algn="r" defTabSz="342892" rtl="0" eaLnBrk="1" fontAlgn="t"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Times New Roman" panose="02020603050405020304" pitchFamily="18" charset="0"/>
                          <a:cs typeface="Times New Roman" panose="02020603050405020304" pitchFamily="18" charset="0"/>
                        </a:rPr>
                        <a:t>$1,328,416.00</a:t>
                      </a:r>
                    </a:p>
                  </a:txBody>
                  <a:tcPr marL="9525" marR="9525" marT="9525" marB="0"/>
                </a:tc>
                <a:tc>
                  <a:txBody>
                    <a:bodyPr/>
                    <a:lstStyle/>
                    <a:p>
                      <a:pPr algn="r"/>
                      <a:r>
                        <a:rPr lang="en-US" sz="900" b="1" dirty="0"/>
                        <a:t>$1,264,795.00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($63,621.00)</a:t>
                      </a:r>
                    </a:p>
                  </a:txBody>
                  <a:tcPr marL="9525" marR="9525" marT="9525" marB="0"/>
                </a:tc>
                <a:extLst>
                  <a:ext uri="{0D108BD9-81ED-4DB2-BD59-A6C34878D82A}">
                    <a16:rowId xmlns:a16="http://schemas.microsoft.com/office/drawing/2014/main" val="4241421512"/>
                  </a:ext>
                </a:extLst>
              </a:tr>
              <a:tr h="228600">
                <a:tc>
                  <a:txBody>
                    <a:bodyPr/>
                    <a:lstStyle/>
                    <a:p>
                      <a:r>
                        <a:rPr lang="en-US" sz="900" b="1" dirty="0">
                          <a:latin typeface="Times New Roman" panose="02020603050405020304" pitchFamily="18" charset="0"/>
                          <a:cs typeface="Times New Roman" panose="02020603050405020304" pitchFamily="18" charset="0"/>
                        </a:rPr>
                        <a:t>4130 Title II- Teacher &amp; Principal Training</a:t>
                      </a: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$94,361.00</a:t>
                      </a:r>
                    </a:p>
                  </a:txBody>
                  <a:tcPr marL="9525" marR="9525" marT="9525" marB="0"/>
                </a:tc>
                <a:tc>
                  <a:txBody>
                    <a:bodyPr/>
                    <a:lstStyle/>
                    <a:p>
                      <a:pPr algn="r"/>
                      <a:r>
                        <a:rPr lang="en-US" sz="900" b="1" dirty="0"/>
                        <a:t>$95,309.00</a:t>
                      </a:r>
                    </a:p>
                  </a:txBody>
                  <a:tcPr marL="9525" marR="9525" marT="9525" marB="0"/>
                </a:tc>
                <a:tc>
                  <a:txBody>
                    <a:bodyPr/>
                    <a:lstStyle/>
                    <a:p>
                      <a:pPr algn="r" fontAlgn="b"/>
                      <a:r>
                        <a:rPr lang="en-US" sz="900" b="1" i="0" u="none" strike="noStrike" dirty="0">
                          <a:solidFill>
                            <a:schemeClr val="tx1"/>
                          </a:solidFill>
                          <a:effectLst/>
                          <a:latin typeface="Times New Roman" panose="02020603050405020304" pitchFamily="18" charset="0"/>
                          <a:cs typeface="Times New Roman" panose="02020603050405020304" pitchFamily="18" charset="0"/>
                        </a:rPr>
                        <a:t>$948.00</a:t>
                      </a:r>
                      <a:endParaRPr lang="en-US" sz="9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99059076"/>
                  </a:ext>
                </a:extLst>
              </a:tr>
              <a:tr h="283845">
                <a:tc>
                  <a:txBody>
                    <a:bodyPr/>
                    <a:lstStyle/>
                    <a:p>
                      <a:r>
                        <a:rPr lang="en-US" sz="900" b="1" dirty="0">
                          <a:latin typeface="Times New Roman" panose="02020603050405020304" pitchFamily="18" charset="0"/>
                          <a:cs typeface="Times New Roman" panose="02020603050405020304" pitchFamily="18" charset="0"/>
                        </a:rPr>
                        <a:t>Title IV- Student Support &amp; Academic Achievement</a:t>
                      </a: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$97,454.00</a:t>
                      </a:r>
                    </a:p>
                  </a:txBody>
                  <a:tcPr marL="9525" marR="9525" marT="9525" marB="0"/>
                </a:tc>
                <a:tc>
                  <a:txBody>
                    <a:bodyPr/>
                    <a:lstStyle/>
                    <a:p>
                      <a:pPr algn="r"/>
                      <a:r>
                        <a:rPr lang="en-US" sz="900" b="1" dirty="0"/>
                        <a:t>$114,711.00</a:t>
                      </a:r>
                    </a:p>
                  </a:txBody>
                  <a:tcPr marL="9525" marR="9525" marT="9525" marB="0"/>
                </a:tc>
                <a:tc>
                  <a:txBody>
                    <a:bodyPr/>
                    <a:lstStyle/>
                    <a:p>
                      <a:pPr algn="r" fontAlgn="b"/>
                      <a:r>
                        <a:rPr lang="en-US" sz="900" b="1" i="0" u="none" strike="noStrike" dirty="0">
                          <a:effectLst/>
                          <a:latin typeface="Times New Roman" panose="02020603050405020304" pitchFamily="18" charset="0"/>
                          <a:cs typeface="Times New Roman" panose="02020603050405020304" pitchFamily="18" charset="0"/>
                        </a:rPr>
                        <a:t>$20,177.00 </a:t>
                      </a:r>
                    </a:p>
                  </a:txBody>
                  <a:tcPr marL="9525" marR="9525" marT="9525" marB="0"/>
                </a:tc>
                <a:extLst>
                  <a:ext uri="{0D108BD9-81ED-4DB2-BD59-A6C34878D82A}">
                    <a16:rowId xmlns:a16="http://schemas.microsoft.com/office/drawing/2014/main" val="1031763682"/>
                  </a:ext>
                </a:extLst>
              </a:tr>
              <a:tr h="228600">
                <a:tc>
                  <a:txBody>
                    <a:bodyPr/>
                    <a:lstStyle/>
                    <a:p>
                      <a:r>
                        <a:rPr lang="en-US" sz="900" b="1" dirty="0">
                          <a:latin typeface="Times New Roman" panose="02020603050405020304" pitchFamily="18" charset="0"/>
                          <a:cs typeface="Times New Roman" panose="02020603050405020304" pitchFamily="18" charset="0"/>
                        </a:rPr>
                        <a:t>4180 Title V – Rural Education Initiative</a:t>
                      </a: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$37,144.00</a:t>
                      </a:r>
                    </a:p>
                  </a:txBody>
                  <a:tcPr marL="9525" marR="9525" marT="9525" marB="0"/>
                </a:tc>
                <a:tc>
                  <a:txBody>
                    <a:bodyPr/>
                    <a:lstStyle/>
                    <a:p>
                      <a:pPr algn="r"/>
                      <a:r>
                        <a:rPr lang="en-US" sz="900" b="1" dirty="0"/>
                        <a:t>$34,224.00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($2,920.00) </a:t>
                      </a:r>
                    </a:p>
                  </a:txBody>
                  <a:tcPr marL="9525" marR="9525" marT="9525" marB="0"/>
                </a:tc>
                <a:extLst>
                  <a:ext uri="{0D108BD9-81ED-4DB2-BD59-A6C34878D82A}">
                    <a16:rowId xmlns:a16="http://schemas.microsoft.com/office/drawing/2014/main" val="3922103263"/>
                  </a:ext>
                </a:extLst>
              </a:tr>
              <a:tr h="283845">
                <a:tc>
                  <a:txBody>
                    <a:bodyPr/>
                    <a:lstStyle/>
                    <a:p>
                      <a:r>
                        <a:rPr lang="en-US" sz="900" b="1" dirty="0">
                          <a:latin typeface="Times New Roman" panose="02020603050405020304" pitchFamily="18" charset="0"/>
                          <a:cs typeface="Times New Roman" panose="02020603050405020304" pitchFamily="18" charset="0"/>
                        </a:rPr>
                        <a:t>1110 Foundation – Local Match </a:t>
                      </a: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$1,569,730.00</a:t>
                      </a:r>
                    </a:p>
                  </a:txBody>
                  <a:tcPr marL="9525" marR="9525" marT="9525" marB="0"/>
                </a:tc>
                <a:tc>
                  <a:txBody>
                    <a:bodyPr/>
                    <a:lstStyle/>
                    <a:p>
                      <a:pPr algn="r"/>
                      <a:r>
                        <a:rPr lang="en-US" sz="900" b="1" dirty="0"/>
                        <a:t>$1,589,610.00</a:t>
                      </a:r>
                    </a:p>
                  </a:txBody>
                  <a:tcPr marL="9525" marR="9525" marT="9525" marB="0"/>
                </a:tc>
                <a:tc>
                  <a:txBody>
                    <a:bodyPr/>
                    <a:lstStyle/>
                    <a:p>
                      <a:pPr algn="r" fontAlgn="b"/>
                      <a:r>
                        <a:rPr lang="en-US" sz="900" b="1" i="0" u="none" strike="noStrike" dirty="0">
                          <a:effectLst/>
                          <a:latin typeface="Times New Roman" panose="02020603050405020304" pitchFamily="18" charset="0"/>
                          <a:cs typeface="Times New Roman" panose="02020603050405020304" pitchFamily="18" charset="0"/>
                        </a:rPr>
                        <a:t>$19,880.00 </a:t>
                      </a:r>
                    </a:p>
                  </a:txBody>
                  <a:tcPr marL="9525" marR="9525" marT="9525" marB="0"/>
                </a:tc>
                <a:extLst>
                  <a:ext uri="{0D108BD9-81ED-4DB2-BD59-A6C34878D82A}">
                    <a16:rowId xmlns:a16="http://schemas.microsoft.com/office/drawing/2014/main" val="2106282320"/>
                  </a:ext>
                </a:extLst>
              </a:tr>
              <a:tr h="283845">
                <a:tc>
                  <a:txBody>
                    <a:bodyPr/>
                    <a:lstStyle/>
                    <a:p>
                      <a:r>
                        <a:rPr lang="en-US" sz="900" b="1" dirty="0">
                          <a:latin typeface="Times New Roman" panose="02020603050405020304" pitchFamily="18" charset="0"/>
                          <a:cs typeface="Times New Roman" panose="02020603050405020304" pitchFamily="18" charset="0"/>
                        </a:rPr>
                        <a:t>2120 </a:t>
                      </a:r>
                      <a:r>
                        <a:rPr lang="en-US" sz="900" b="1">
                          <a:latin typeface="Times New Roman" panose="02020603050405020304" pitchFamily="18" charset="0"/>
                          <a:cs typeface="Times New Roman" panose="02020603050405020304" pitchFamily="18" charset="0"/>
                        </a:rPr>
                        <a:t>Capital Purchase Match </a:t>
                      </a:r>
                      <a:endParaRPr lang="en-US" sz="9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r" rtl="0" fontAlgn="t"/>
                      <a:r>
                        <a:rPr lang="en-US" sz="900" b="1" i="0" u="none" strike="noStrike" dirty="0">
                          <a:solidFill>
                            <a:srgbClr val="000000"/>
                          </a:solidFill>
                          <a:effectLst/>
                          <a:latin typeface="Times New Roman" panose="02020603050405020304" pitchFamily="18" charset="0"/>
                          <a:cs typeface="Times New Roman" panose="02020603050405020304" pitchFamily="18" charset="0"/>
                        </a:rPr>
                        <a:t>$68,621.00</a:t>
                      </a:r>
                    </a:p>
                  </a:txBody>
                  <a:tcPr marL="9525" marR="9525" marT="9525" marB="0"/>
                </a:tc>
                <a:tc>
                  <a:txBody>
                    <a:bodyPr/>
                    <a:lstStyle/>
                    <a:p>
                      <a:pPr algn="r"/>
                      <a:r>
                        <a:rPr lang="en-US" sz="900" b="1" dirty="0"/>
                        <a:t>$58,897.00</a:t>
                      </a:r>
                    </a:p>
                  </a:txBody>
                  <a:tcPr marL="9525" marR="9525" marT="9525" marB="0"/>
                </a:tc>
                <a:tc>
                  <a:txBody>
                    <a:bodyPr/>
                    <a:lstStyle/>
                    <a:p>
                      <a:pPr algn="r" fontAlgn="b"/>
                      <a:r>
                        <a:rPr lang="en-US" sz="900" b="1" i="0" u="none" strike="noStrike" dirty="0">
                          <a:solidFill>
                            <a:srgbClr val="FF0000"/>
                          </a:solidFill>
                          <a:effectLst/>
                          <a:latin typeface="Times New Roman" panose="02020603050405020304" pitchFamily="18" charset="0"/>
                          <a:cs typeface="Times New Roman" panose="02020603050405020304" pitchFamily="18" charset="0"/>
                        </a:rPr>
                        <a:t>($9,724.00)</a:t>
                      </a:r>
                    </a:p>
                  </a:txBody>
                  <a:tcPr marL="9525" marR="9525" marT="9525" marB="0"/>
                </a:tc>
                <a:extLst>
                  <a:ext uri="{0D108BD9-81ED-4DB2-BD59-A6C34878D82A}">
                    <a16:rowId xmlns:a16="http://schemas.microsoft.com/office/drawing/2014/main" val="3870025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idx="4294967295"/>
          </p:nvPr>
        </p:nvSpPr>
        <p:spPr>
          <a:xfrm>
            <a:off x="662440" y="890120"/>
            <a:ext cx="5959475" cy="636588"/>
          </a:xfrm>
          <a:prstGeom prst="rect">
            <a:avLst/>
          </a:prstGeom>
        </p:spPr>
        <p:txBody>
          <a:bodyPr spcFirstLastPara="1" vert="horz" wrap="square" lIns="68569" tIns="68569" rIns="68569" bIns="68569" rtlCol="0" anchor="b" anchorCtr="0">
            <a:noAutofit/>
          </a:bodyPr>
          <a:lstStyle/>
          <a:p>
            <a:pPr algn="l">
              <a:spcBef>
                <a:spcPts val="0"/>
              </a:spcBef>
            </a:pPr>
            <a:r>
              <a:rPr lang="en-US" b="1" dirty="0">
                <a:solidFill>
                  <a:schemeClr val="tx1"/>
                </a:solidFill>
              </a:rPr>
              <a:t>Child Nutrition Program(CNP) Snapshot</a:t>
            </a:r>
            <a:endParaRPr b="1" dirty="0">
              <a:solidFill>
                <a:schemeClr val="tx1"/>
              </a:solidFill>
            </a:endParaRPr>
          </a:p>
        </p:txBody>
      </p:sp>
      <p:graphicFrame>
        <p:nvGraphicFramePr>
          <p:cNvPr id="2" name="Table 1">
            <a:extLst>
              <a:ext uri="{FF2B5EF4-FFF2-40B4-BE49-F238E27FC236}">
                <a16:creationId xmlns:a16="http://schemas.microsoft.com/office/drawing/2014/main" id="{95A98041-3617-4D28-899F-61436781C48B}"/>
              </a:ext>
            </a:extLst>
          </p:cNvPr>
          <p:cNvGraphicFramePr>
            <a:graphicFrameLocks noGrp="1"/>
          </p:cNvGraphicFramePr>
          <p:nvPr>
            <p:extLst>
              <p:ext uri="{D42A27DB-BD31-4B8C-83A1-F6EECF244321}">
                <p14:modId xmlns:p14="http://schemas.microsoft.com/office/powerpoint/2010/main" val="4237685731"/>
              </p:ext>
            </p:extLst>
          </p:nvPr>
        </p:nvGraphicFramePr>
        <p:xfrm>
          <a:off x="662440" y="1708520"/>
          <a:ext cx="5377940" cy="1854200"/>
        </p:xfrm>
        <a:graphic>
          <a:graphicData uri="http://schemas.openxmlformats.org/drawingml/2006/table">
            <a:tbl>
              <a:tblPr firstRow="1" bandRow="1">
                <a:tableStyleId>{5C22544A-7EE6-4342-B048-85BDC9FD1C3A}</a:tableStyleId>
              </a:tblPr>
              <a:tblGrid>
                <a:gridCol w="5377940">
                  <a:extLst>
                    <a:ext uri="{9D8B030D-6E8A-4147-A177-3AD203B41FA5}">
                      <a16:colId xmlns:a16="http://schemas.microsoft.com/office/drawing/2014/main" val="3553685327"/>
                    </a:ext>
                  </a:extLst>
                </a:gridCol>
              </a:tblGrid>
              <a:tr h="370840">
                <a:tc>
                  <a:txBody>
                    <a:bodyPr/>
                    <a:lstStyle/>
                    <a:p>
                      <a:r>
                        <a:rPr lang="en-US" b="1" dirty="0"/>
                        <a:t>SPECIAL REVENUE FUND</a:t>
                      </a:r>
                    </a:p>
                  </a:txBody>
                  <a:tcPr/>
                </a:tc>
                <a:extLst>
                  <a:ext uri="{0D108BD9-81ED-4DB2-BD59-A6C34878D82A}">
                    <a16:rowId xmlns:a16="http://schemas.microsoft.com/office/drawing/2014/main" val="4085516161"/>
                  </a:ext>
                </a:extLst>
              </a:tr>
              <a:tr h="370840">
                <a:tc>
                  <a:txBody>
                    <a:bodyPr/>
                    <a:lstStyle/>
                    <a:p>
                      <a:r>
                        <a:rPr lang="en-US" b="1" dirty="0"/>
                        <a:t>FEDERAL REVENUE BASED ON REIMBURSEMENT OF ACTUAL MEALS SERVED</a:t>
                      </a:r>
                    </a:p>
                  </a:txBody>
                  <a:tcPr/>
                </a:tc>
                <a:extLst>
                  <a:ext uri="{0D108BD9-81ED-4DB2-BD59-A6C34878D82A}">
                    <a16:rowId xmlns:a16="http://schemas.microsoft.com/office/drawing/2014/main" val="1286839004"/>
                  </a:ext>
                </a:extLst>
              </a:tr>
              <a:tr h="370840">
                <a:tc>
                  <a:txBody>
                    <a:bodyPr/>
                    <a:lstStyle/>
                    <a:p>
                      <a:r>
                        <a:rPr lang="en-US" sz="1050" dirty="0"/>
                        <a:t>BUDGETED REVENUE and OTHER SOURCES</a:t>
                      </a:r>
                      <a:r>
                        <a:rPr lang="en-US" dirty="0"/>
                        <a:t>:                    $1,849,796.60</a:t>
                      </a:r>
                    </a:p>
                  </a:txBody>
                  <a:tcPr/>
                </a:tc>
                <a:extLst>
                  <a:ext uri="{0D108BD9-81ED-4DB2-BD59-A6C34878D82A}">
                    <a16:rowId xmlns:a16="http://schemas.microsoft.com/office/drawing/2014/main" val="368947516"/>
                  </a:ext>
                </a:extLst>
              </a:tr>
              <a:tr h="370840">
                <a:tc>
                  <a:txBody>
                    <a:bodyPr/>
                    <a:lstStyle/>
                    <a:p>
                      <a:r>
                        <a:rPr lang="en-US" sz="1050" dirty="0"/>
                        <a:t>BUDGETED EXPENDITURES and OTHER USES:                </a:t>
                      </a:r>
                      <a:r>
                        <a:rPr lang="en-US" dirty="0"/>
                        <a:t>$1,484,763.40</a:t>
                      </a:r>
                    </a:p>
                  </a:txBody>
                  <a:tcPr/>
                </a:tc>
                <a:extLst>
                  <a:ext uri="{0D108BD9-81ED-4DB2-BD59-A6C34878D82A}">
                    <a16:rowId xmlns:a16="http://schemas.microsoft.com/office/drawing/2014/main" val="2908879701"/>
                  </a:ext>
                </a:extLst>
              </a:tr>
              <a:tr h="370840">
                <a:tc>
                  <a:txBody>
                    <a:bodyPr/>
                    <a:lstStyle/>
                    <a:p>
                      <a:r>
                        <a:rPr lang="en-US" sz="1050" dirty="0"/>
                        <a:t>BUDGETED CNP PASS THRU</a:t>
                      </a:r>
                      <a:r>
                        <a:rPr lang="en-US" dirty="0"/>
                        <a:t>:                                                      $359,646.60</a:t>
                      </a:r>
                    </a:p>
                  </a:txBody>
                  <a:tcPr/>
                </a:tc>
                <a:extLst>
                  <a:ext uri="{0D108BD9-81ED-4DB2-BD59-A6C34878D82A}">
                    <a16:rowId xmlns:a16="http://schemas.microsoft.com/office/drawing/2014/main" val="251823199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idx="4294967295"/>
          </p:nvPr>
        </p:nvSpPr>
        <p:spPr>
          <a:xfrm>
            <a:off x="314325" y="717550"/>
            <a:ext cx="6543675" cy="636588"/>
          </a:xfrm>
          <a:prstGeom prst="rect">
            <a:avLst/>
          </a:prstGeom>
        </p:spPr>
        <p:txBody>
          <a:bodyPr spcFirstLastPara="1" vert="horz" wrap="square" lIns="68569" tIns="68569" rIns="68569" bIns="68569" rtlCol="0" anchor="b" anchorCtr="0">
            <a:noAutofit/>
          </a:bodyPr>
          <a:lstStyle/>
          <a:p>
            <a:pPr algn="l">
              <a:spcBef>
                <a:spcPts val="0"/>
              </a:spcBef>
            </a:pPr>
            <a:r>
              <a:rPr lang="en-US" sz="2000" b="1" dirty="0"/>
              <a:t>FY 2026 System-wide Budgeted Revenues</a:t>
            </a:r>
            <a:endParaRPr sz="2000" b="1" dirty="0">
              <a:solidFill>
                <a:schemeClr val="accent1"/>
              </a:solidFill>
            </a:endParaRPr>
          </a:p>
        </p:txBody>
      </p:sp>
      <p:graphicFrame>
        <p:nvGraphicFramePr>
          <p:cNvPr id="4" name="Chart 3">
            <a:extLst>
              <a:ext uri="{FF2B5EF4-FFF2-40B4-BE49-F238E27FC236}">
                <a16:creationId xmlns:a16="http://schemas.microsoft.com/office/drawing/2014/main" id="{9A548890-04D9-459F-AE3F-FDEB9818727E}"/>
              </a:ext>
            </a:extLst>
          </p:cNvPr>
          <p:cNvGraphicFramePr/>
          <p:nvPr>
            <p:extLst>
              <p:ext uri="{D42A27DB-BD31-4B8C-83A1-F6EECF244321}">
                <p14:modId xmlns:p14="http://schemas.microsoft.com/office/powerpoint/2010/main" val="3248815219"/>
              </p:ext>
            </p:extLst>
          </p:nvPr>
        </p:nvGraphicFramePr>
        <p:xfrm>
          <a:off x="159548" y="1227254"/>
          <a:ext cx="6384127" cy="3441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82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AF9FC81-5FB0-49C4-9AF2-F48599722583}"/>
              </a:ext>
            </a:extLst>
          </p:cNvPr>
          <p:cNvGraphicFramePr/>
          <p:nvPr>
            <p:extLst>
              <p:ext uri="{D42A27DB-BD31-4B8C-83A1-F6EECF244321}">
                <p14:modId xmlns:p14="http://schemas.microsoft.com/office/powerpoint/2010/main" val="1900328962"/>
              </p:ext>
            </p:extLst>
          </p:nvPr>
        </p:nvGraphicFramePr>
        <p:xfrm>
          <a:off x="-188259" y="1092738"/>
          <a:ext cx="6649386" cy="3983527"/>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175;p34">
            <a:extLst>
              <a:ext uri="{FF2B5EF4-FFF2-40B4-BE49-F238E27FC236}">
                <a16:creationId xmlns:a16="http://schemas.microsoft.com/office/drawing/2014/main" id="{92A84F26-F20D-42C1-BAF7-7F49C618EB20}"/>
              </a:ext>
            </a:extLst>
          </p:cNvPr>
          <p:cNvSpPr txBox="1">
            <a:spLocks/>
          </p:cNvSpPr>
          <p:nvPr/>
        </p:nvSpPr>
        <p:spPr>
          <a:xfrm>
            <a:off x="478848" y="717873"/>
            <a:ext cx="6544302" cy="636588"/>
          </a:xfrm>
          <a:prstGeom prst="rect">
            <a:avLst/>
          </a:prstGeom>
          <a:effectLst/>
        </p:spPr>
        <p:txBody>
          <a:bodyPr spcFirstLastPara="1" vert="horz" wrap="square" lIns="68569" tIns="68569" rIns="68569" bIns="68569" rtlCol="0" anchor="b" anchorCtr="0">
            <a:noAutofit/>
          </a:bodyPr>
          <a:lstStyle>
            <a:lvl1pPr algn="ctr" defTabSz="342892"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Bef>
                <a:spcPts val="0"/>
              </a:spcBef>
            </a:pPr>
            <a:r>
              <a:rPr lang="en-US" sz="2000" b="1" dirty="0"/>
              <a:t>FY 2026 System-wide Budgeted Revenues</a:t>
            </a:r>
            <a:endParaRPr lang="en-US" sz="2000" b="1" dirty="0">
              <a:solidFill>
                <a:schemeClr val="accent1"/>
              </a:solidFill>
            </a:endParaRPr>
          </a:p>
        </p:txBody>
      </p:sp>
    </p:spTree>
    <p:extLst>
      <p:ext uri="{BB962C8B-B14F-4D97-AF65-F5344CB8AC3E}">
        <p14:creationId xmlns:p14="http://schemas.microsoft.com/office/powerpoint/2010/main" val="45835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303675" y="421453"/>
            <a:ext cx="6390450" cy="572700"/>
          </a:xfrm>
          <a:prstGeom prst="rect">
            <a:avLst/>
          </a:prstGeom>
        </p:spPr>
        <p:txBody>
          <a:bodyPr spcFirstLastPara="1" vert="horz" wrap="square" lIns="68569" tIns="68569" rIns="68569" bIns="68569" rtlCol="0" anchor="b" anchorCtr="0">
            <a:noAutofit/>
          </a:bodyPr>
          <a:lstStyle/>
          <a:p>
            <a:r>
              <a:rPr lang="en-US" b="1" dirty="0"/>
              <a:t>Introductions</a:t>
            </a:r>
            <a:endParaRPr b="1" dirty="0"/>
          </a:p>
        </p:txBody>
      </p:sp>
      <p:sp>
        <p:nvSpPr>
          <p:cNvPr id="2" name="Text Placeholder 1">
            <a:extLst>
              <a:ext uri="{FF2B5EF4-FFF2-40B4-BE49-F238E27FC236}">
                <a16:creationId xmlns:a16="http://schemas.microsoft.com/office/drawing/2014/main" id="{09949C29-FE5E-49A3-884F-8F1A9460470D}"/>
              </a:ext>
            </a:extLst>
          </p:cNvPr>
          <p:cNvSpPr>
            <a:spLocks noGrp="1"/>
          </p:cNvSpPr>
          <p:nvPr>
            <p:ph type="body" idx="1"/>
          </p:nvPr>
        </p:nvSpPr>
        <p:spPr>
          <a:xfrm>
            <a:off x="303675" y="904350"/>
            <a:ext cx="2999925" cy="3334800"/>
          </a:xfrm>
        </p:spPr>
        <p:txBody>
          <a:bodyPr/>
          <a:lstStyle/>
          <a:p>
            <a:pPr marL="104773" indent="0" algn="ctr">
              <a:buNone/>
            </a:pPr>
            <a:r>
              <a:rPr lang="en-US" sz="1600" b="1" dirty="0"/>
              <a:t>Central Office</a:t>
            </a:r>
          </a:p>
        </p:txBody>
      </p:sp>
      <p:sp>
        <p:nvSpPr>
          <p:cNvPr id="3" name="Text Placeholder 2">
            <a:extLst>
              <a:ext uri="{FF2B5EF4-FFF2-40B4-BE49-F238E27FC236}">
                <a16:creationId xmlns:a16="http://schemas.microsoft.com/office/drawing/2014/main" id="{6664CF2B-0A81-4168-9623-0D78C92C19AB}"/>
              </a:ext>
            </a:extLst>
          </p:cNvPr>
          <p:cNvSpPr>
            <a:spLocks noGrp="1"/>
          </p:cNvSpPr>
          <p:nvPr>
            <p:ph type="body" idx="2"/>
          </p:nvPr>
        </p:nvSpPr>
        <p:spPr>
          <a:xfrm>
            <a:off x="3467100" y="904349"/>
            <a:ext cx="3157126" cy="3817697"/>
          </a:xfrm>
        </p:spPr>
        <p:txBody>
          <a:bodyPr/>
          <a:lstStyle/>
          <a:p>
            <a:pPr marL="104773" indent="0" algn="ctr">
              <a:buNone/>
            </a:pPr>
            <a:r>
              <a:rPr lang="en-US" sz="1600" b="1" dirty="0"/>
              <a:t>Board Members</a:t>
            </a:r>
          </a:p>
          <a:p>
            <a:pPr marL="104773" indent="0" algn="ctr">
              <a:buNone/>
            </a:pPr>
            <a:endParaRPr lang="en-US" sz="1600" b="1" dirty="0"/>
          </a:p>
          <a:p>
            <a:pPr marL="104773" indent="0" algn="ctr">
              <a:buNone/>
            </a:pPr>
            <a:endParaRPr lang="en-US" sz="1600" b="1" dirty="0"/>
          </a:p>
          <a:p>
            <a:pPr marL="104773" indent="0">
              <a:buNone/>
            </a:pPr>
            <a:r>
              <a:rPr lang="en-US" sz="1200" dirty="0"/>
              <a:t>Ms. Eleanor James, Board Chair– District 2</a:t>
            </a:r>
          </a:p>
          <a:p>
            <a:pPr marL="104773" indent="0">
              <a:buNone/>
            </a:pPr>
            <a:endParaRPr lang="en-US" sz="1200" dirty="0"/>
          </a:p>
          <a:p>
            <a:pPr marL="104773" indent="0">
              <a:buNone/>
            </a:pPr>
            <a:r>
              <a:rPr lang="en-US" sz="1200" dirty="0"/>
              <a:t>Mrs. Lillian Wideman, Vice Chair – District 1</a:t>
            </a:r>
          </a:p>
          <a:p>
            <a:pPr marL="104773" indent="0">
              <a:buNone/>
            </a:pPr>
            <a:endParaRPr lang="en-US" sz="1200" dirty="0"/>
          </a:p>
          <a:p>
            <a:pPr marL="104773" indent="0">
              <a:buNone/>
            </a:pPr>
            <a:r>
              <a:rPr lang="en-US" sz="1200" dirty="0"/>
              <a:t>Ms. Darla Spencer- District 5</a:t>
            </a:r>
          </a:p>
          <a:p>
            <a:pPr marL="104773" indent="0">
              <a:buNone/>
            </a:pPr>
            <a:endParaRPr lang="en-US" sz="1200" dirty="0"/>
          </a:p>
          <a:p>
            <a:pPr marL="104773" indent="0">
              <a:buNone/>
            </a:pPr>
            <a:r>
              <a:rPr lang="en-US" sz="1200" dirty="0"/>
              <a:t>Mrs. Jeanette </a:t>
            </a:r>
            <a:r>
              <a:rPr lang="en-US" sz="1200" dirty="0" err="1"/>
              <a:t>Brassfield</a:t>
            </a:r>
            <a:r>
              <a:rPr lang="en-US" sz="1200" dirty="0"/>
              <a:t>-Payne – District 4</a:t>
            </a:r>
          </a:p>
          <a:p>
            <a:pPr marL="104773" indent="0">
              <a:buNone/>
            </a:pPr>
            <a:endParaRPr lang="en-US" sz="1200" dirty="0"/>
          </a:p>
          <a:p>
            <a:pPr marL="104773" indent="0">
              <a:buNone/>
            </a:pPr>
            <a:r>
              <a:rPr lang="en-US" sz="1200" dirty="0"/>
              <a:t>Mrs. Christine Jones – District 6</a:t>
            </a:r>
          </a:p>
          <a:p>
            <a:pPr marL="104773" indent="0">
              <a:buNone/>
            </a:pPr>
            <a:endParaRPr lang="en-US" sz="1200" dirty="0"/>
          </a:p>
          <a:p>
            <a:pPr marL="104773" indent="0">
              <a:buNone/>
            </a:pPr>
            <a:r>
              <a:rPr lang="en-US" sz="1200" dirty="0"/>
              <a:t>Ms. Sharon Nelson – District 3</a:t>
            </a:r>
          </a:p>
          <a:p>
            <a:pPr marL="104773" indent="0">
              <a:buNone/>
            </a:pPr>
            <a:endParaRPr lang="en-US" sz="1200" dirty="0"/>
          </a:p>
          <a:p>
            <a:pPr marL="104773" indent="0">
              <a:buNone/>
            </a:pPr>
            <a:endParaRPr lang="en-US" sz="1200" dirty="0"/>
          </a:p>
        </p:txBody>
      </p:sp>
      <p:sp>
        <p:nvSpPr>
          <p:cNvPr id="112" name="Google Shape;112;p26"/>
          <p:cNvSpPr txBox="1"/>
          <p:nvPr/>
        </p:nvSpPr>
        <p:spPr>
          <a:xfrm>
            <a:off x="233776" y="2025197"/>
            <a:ext cx="3390525" cy="2696850"/>
          </a:xfrm>
          <a:prstGeom prst="rect">
            <a:avLst/>
          </a:prstGeom>
          <a:noFill/>
          <a:ln>
            <a:noFill/>
          </a:ln>
        </p:spPr>
        <p:txBody>
          <a:bodyPr spcFirstLastPara="1" wrap="square" lIns="68569" tIns="68569" rIns="68569" bIns="68569" anchor="t" anchorCtr="0">
            <a:noAutofit/>
          </a:bodyPr>
          <a:lstStyle/>
          <a:p>
            <a:pPr marL="342892">
              <a:buClr>
                <a:schemeClr val="dk2"/>
              </a:buClr>
              <a:buSzPts val="1100"/>
            </a:pPr>
            <a:r>
              <a:rPr lang="en-US" sz="1200" dirty="0">
                <a:latin typeface="+mj-lt"/>
                <a:ea typeface="Oswald"/>
                <a:cs typeface="Oswald"/>
                <a:sym typeface="Oswald"/>
              </a:rPr>
              <a:t>Dr. Marcy Burroughs, Superintendent</a:t>
            </a:r>
          </a:p>
          <a:p>
            <a:pPr marL="342892">
              <a:buClr>
                <a:schemeClr val="dk2"/>
              </a:buClr>
              <a:buSzPts val="1100"/>
            </a:pPr>
            <a:endParaRPr lang="en-US" sz="1200" dirty="0">
              <a:latin typeface="+mj-lt"/>
              <a:ea typeface="Oswald"/>
              <a:cs typeface="Oswald"/>
              <a:sym typeface="Oswald"/>
            </a:endParaRPr>
          </a:p>
          <a:p>
            <a:pPr marL="342892">
              <a:buClr>
                <a:schemeClr val="dk2"/>
              </a:buClr>
              <a:buSzPts val="1100"/>
            </a:pPr>
            <a:r>
              <a:rPr lang="en-US" sz="1200" dirty="0">
                <a:latin typeface="+mj-lt"/>
                <a:ea typeface="Oswald"/>
                <a:cs typeface="Oswald"/>
                <a:sym typeface="Oswald"/>
              </a:rPr>
              <a:t>Ms. Tranquil Shepherd, CSFO</a:t>
            </a:r>
          </a:p>
          <a:p>
            <a:pPr marL="342892">
              <a:buClr>
                <a:schemeClr val="dk2"/>
              </a:buClr>
              <a:buSzPts val="1100"/>
            </a:pPr>
            <a:endParaRPr lang="en-US" sz="1200" dirty="0">
              <a:latin typeface="+mj-lt"/>
              <a:ea typeface="Oswald"/>
              <a:cs typeface="Oswald"/>
              <a:sym typeface="Oswald"/>
            </a:endParaRPr>
          </a:p>
          <a:p>
            <a:pPr marL="342892">
              <a:buClr>
                <a:schemeClr val="dk2"/>
              </a:buClr>
              <a:buSzPts val="1100"/>
            </a:pPr>
            <a:r>
              <a:rPr lang="en-US" sz="1200" dirty="0">
                <a:latin typeface="+mj-lt"/>
                <a:ea typeface="Oswald"/>
                <a:cs typeface="Oswald"/>
                <a:sym typeface="Oswald"/>
              </a:rPr>
              <a:t>Mr. John Heard, Chief Administrative Officer</a:t>
            </a:r>
            <a:endParaRPr sz="1200" dirty="0">
              <a:latin typeface="+mj-lt"/>
              <a:ea typeface="Oswald"/>
              <a:cs typeface="Oswald"/>
              <a:sym typeface="Oswald"/>
            </a:endParaRPr>
          </a:p>
        </p:txBody>
      </p:sp>
    </p:spTree>
    <p:extLst>
      <p:ext uri="{BB962C8B-B14F-4D97-AF65-F5344CB8AC3E}">
        <p14:creationId xmlns:p14="http://schemas.microsoft.com/office/powerpoint/2010/main" val="78442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67C67D4-46B7-48BC-A443-A3065CC750B1}"/>
              </a:ext>
            </a:extLst>
          </p:cNvPr>
          <p:cNvGraphicFramePr/>
          <p:nvPr>
            <p:extLst>
              <p:ext uri="{D42A27DB-BD31-4B8C-83A1-F6EECF244321}">
                <p14:modId xmlns:p14="http://schemas.microsoft.com/office/powerpoint/2010/main" val="3613230295"/>
              </p:ext>
            </p:extLst>
          </p:nvPr>
        </p:nvGraphicFramePr>
        <p:xfrm>
          <a:off x="182880" y="390930"/>
          <a:ext cx="6492240" cy="4186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2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893EE25-1C11-4CFB-B20A-7CF72E709B63}"/>
              </a:ext>
            </a:extLst>
          </p:cNvPr>
          <p:cNvGraphicFramePr/>
          <p:nvPr>
            <p:extLst>
              <p:ext uri="{D42A27DB-BD31-4B8C-83A1-F6EECF244321}">
                <p14:modId xmlns:p14="http://schemas.microsoft.com/office/powerpoint/2010/main" val="152830931"/>
              </p:ext>
            </p:extLst>
          </p:nvPr>
        </p:nvGraphicFramePr>
        <p:xfrm>
          <a:off x="200197" y="246953"/>
          <a:ext cx="5753378" cy="4186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381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91ACA529-5139-443D-8621-DA19B6565C0C}"/>
              </a:ext>
            </a:extLst>
          </p:cNvPr>
          <p:cNvGraphicFramePr>
            <a:graphicFrameLocks noChangeAspect="1"/>
          </p:cNvGraphicFramePr>
          <p:nvPr>
            <p:extLst>
              <p:ext uri="{D42A27DB-BD31-4B8C-83A1-F6EECF244321}">
                <p14:modId xmlns:p14="http://schemas.microsoft.com/office/powerpoint/2010/main" val="3114809453"/>
              </p:ext>
            </p:extLst>
          </p:nvPr>
        </p:nvGraphicFramePr>
        <p:xfrm>
          <a:off x="187871" y="416708"/>
          <a:ext cx="8540750" cy="4068762"/>
        </p:xfrm>
        <a:graphic>
          <a:graphicData uri="http://schemas.openxmlformats.org/presentationml/2006/ole">
            <mc:AlternateContent xmlns:mc="http://schemas.openxmlformats.org/markup-compatibility/2006">
              <mc:Choice xmlns:v="urn:schemas-microsoft-com:vml" Requires="v">
                <p:oleObj spid="_x0000_s2096" name="Worksheet" r:id="rId4" imgW="9829713" imgH="5343679" progId="Excel.Sheet.12">
                  <p:embed/>
                </p:oleObj>
              </mc:Choice>
              <mc:Fallback>
                <p:oleObj name="Worksheet" r:id="rId4" imgW="9829713" imgH="5343679" progId="Excel.Sheet.12">
                  <p:embed/>
                  <p:pic>
                    <p:nvPicPr>
                      <p:cNvPr id="0" name=""/>
                      <p:cNvPicPr preferRelativeResize="0"/>
                      <p:nvPr/>
                    </p:nvPicPr>
                    <p:blipFill>
                      <a:blip r:embed="rId5"/>
                      <a:stretch>
                        <a:fillRect/>
                      </a:stretch>
                    </p:blipFill>
                    <p:spPr>
                      <a:xfrm>
                        <a:off x="187871" y="416708"/>
                        <a:ext cx="8540750" cy="406876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7A717E7-11D4-4E4B-B149-6E7CEEBE8C38}"/>
              </a:ext>
            </a:extLst>
          </p:cNvPr>
          <p:cNvSpPr txBox="1"/>
          <p:nvPr/>
        </p:nvSpPr>
        <p:spPr>
          <a:xfrm>
            <a:off x="187871" y="47376"/>
            <a:ext cx="2824812" cy="369332"/>
          </a:xfrm>
          <a:prstGeom prst="rect">
            <a:avLst/>
          </a:prstGeom>
          <a:noFill/>
        </p:spPr>
        <p:txBody>
          <a:bodyPr wrap="none" rtlCol="0">
            <a:spAutoFit/>
          </a:bodyPr>
          <a:lstStyle/>
          <a:p>
            <a:r>
              <a:rPr lang="en-US" b="1" dirty="0"/>
              <a:t>FY2026 Budget Summary</a:t>
            </a:r>
          </a:p>
        </p:txBody>
      </p:sp>
    </p:spTree>
    <p:extLst>
      <p:ext uri="{BB962C8B-B14F-4D97-AF65-F5344CB8AC3E}">
        <p14:creationId xmlns:p14="http://schemas.microsoft.com/office/powerpoint/2010/main" val="139715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1">
            <a:extLst>
              <a:ext uri="{FF2B5EF4-FFF2-40B4-BE49-F238E27FC236}">
                <a16:creationId xmlns:a16="http://schemas.microsoft.com/office/drawing/2014/main" id="{45ED4D8F-8937-4D99-A848-9776FBC25D1A}"/>
              </a:ext>
            </a:extLst>
          </p:cNvPr>
          <p:cNvSpPr/>
          <p:nvPr/>
        </p:nvSpPr>
        <p:spPr>
          <a:xfrm>
            <a:off x="437165" y="2141757"/>
            <a:ext cx="6147170" cy="1477328"/>
          </a:xfrm>
          <a:prstGeom prst="rect">
            <a:avLst/>
          </a:prstGeom>
        </p:spPr>
        <p:txBody>
          <a:bodyPr wrap="square">
            <a:spAutoFit/>
          </a:bodyPr>
          <a:lstStyle/>
          <a:p>
            <a:pPr marL="114300" indent="0">
              <a:buNone/>
            </a:pPr>
            <a:r>
              <a:rPr lang="en-US" dirty="0"/>
              <a:t>The budgeting process is designed to develop for the school system an overall plan for the use of financial resources.  It is based upon estimates of revenues and expenditures of allocations received at the time of budget preparation. The budget will be routinely monitored and may require modifications.</a:t>
            </a:r>
          </a:p>
        </p:txBody>
      </p:sp>
      <p:sp>
        <p:nvSpPr>
          <p:cNvPr id="3" name="Rectangle 2">
            <a:extLst>
              <a:ext uri="{FF2B5EF4-FFF2-40B4-BE49-F238E27FC236}">
                <a16:creationId xmlns:a16="http://schemas.microsoft.com/office/drawing/2014/main" id="{58522F5D-5C40-480C-AC7B-953C3688C671}"/>
              </a:ext>
            </a:extLst>
          </p:cNvPr>
          <p:cNvSpPr/>
          <p:nvPr/>
        </p:nvSpPr>
        <p:spPr>
          <a:xfrm>
            <a:off x="840865" y="1263321"/>
            <a:ext cx="1790875" cy="461665"/>
          </a:xfrm>
          <a:prstGeom prst="rect">
            <a:avLst/>
          </a:prstGeom>
        </p:spPr>
        <p:txBody>
          <a:bodyPr wrap="none">
            <a:spAutoFit/>
          </a:bodyPr>
          <a:lstStyle/>
          <a:p>
            <a:r>
              <a:rPr lang="en-US" sz="2400" b="1" dirty="0"/>
              <a:t>Conclusion</a:t>
            </a:r>
          </a:p>
        </p:txBody>
      </p:sp>
      <p:pic>
        <p:nvPicPr>
          <p:cNvPr id="7" name="Picture 6">
            <a:extLst>
              <a:ext uri="{FF2B5EF4-FFF2-40B4-BE49-F238E27FC236}">
                <a16:creationId xmlns:a16="http://schemas.microsoft.com/office/drawing/2014/main" id="{4E9CCEE3-E1E6-4ECE-9692-A5B6BA04F9EF}"/>
              </a:ext>
            </a:extLst>
          </p:cNvPr>
          <p:cNvPicPr>
            <a:picLocks noChangeAspect="1"/>
          </p:cNvPicPr>
          <p:nvPr/>
        </p:nvPicPr>
        <p:blipFill>
          <a:blip r:embed="rId3"/>
          <a:stretch>
            <a:fillRect/>
          </a:stretch>
        </p:blipFill>
        <p:spPr>
          <a:xfrm>
            <a:off x="5333839" y="361879"/>
            <a:ext cx="1220486" cy="12204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cxnSp>
        <p:nvCxnSpPr>
          <p:cNvPr id="328" name="Google Shape;328;p53"/>
          <p:cNvCxnSpPr/>
          <p:nvPr/>
        </p:nvCxnSpPr>
        <p:spPr>
          <a:xfrm>
            <a:off x="467175" y="1768304"/>
            <a:ext cx="6087150" cy="1575"/>
          </a:xfrm>
          <a:prstGeom prst="straightConnector1">
            <a:avLst/>
          </a:prstGeom>
          <a:noFill/>
          <a:ln w="9525" cap="flat" cmpd="sng">
            <a:solidFill>
              <a:schemeClr val="dk2"/>
            </a:solidFill>
            <a:prstDash val="solid"/>
            <a:round/>
            <a:headEnd type="none" w="med" len="med"/>
            <a:tailEnd type="none" w="med" len="med"/>
          </a:ln>
        </p:spPr>
      </p:cxnSp>
      <p:pic>
        <p:nvPicPr>
          <p:cNvPr id="5" name="Picture 4" descr="Questions to Ask Your Cash Plan Provider - Paycare">
            <a:extLst>
              <a:ext uri="{FF2B5EF4-FFF2-40B4-BE49-F238E27FC236}">
                <a16:creationId xmlns:a16="http://schemas.microsoft.com/office/drawing/2014/main" id="{35F3439F-EB10-4B0C-A028-92D0ABF34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69" y="75126"/>
            <a:ext cx="6232289" cy="4536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title" idx="4294967295"/>
          </p:nvPr>
        </p:nvSpPr>
        <p:spPr>
          <a:xfrm>
            <a:off x="542178" y="1092294"/>
            <a:ext cx="5959475" cy="636587"/>
          </a:xfrm>
          <a:prstGeom prst="rect">
            <a:avLst/>
          </a:prstGeom>
        </p:spPr>
        <p:txBody>
          <a:bodyPr spcFirstLastPara="1" vert="horz" wrap="square" lIns="68569" tIns="68569" rIns="68569" bIns="68569" rtlCol="0" anchor="b" anchorCtr="0">
            <a:noAutofit/>
          </a:bodyPr>
          <a:lstStyle/>
          <a:p>
            <a:pPr>
              <a:spcBef>
                <a:spcPts val="0"/>
              </a:spcBef>
            </a:pPr>
            <a:r>
              <a:rPr lang="en" b="1" dirty="0"/>
              <a:t>Disclosure</a:t>
            </a:r>
            <a:endParaRPr b="1" dirty="0"/>
          </a:p>
        </p:txBody>
      </p:sp>
      <p:sp>
        <p:nvSpPr>
          <p:cNvPr id="112" name="Google Shape;112;p26"/>
          <p:cNvSpPr txBox="1"/>
          <p:nvPr/>
        </p:nvSpPr>
        <p:spPr>
          <a:xfrm>
            <a:off x="467175" y="1803713"/>
            <a:ext cx="5873555" cy="2696850"/>
          </a:xfrm>
          <a:prstGeom prst="rect">
            <a:avLst/>
          </a:prstGeom>
          <a:noFill/>
          <a:ln>
            <a:noFill/>
          </a:ln>
        </p:spPr>
        <p:txBody>
          <a:bodyPr spcFirstLastPara="1" wrap="square" lIns="68569" tIns="68569" rIns="68569" bIns="68569" anchor="t" anchorCtr="0">
            <a:noAutofit/>
          </a:bodyPr>
          <a:lstStyle/>
          <a:p>
            <a:endParaRPr lang="en-US" sz="1500" b="1" dirty="0">
              <a:solidFill>
                <a:schemeClr val="dk2"/>
              </a:solidFill>
              <a:latin typeface="Playfair Display"/>
              <a:ea typeface="Playfair Display"/>
              <a:cs typeface="Playfair Display"/>
              <a:sym typeface="Playfair Display"/>
            </a:endParaRPr>
          </a:p>
          <a:p>
            <a:endParaRPr lang="en-US" sz="1500" dirty="0">
              <a:solidFill>
                <a:schemeClr val="dk2"/>
              </a:solidFill>
              <a:latin typeface="Playfair Display"/>
              <a:ea typeface="Playfair Display"/>
              <a:cs typeface="Playfair Display"/>
              <a:sym typeface="Playfair Display"/>
            </a:endParaRPr>
          </a:p>
          <a:p>
            <a:r>
              <a:rPr lang="en-US" sz="1500" dirty="0">
                <a:solidFill>
                  <a:schemeClr val="dk2"/>
                </a:solidFill>
                <a:latin typeface="Playfair Display"/>
                <a:ea typeface="Playfair Display"/>
                <a:cs typeface="Playfair Display"/>
                <a:sym typeface="Playfair Display"/>
              </a:rPr>
              <a:t>The FY26 budget being presented now is to meet the deadlines of Sept 15</a:t>
            </a:r>
            <a:r>
              <a:rPr lang="en-US" sz="1500" baseline="30000" dirty="0">
                <a:solidFill>
                  <a:schemeClr val="dk2"/>
                </a:solidFill>
                <a:latin typeface="Playfair Display"/>
                <a:ea typeface="Playfair Display"/>
                <a:cs typeface="Playfair Display"/>
                <a:sym typeface="Playfair Display"/>
              </a:rPr>
              <a:t>th</a:t>
            </a:r>
            <a:r>
              <a:rPr lang="en-US" sz="1500" dirty="0">
                <a:solidFill>
                  <a:schemeClr val="dk2"/>
                </a:solidFill>
                <a:latin typeface="Playfair Display"/>
                <a:ea typeface="Playfair Display"/>
                <a:cs typeface="Playfair Display"/>
                <a:sym typeface="Playfair Display"/>
              </a:rPr>
              <a:t> established for all public school systems in Alabama.  The Finance team understands that the budget will be amended and adjusted once more details are available.</a:t>
            </a:r>
          </a:p>
          <a:p>
            <a:pPr marL="342892">
              <a:buClr>
                <a:schemeClr val="dk2"/>
              </a:buClr>
              <a:buSzPts val="1100"/>
            </a:pPr>
            <a:endParaRPr sz="2100" dirty="0">
              <a:solidFill>
                <a:schemeClr val="accent1"/>
              </a:solidFill>
              <a:latin typeface="Oswald"/>
              <a:ea typeface="Oswald"/>
              <a:cs typeface="Oswald"/>
              <a:sym typeface="Oswald"/>
            </a:endParaRPr>
          </a:p>
        </p:txBody>
      </p:sp>
    </p:spTree>
    <p:extLst>
      <p:ext uri="{BB962C8B-B14F-4D97-AF65-F5344CB8AC3E}">
        <p14:creationId xmlns:p14="http://schemas.microsoft.com/office/powerpoint/2010/main" val="85875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2458-9F70-49E3-91EC-CA4C1487F35B}"/>
              </a:ext>
            </a:extLst>
          </p:cNvPr>
          <p:cNvSpPr>
            <a:spLocks noGrp="1"/>
          </p:cNvSpPr>
          <p:nvPr>
            <p:ph type="title"/>
          </p:nvPr>
        </p:nvSpPr>
        <p:spPr>
          <a:xfrm>
            <a:off x="1151560" y="603391"/>
            <a:ext cx="5561994" cy="786926"/>
          </a:xfrm>
        </p:spPr>
        <p:txBody>
          <a:bodyPr>
            <a:noAutofit/>
          </a:bodyPr>
          <a:lstStyle/>
          <a:p>
            <a:r>
              <a:rPr lang="en-US" b="1" dirty="0"/>
              <a:t>Mission of Budget Process</a:t>
            </a:r>
          </a:p>
        </p:txBody>
      </p:sp>
      <p:sp>
        <p:nvSpPr>
          <p:cNvPr id="3" name="Content Placeholder 2">
            <a:extLst>
              <a:ext uri="{FF2B5EF4-FFF2-40B4-BE49-F238E27FC236}">
                <a16:creationId xmlns:a16="http://schemas.microsoft.com/office/drawing/2014/main" id="{59ABE4B7-A4A7-4559-8A94-4A8D0B5C5669}"/>
              </a:ext>
            </a:extLst>
          </p:cNvPr>
          <p:cNvSpPr>
            <a:spLocks noGrp="1"/>
          </p:cNvSpPr>
          <p:nvPr>
            <p:ph idx="1"/>
          </p:nvPr>
        </p:nvSpPr>
        <p:spPr>
          <a:xfrm>
            <a:off x="413817" y="1867602"/>
            <a:ext cx="6020356" cy="2583748"/>
          </a:xfrm>
        </p:spPr>
        <p:txBody>
          <a:bodyPr/>
          <a:lstStyle/>
          <a:p>
            <a:r>
              <a:rPr lang="en-US" dirty="0"/>
              <a:t>The mission of the budget process is to help decision makers make informed choices about the services and needs of a particular department, activity or local school function.</a:t>
            </a:r>
          </a:p>
          <a:p>
            <a:r>
              <a:rPr lang="en-US" dirty="0"/>
              <a:t>The budget process includes planning resources and prioritizing needs among the school district, and the approved process provides the legal authority to spend money.</a:t>
            </a:r>
          </a:p>
        </p:txBody>
      </p:sp>
      <p:pic>
        <p:nvPicPr>
          <p:cNvPr id="4" name="Picture 3">
            <a:extLst>
              <a:ext uri="{FF2B5EF4-FFF2-40B4-BE49-F238E27FC236}">
                <a16:creationId xmlns:a16="http://schemas.microsoft.com/office/drawing/2014/main" id="{5A26477C-0EC0-4959-ADDB-F847214D3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798" y="3507475"/>
            <a:ext cx="1607756" cy="1283150"/>
          </a:xfrm>
          <a:prstGeom prst="rect">
            <a:avLst/>
          </a:prstGeom>
        </p:spPr>
      </p:pic>
    </p:spTree>
    <p:extLst>
      <p:ext uri="{BB962C8B-B14F-4D97-AF65-F5344CB8AC3E}">
        <p14:creationId xmlns:p14="http://schemas.microsoft.com/office/powerpoint/2010/main" val="260577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E1A5-19F0-4061-9F41-DE70C4F81171}"/>
              </a:ext>
            </a:extLst>
          </p:cNvPr>
          <p:cNvSpPr>
            <a:spLocks noGrp="1"/>
          </p:cNvSpPr>
          <p:nvPr>
            <p:ph type="title"/>
          </p:nvPr>
        </p:nvSpPr>
        <p:spPr/>
        <p:txBody>
          <a:bodyPr>
            <a:normAutofit/>
          </a:bodyPr>
          <a:lstStyle/>
          <a:p>
            <a:r>
              <a:rPr lang="en-US" b="1" dirty="0"/>
              <a:t>Sumter County Schools Mission Statement</a:t>
            </a:r>
          </a:p>
        </p:txBody>
      </p:sp>
      <p:sp>
        <p:nvSpPr>
          <p:cNvPr id="3" name="Content Placeholder 2">
            <a:extLst>
              <a:ext uri="{FF2B5EF4-FFF2-40B4-BE49-F238E27FC236}">
                <a16:creationId xmlns:a16="http://schemas.microsoft.com/office/drawing/2014/main" id="{249B60E2-6196-4495-BE73-E318B6753F9B}"/>
              </a:ext>
            </a:extLst>
          </p:cNvPr>
          <p:cNvSpPr>
            <a:spLocks noGrp="1"/>
          </p:cNvSpPr>
          <p:nvPr>
            <p:ph idx="1"/>
          </p:nvPr>
        </p:nvSpPr>
        <p:spPr/>
        <p:txBody>
          <a:bodyPr/>
          <a:lstStyle/>
          <a:p>
            <a:r>
              <a:rPr lang="en-US" dirty="0"/>
              <a:t>The mission of the Sumter County School System is to foster a challenging learning environment that creates opportunities for students to graduate college and career ready.</a:t>
            </a:r>
          </a:p>
        </p:txBody>
      </p:sp>
      <p:pic>
        <p:nvPicPr>
          <p:cNvPr id="5" name="Picture 4">
            <a:extLst>
              <a:ext uri="{FF2B5EF4-FFF2-40B4-BE49-F238E27FC236}">
                <a16:creationId xmlns:a16="http://schemas.microsoft.com/office/drawing/2014/main" id="{15B17C51-266C-41DF-8E83-B3FCBA5E68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11113" y="2975046"/>
            <a:ext cx="2442850" cy="1476305"/>
          </a:xfrm>
          <a:prstGeom prst="rect">
            <a:avLst/>
          </a:prstGeom>
        </p:spPr>
      </p:pic>
    </p:spTree>
    <p:extLst>
      <p:ext uri="{BB962C8B-B14F-4D97-AF65-F5344CB8AC3E}">
        <p14:creationId xmlns:p14="http://schemas.microsoft.com/office/powerpoint/2010/main" val="428344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28A3-1232-4FAF-912F-A0F1EAAFE3B9}"/>
              </a:ext>
            </a:extLst>
          </p:cNvPr>
          <p:cNvSpPr>
            <a:spLocks noGrp="1"/>
          </p:cNvSpPr>
          <p:nvPr>
            <p:ph type="title"/>
          </p:nvPr>
        </p:nvSpPr>
        <p:spPr>
          <a:xfrm>
            <a:off x="233774" y="158675"/>
            <a:ext cx="6390450" cy="572700"/>
          </a:xfrm>
        </p:spPr>
        <p:txBody>
          <a:bodyPr/>
          <a:lstStyle/>
          <a:p>
            <a:r>
              <a:rPr lang="en-US" b="1" dirty="0"/>
              <a:t>Public Hearings</a:t>
            </a:r>
          </a:p>
        </p:txBody>
      </p:sp>
      <p:sp>
        <p:nvSpPr>
          <p:cNvPr id="3" name="Content Placeholder 2">
            <a:extLst>
              <a:ext uri="{FF2B5EF4-FFF2-40B4-BE49-F238E27FC236}">
                <a16:creationId xmlns:a16="http://schemas.microsoft.com/office/drawing/2014/main" id="{C7904B04-C425-40F7-A8FC-8DED243DAB6B}"/>
              </a:ext>
            </a:extLst>
          </p:cNvPr>
          <p:cNvSpPr>
            <a:spLocks noGrp="1"/>
          </p:cNvSpPr>
          <p:nvPr>
            <p:ph type="body" idx="1"/>
          </p:nvPr>
        </p:nvSpPr>
        <p:spPr>
          <a:xfrm>
            <a:off x="233774" y="731375"/>
            <a:ext cx="3290336" cy="3334800"/>
          </a:xfrm>
        </p:spPr>
        <p:txBody>
          <a:bodyPr/>
          <a:lstStyle/>
          <a:p>
            <a:r>
              <a:rPr lang="en-US" sz="1100" dirty="0"/>
              <a:t>Each Board Shall</a:t>
            </a:r>
          </a:p>
          <a:p>
            <a:pPr lvl="1"/>
            <a:r>
              <a:rPr lang="en-US" sz="1000" dirty="0"/>
              <a:t>Hold at least two open public hearings</a:t>
            </a:r>
          </a:p>
          <a:p>
            <a:pPr lvl="2"/>
            <a:r>
              <a:rPr lang="en-US" sz="1000" dirty="0"/>
              <a:t>Wednesday, September 3, 2025 at 5:00pm</a:t>
            </a:r>
          </a:p>
          <a:p>
            <a:pPr lvl="2"/>
            <a:r>
              <a:rPr lang="en-US" sz="1000" dirty="0"/>
              <a:t>Tuesday, September 9, 2025 at 5:00pm</a:t>
            </a:r>
          </a:p>
          <a:p>
            <a:pPr lvl="1"/>
            <a:r>
              <a:rPr lang="en-US" sz="1000" dirty="0"/>
              <a:t>Hearing held during scheduled meeting, convenient time/place</a:t>
            </a:r>
          </a:p>
          <a:p>
            <a:pPr lvl="1"/>
            <a:r>
              <a:rPr lang="en-US" sz="1000" dirty="0"/>
              <a:t>Publicize date/time in local media</a:t>
            </a:r>
          </a:p>
          <a:p>
            <a:pPr lvl="1"/>
            <a:r>
              <a:rPr lang="en-US" sz="1000" dirty="0"/>
              <a:t>Seek input from public</a:t>
            </a:r>
          </a:p>
          <a:p>
            <a:pPr lvl="1"/>
            <a:r>
              <a:rPr lang="en-US" sz="1000" dirty="0"/>
              <a:t>Provide proposed budget on SDE forms</a:t>
            </a:r>
          </a:p>
          <a:p>
            <a:pPr lvl="2"/>
            <a:endParaRPr lang="en-US" sz="1000" b="1" dirty="0"/>
          </a:p>
          <a:p>
            <a:pPr marL="0" lvl="2" indent="0">
              <a:spcBef>
                <a:spcPts val="0"/>
              </a:spcBef>
              <a:buNone/>
            </a:pPr>
            <a:r>
              <a:rPr lang="en-US" sz="1000" b="1" dirty="0">
                <a:solidFill>
                  <a:schemeClr val="accent1"/>
                </a:solidFill>
              </a:rPr>
              <a:t>		Section 16-13-140</a:t>
            </a:r>
          </a:p>
          <a:p>
            <a:pPr marL="0" lvl="2" indent="0">
              <a:spcBef>
                <a:spcPts val="0"/>
              </a:spcBef>
              <a:buNone/>
            </a:pPr>
            <a:r>
              <a:rPr lang="en-US" sz="1000" b="1" dirty="0">
                <a:solidFill>
                  <a:schemeClr val="accent1"/>
                </a:solidFill>
              </a:rPr>
              <a:t>		Code of Alabama</a:t>
            </a:r>
          </a:p>
        </p:txBody>
      </p:sp>
      <p:sp>
        <p:nvSpPr>
          <p:cNvPr id="4" name="Text Placeholder 3">
            <a:extLst>
              <a:ext uri="{FF2B5EF4-FFF2-40B4-BE49-F238E27FC236}">
                <a16:creationId xmlns:a16="http://schemas.microsoft.com/office/drawing/2014/main" id="{FE9AFC87-9BFC-425A-8D86-4B406FBEC5F2}"/>
              </a:ext>
            </a:extLst>
          </p:cNvPr>
          <p:cNvSpPr>
            <a:spLocks noGrp="1"/>
          </p:cNvSpPr>
          <p:nvPr>
            <p:ph type="body" idx="2"/>
          </p:nvPr>
        </p:nvSpPr>
        <p:spPr/>
        <p:txBody>
          <a:bodyPr/>
          <a:lstStyle/>
          <a:p>
            <a:r>
              <a:rPr lang="en-US" sz="1100" dirty="0"/>
              <a:t>Purpose</a:t>
            </a:r>
          </a:p>
          <a:p>
            <a:pPr lvl="1"/>
            <a:r>
              <a:rPr lang="en-US" sz="1000" dirty="0"/>
              <a:t>Inform community/foster public support</a:t>
            </a:r>
          </a:p>
          <a:p>
            <a:pPr lvl="1"/>
            <a:r>
              <a:rPr lang="en-US" sz="1000" dirty="0"/>
              <a:t>Introduces Accountability</a:t>
            </a:r>
          </a:p>
          <a:p>
            <a:pPr lvl="1"/>
            <a:r>
              <a:rPr lang="en-US" sz="1000" dirty="0"/>
              <a:t>Enhance planning process</a:t>
            </a:r>
          </a:p>
          <a:p>
            <a:pPr lvl="1"/>
            <a:endParaRPr lang="en-US" sz="1000" dirty="0"/>
          </a:p>
        </p:txBody>
      </p:sp>
    </p:spTree>
    <p:extLst>
      <p:ext uri="{BB962C8B-B14F-4D97-AF65-F5344CB8AC3E}">
        <p14:creationId xmlns:p14="http://schemas.microsoft.com/office/powerpoint/2010/main" val="214978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19EC96-2BA1-458F-919A-BC0763F140CB}"/>
              </a:ext>
            </a:extLst>
          </p:cNvPr>
          <p:cNvSpPr>
            <a:spLocks noGrp="1"/>
          </p:cNvSpPr>
          <p:nvPr>
            <p:ph type="title"/>
          </p:nvPr>
        </p:nvSpPr>
        <p:spPr/>
        <p:txBody>
          <a:bodyPr/>
          <a:lstStyle/>
          <a:p>
            <a:r>
              <a:rPr lang="en-US" b="1" dirty="0"/>
              <a:t>Public Hearings</a:t>
            </a:r>
          </a:p>
        </p:txBody>
      </p:sp>
      <p:sp>
        <p:nvSpPr>
          <p:cNvPr id="6" name="Content Placeholder 5">
            <a:extLst>
              <a:ext uri="{FF2B5EF4-FFF2-40B4-BE49-F238E27FC236}">
                <a16:creationId xmlns:a16="http://schemas.microsoft.com/office/drawing/2014/main" id="{9A8C7984-1900-4148-B773-1FE4A2BDDC52}"/>
              </a:ext>
            </a:extLst>
          </p:cNvPr>
          <p:cNvSpPr>
            <a:spLocks noGrp="1"/>
          </p:cNvSpPr>
          <p:nvPr>
            <p:ph idx="1"/>
          </p:nvPr>
        </p:nvSpPr>
        <p:spPr/>
        <p:txBody>
          <a:bodyPr/>
          <a:lstStyle/>
          <a:p>
            <a:r>
              <a:rPr lang="en-US" sz="1150" dirty="0"/>
              <a:t>Required Communications:</a:t>
            </a:r>
          </a:p>
          <a:p>
            <a:pPr lvl="1"/>
            <a:r>
              <a:rPr lang="en-US" sz="1000" dirty="0"/>
              <a:t>Budget Reflects all available revenue sources and expenditures</a:t>
            </a:r>
          </a:p>
          <a:p>
            <a:pPr lvl="1"/>
            <a:r>
              <a:rPr lang="en-US" sz="1000" dirty="0"/>
              <a:t>Projected enrollment by school</a:t>
            </a:r>
          </a:p>
          <a:p>
            <a:pPr lvl="1"/>
            <a:r>
              <a:rPr lang="en-US" sz="1000" dirty="0"/>
              <a:t>Projected staff counts at each location</a:t>
            </a:r>
          </a:p>
          <a:p>
            <a:pPr lvl="1"/>
            <a:r>
              <a:rPr lang="en-US" sz="1000" dirty="0"/>
              <a:t>Operating costs by category or function at each school</a:t>
            </a:r>
          </a:p>
          <a:p>
            <a:pPr lvl="1"/>
            <a:r>
              <a:rPr lang="en-US" sz="1000" dirty="0"/>
              <a:t>Foundation Program revenues earned by school and by category  (FTE’s, salaries, benefits, OCE, CIS funds)</a:t>
            </a:r>
          </a:p>
          <a:p>
            <a:endParaRPr lang="en-US" dirty="0"/>
          </a:p>
        </p:txBody>
      </p:sp>
    </p:spTree>
    <p:extLst>
      <p:ext uri="{BB962C8B-B14F-4D97-AF65-F5344CB8AC3E}">
        <p14:creationId xmlns:p14="http://schemas.microsoft.com/office/powerpoint/2010/main" val="136649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5A76-2AC3-4534-9FBF-58ABD7053C6C}"/>
              </a:ext>
            </a:extLst>
          </p:cNvPr>
          <p:cNvSpPr>
            <a:spLocks noGrp="1"/>
          </p:cNvSpPr>
          <p:nvPr>
            <p:ph type="title"/>
          </p:nvPr>
        </p:nvSpPr>
        <p:spPr/>
        <p:txBody>
          <a:bodyPr>
            <a:normAutofit/>
          </a:bodyPr>
          <a:lstStyle/>
          <a:p>
            <a:r>
              <a:rPr lang="en-US" b="1" dirty="0"/>
              <a:t>Key Factors Affecting Budget</a:t>
            </a:r>
          </a:p>
        </p:txBody>
      </p:sp>
      <p:sp>
        <p:nvSpPr>
          <p:cNvPr id="3" name="Content Placeholder 2">
            <a:extLst>
              <a:ext uri="{FF2B5EF4-FFF2-40B4-BE49-F238E27FC236}">
                <a16:creationId xmlns:a16="http://schemas.microsoft.com/office/drawing/2014/main" id="{B4795BDA-FFB0-431B-BF4E-ED562943168A}"/>
              </a:ext>
            </a:extLst>
          </p:cNvPr>
          <p:cNvSpPr>
            <a:spLocks noGrp="1"/>
          </p:cNvSpPr>
          <p:nvPr>
            <p:ph idx="1"/>
          </p:nvPr>
        </p:nvSpPr>
        <p:spPr/>
        <p:txBody>
          <a:bodyPr>
            <a:normAutofit lnSpcReduction="10000"/>
          </a:bodyPr>
          <a:lstStyle/>
          <a:p>
            <a:r>
              <a:rPr lang="en-US" dirty="0"/>
              <a:t>Enrollment Decreases</a:t>
            </a:r>
          </a:p>
          <a:p>
            <a:r>
              <a:rPr lang="en-US" dirty="0"/>
              <a:t>Pupil/Teacher Ratios</a:t>
            </a:r>
          </a:p>
          <a:p>
            <a:r>
              <a:rPr lang="en-US" dirty="0"/>
              <a:t>Salary and Benefits Expense </a:t>
            </a:r>
          </a:p>
          <a:p>
            <a:r>
              <a:rPr lang="en-US" sz="1600" dirty="0"/>
              <a:t>State Funding and Related Mandates</a:t>
            </a:r>
          </a:p>
          <a:p>
            <a:r>
              <a:rPr lang="en-US" sz="1600" dirty="0"/>
              <a:t>Local Revenue Projections</a:t>
            </a:r>
          </a:p>
          <a:p>
            <a:r>
              <a:rPr lang="en-US" sz="1600" dirty="0"/>
              <a:t>Federal Budget Constraints</a:t>
            </a:r>
          </a:p>
          <a:p>
            <a:r>
              <a:rPr lang="en-US" sz="1600" dirty="0"/>
              <a:t>Facilities Capacity/Maintenance</a:t>
            </a:r>
            <a:endParaRPr lang="en-US" dirty="0"/>
          </a:p>
        </p:txBody>
      </p:sp>
      <p:pic>
        <p:nvPicPr>
          <p:cNvPr id="4" name="Picture 3">
            <a:extLst>
              <a:ext uri="{FF2B5EF4-FFF2-40B4-BE49-F238E27FC236}">
                <a16:creationId xmlns:a16="http://schemas.microsoft.com/office/drawing/2014/main" id="{B2486D96-C047-4268-8DE1-9FA054822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139" y="320995"/>
            <a:ext cx="2843317" cy="3509829"/>
          </a:xfrm>
          <a:prstGeom prst="rect">
            <a:avLst/>
          </a:prstGeom>
        </p:spPr>
      </p:pic>
    </p:spTree>
    <p:extLst>
      <p:ext uri="{BB962C8B-B14F-4D97-AF65-F5344CB8AC3E}">
        <p14:creationId xmlns:p14="http://schemas.microsoft.com/office/powerpoint/2010/main" val="195358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title" idx="4294967295"/>
          </p:nvPr>
        </p:nvSpPr>
        <p:spPr>
          <a:xfrm>
            <a:off x="656478" y="1105273"/>
            <a:ext cx="5959475" cy="636588"/>
          </a:xfrm>
          <a:prstGeom prst="rect">
            <a:avLst/>
          </a:prstGeom>
        </p:spPr>
        <p:txBody>
          <a:bodyPr spcFirstLastPara="1" vert="horz" wrap="square" lIns="68569" tIns="68569" rIns="68569" bIns="68569" rtlCol="0" anchor="b" anchorCtr="0">
            <a:noAutofit/>
          </a:bodyPr>
          <a:lstStyle/>
          <a:p>
            <a:pPr>
              <a:spcBef>
                <a:spcPts val="0"/>
              </a:spcBef>
            </a:pPr>
            <a:r>
              <a:rPr lang="en" b="1" dirty="0"/>
              <a:t>Current </a:t>
            </a:r>
            <a:r>
              <a:rPr lang="en-US" b="1" dirty="0"/>
              <a:t>Financial </a:t>
            </a:r>
            <a:r>
              <a:rPr lang="en" b="1" dirty="0"/>
              <a:t>Status Notes</a:t>
            </a:r>
            <a:endParaRPr b="1" dirty="0"/>
          </a:p>
        </p:txBody>
      </p:sp>
      <p:sp>
        <p:nvSpPr>
          <p:cNvPr id="112" name="Google Shape;112;p26"/>
          <p:cNvSpPr txBox="1"/>
          <p:nvPr/>
        </p:nvSpPr>
        <p:spPr>
          <a:xfrm>
            <a:off x="467175" y="1803713"/>
            <a:ext cx="5959474" cy="2696850"/>
          </a:xfrm>
          <a:prstGeom prst="rect">
            <a:avLst/>
          </a:prstGeom>
          <a:noFill/>
          <a:ln>
            <a:noFill/>
          </a:ln>
        </p:spPr>
        <p:txBody>
          <a:bodyPr spcFirstLastPara="1" wrap="square" lIns="68569" tIns="68569" rIns="68569" bIns="68569" anchor="t" anchorCtr="0">
            <a:noAutofit/>
          </a:bodyPr>
          <a:lstStyle/>
          <a:p>
            <a:pPr marL="38099">
              <a:buClr>
                <a:schemeClr val="dk2"/>
              </a:buClr>
              <a:buSzPts val="2800"/>
            </a:pPr>
            <a:endParaRPr lang="en-US" sz="1200" dirty="0">
              <a:solidFill>
                <a:schemeClr val="dk2"/>
              </a:solidFill>
              <a:latin typeface="Playfair Display"/>
              <a:ea typeface="Playfair Display"/>
              <a:cs typeface="Playfair Display"/>
              <a:sym typeface="Playfair Display"/>
            </a:endParaRPr>
          </a:p>
          <a:p>
            <a:pPr marL="342892" indent="-304793">
              <a:buClr>
                <a:schemeClr val="dk2"/>
              </a:buClr>
              <a:buSzPts val="2800"/>
              <a:buFont typeface="Playfair Display"/>
              <a:buChar char="●"/>
            </a:pPr>
            <a:r>
              <a:rPr lang="en-US" sz="1200" dirty="0">
                <a:solidFill>
                  <a:schemeClr val="dk2"/>
                </a:solidFill>
                <a:latin typeface="Playfair Display"/>
                <a:ea typeface="Playfair Display"/>
                <a:cs typeface="Playfair Display"/>
                <a:sym typeface="Playfair Display"/>
              </a:rPr>
              <a:t>Salary schedules for 2026 have been developed, subject to Board approval.</a:t>
            </a:r>
          </a:p>
          <a:p>
            <a:pPr marL="342892" indent="-304793">
              <a:buClr>
                <a:schemeClr val="dk2"/>
              </a:buClr>
              <a:buSzPts val="2800"/>
              <a:buFont typeface="Playfair Display"/>
              <a:buChar char="●"/>
            </a:pPr>
            <a:endParaRPr lang="en-US" sz="1200" dirty="0">
              <a:solidFill>
                <a:schemeClr val="dk2"/>
              </a:solidFill>
              <a:latin typeface="Playfair Display"/>
              <a:ea typeface="Playfair Display"/>
              <a:cs typeface="Playfair Display"/>
              <a:sym typeface="Playfair Display"/>
            </a:endParaRPr>
          </a:p>
          <a:p>
            <a:pPr marL="342892" indent="-304793">
              <a:buClr>
                <a:schemeClr val="dk2"/>
              </a:buClr>
              <a:buSzPts val="2800"/>
              <a:buFont typeface="Playfair Display"/>
              <a:buChar char="●"/>
            </a:pPr>
            <a:r>
              <a:rPr lang="en-US" sz="1200" dirty="0">
                <a:solidFill>
                  <a:schemeClr val="dk2"/>
                </a:solidFill>
                <a:latin typeface="Playfair Display"/>
                <a:ea typeface="Playfair Display"/>
                <a:cs typeface="Playfair Display"/>
                <a:sym typeface="Playfair Display"/>
              </a:rPr>
              <a:t>Plans have been put in place for remaining account balances related to Federal and State funds.</a:t>
            </a:r>
          </a:p>
          <a:p>
            <a:pPr marL="342892" indent="-304793">
              <a:buClr>
                <a:schemeClr val="dk2"/>
              </a:buClr>
              <a:buSzPts val="2800"/>
              <a:buFont typeface="Playfair Display"/>
              <a:buChar char="●"/>
            </a:pPr>
            <a:endParaRPr lang="en-US" sz="1200" dirty="0">
              <a:solidFill>
                <a:schemeClr val="dk2"/>
              </a:solidFill>
              <a:latin typeface="Playfair Display"/>
              <a:ea typeface="Playfair Display"/>
              <a:cs typeface="Playfair Display"/>
              <a:sym typeface="Playfair Display"/>
            </a:endParaRPr>
          </a:p>
          <a:p>
            <a:pPr marL="342892" indent="-304793">
              <a:buClr>
                <a:schemeClr val="dk2"/>
              </a:buClr>
              <a:buSzPts val="2800"/>
              <a:buFont typeface="Playfair Display"/>
              <a:buChar char="●"/>
            </a:pPr>
            <a:r>
              <a:rPr lang="en-US" sz="1200" dirty="0">
                <a:solidFill>
                  <a:schemeClr val="dk2"/>
                </a:solidFill>
                <a:latin typeface="Playfair Display"/>
                <a:ea typeface="Playfair Display"/>
                <a:cs typeface="Playfair Display"/>
                <a:sym typeface="Playfair Display"/>
              </a:rPr>
              <a:t>The FY 2026 budget being presented is an estimate that will be amended and adjusted throughout the year based on District needs.</a:t>
            </a:r>
          </a:p>
          <a:p>
            <a:pPr indent="342892"/>
            <a:endParaRPr lang="en-US" sz="1200" dirty="0">
              <a:solidFill>
                <a:schemeClr val="dk2"/>
              </a:solidFill>
              <a:latin typeface="Playfair Display"/>
              <a:ea typeface="Playfair Display"/>
              <a:cs typeface="Playfair Display"/>
              <a:sym typeface="Playfair Display"/>
            </a:endParaRPr>
          </a:p>
          <a:p>
            <a:pPr marL="342892" indent="-304793">
              <a:buClr>
                <a:schemeClr val="dk2"/>
              </a:buClr>
              <a:buSzPts val="2800"/>
              <a:buFont typeface="Playfair Display"/>
              <a:buChar char="●"/>
            </a:pPr>
            <a:endParaRPr lang="en-US" sz="1200" dirty="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97679203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4910</TotalTime>
  <Words>1215</Words>
  <Application>Microsoft Office PowerPoint</Application>
  <PresentationFormat>Custom</PresentationFormat>
  <Paragraphs>386</Paragraphs>
  <Slides>24</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Impact</vt:lpstr>
      <vt:lpstr>Times</vt:lpstr>
      <vt:lpstr>Arial</vt:lpstr>
      <vt:lpstr>Garamond</vt:lpstr>
      <vt:lpstr>Playfair Display</vt:lpstr>
      <vt:lpstr>Oswald</vt:lpstr>
      <vt:lpstr>Palatino Linotype</vt:lpstr>
      <vt:lpstr>Times New Roman</vt:lpstr>
      <vt:lpstr>Gallery</vt:lpstr>
      <vt:lpstr>1_Gallery</vt:lpstr>
      <vt:lpstr>Worksheet</vt:lpstr>
      <vt:lpstr>PowerPoint Presentation</vt:lpstr>
      <vt:lpstr>Introductions</vt:lpstr>
      <vt:lpstr>Disclosure</vt:lpstr>
      <vt:lpstr>Mission of Budget Process</vt:lpstr>
      <vt:lpstr>Sumter County Schools Mission Statement</vt:lpstr>
      <vt:lpstr>Public Hearings</vt:lpstr>
      <vt:lpstr>Public Hearings</vt:lpstr>
      <vt:lpstr>Key Factors Affecting Budget</vt:lpstr>
      <vt:lpstr>Current Financial Status Notes</vt:lpstr>
      <vt:lpstr>Alabama State Department of Education FY 2026 Total Earned Units</vt:lpstr>
      <vt:lpstr>Foundation Program Units Comparison</vt:lpstr>
      <vt:lpstr>Classroom Instructional Support</vt:lpstr>
      <vt:lpstr>Fringe Benefits &amp; Board Obligations</vt:lpstr>
      <vt:lpstr>Current Student Enrollment</vt:lpstr>
      <vt:lpstr>System Allocations</vt:lpstr>
      <vt:lpstr>PowerPoint Presentation</vt:lpstr>
      <vt:lpstr>Child Nutrition Program(CNP) Snapshot</vt:lpstr>
      <vt:lpstr>FY 2026 System-wide Budgeted Revenues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Coefield,SC Scott</dc:creator>
  <cp:lastModifiedBy>Tranquil Shepherd</cp:lastModifiedBy>
  <cp:revision>124</cp:revision>
  <cp:lastPrinted>2024-09-10T19:16:03Z</cp:lastPrinted>
  <dcterms:modified xsi:type="dcterms:W3CDTF">2025-09-12T18:41:11Z</dcterms:modified>
</cp:coreProperties>
</file>