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8" r:id="rId10"/>
    <p:sldId id="278" r:id="rId11"/>
    <p:sldId id="263" r:id="rId12"/>
    <p:sldId id="264" r:id="rId13"/>
    <p:sldId id="265" r:id="rId14"/>
    <p:sldId id="267" r:id="rId15"/>
    <p:sldId id="272" r:id="rId16"/>
    <p:sldId id="269" r:id="rId17"/>
    <p:sldId id="273" r:id="rId18"/>
    <p:sldId id="275" r:id="rId19"/>
    <p:sldId id="271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0850" autoAdjust="0"/>
  </p:normalViewPr>
  <p:slideViewPr>
    <p:cSldViewPr snapToGrid="0" snapToObjects="1">
      <p:cViewPr varScale="1">
        <p:scale>
          <a:sx n="74" d="100"/>
          <a:sy n="74" d="100"/>
        </p:scale>
        <p:origin x="10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1F1CA1-FC7A-A646-A19F-FAA7CC68947E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5856BF-7F12-9A49-BC99-4648B6035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Thermodynamics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ΔS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ΔS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Σn</a:t>
            </a:r>
            <a:r>
              <a:rPr lang="en-US" baseline="-25000" dirty="0" err="1" smtClean="0"/>
              <a:t>p</a:t>
            </a:r>
            <a:r>
              <a:rPr lang="en-US" dirty="0" err="1" smtClean="0"/>
              <a:t>S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(products</a:t>
            </a:r>
            <a:r>
              <a:rPr lang="en-US" baseline="-25000" dirty="0" smtClean="0"/>
              <a:t>)</a:t>
            </a:r>
            <a:r>
              <a:rPr lang="en-US" dirty="0" smtClean="0"/>
              <a:t> – </a:t>
            </a:r>
            <a:r>
              <a:rPr lang="en-US" dirty="0" err="1" smtClean="0"/>
              <a:t>Σn</a:t>
            </a:r>
            <a:r>
              <a:rPr lang="en-US" baseline="-25000" dirty="0" err="1" smtClean="0"/>
              <a:t>r</a:t>
            </a:r>
            <a:r>
              <a:rPr lang="en-US" dirty="0" err="1" smtClean="0"/>
              <a:t>S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(reactants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err="1" smtClean="0"/>
              <a:t>ΔS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r>
              <a:rPr lang="en-US" baseline="-25000" dirty="0" smtClean="0"/>
              <a:t> </a:t>
            </a:r>
            <a:r>
              <a:rPr lang="en-US" dirty="0" smtClean="0"/>
              <a:t>for the reaction between gaseous ammonia and oxygen producing nitrogen monoxide (gas) and water vapor.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33289" y="3840174"/>
          <a:ext cx="6661802" cy="240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901"/>
                <a:gridCol w="3330901"/>
              </a:tblGrid>
              <a:tr h="480404"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 or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o </a:t>
                      </a:r>
                      <a:r>
                        <a:rPr lang="en-US" baseline="0" dirty="0" smtClean="0"/>
                        <a:t>(J/mol K)</a:t>
                      </a:r>
                      <a:endParaRPr lang="en-US" dirty="0"/>
                    </a:p>
                  </a:txBody>
                  <a:tcPr/>
                </a:tc>
              </a:tr>
              <a:tr h="48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NH</a:t>
                      </a:r>
                      <a:r>
                        <a:rPr lang="en-US" sz="2400" baseline="-25000" dirty="0" smtClean="0"/>
                        <a:t>3(g)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192.8</a:t>
                      </a:r>
                      <a:endParaRPr lang="en-US" sz="2400" dirty="0"/>
                    </a:p>
                  </a:txBody>
                  <a:tcPr/>
                </a:tc>
              </a:tr>
              <a:tr h="48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2(g)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205.2</a:t>
                      </a:r>
                      <a:endParaRPr lang="en-US" sz="2400" dirty="0"/>
                    </a:p>
                  </a:txBody>
                  <a:tcPr/>
                </a:tc>
              </a:tr>
              <a:tr h="48040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</a:t>
                      </a:r>
                      <a:r>
                        <a:rPr lang="en-US" sz="2400" baseline="-25000" dirty="0" err="1" smtClean="0"/>
                        <a:t>(g</a:t>
                      </a:r>
                      <a:r>
                        <a:rPr lang="en-US" sz="2400" baseline="-25000" dirty="0" smtClean="0"/>
                        <a:t>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210.8</a:t>
                      </a:r>
                      <a:endParaRPr lang="en-US" sz="2400" dirty="0"/>
                    </a:p>
                  </a:txBody>
                  <a:tcPr/>
                </a:tc>
              </a:tr>
              <a:tr h="48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188.8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Changes in surroundings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ΔS</a:t>
            </a:r>
            <a:r>
              <a:rPr lang="en-US" baseline="-25000" dirty="0" err="1" smtClean="0"/>
              <a:t>surr</a:t>
            </a:r>
            <a:r>
              <a:rPr lang="en-US" dirty="0" smtClean="0"/>
              <a:t> =  −ΔH/ 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ΔH is </a:t>
            </a:r>
            <a:r>
              <a:rPr lang="en-US" i="1" dirty="0" smtClean="0"/>
              <a:t>positive</a:t>
            </a:r>
            <a:r>
              <a:rPr lang="en-US" dirty="0" smtClean="0"/>
              <a:t>, then ΔS is </a:t>
            </a:r>
            <a:r>
              <a:rPr lang="en-US" i="1" dirty="0" smtClean="0"/>
              <a:t>negative</a:t>
            </a:r>
            <a:r>
              <a:rPr lang="en-US" dirty="0" smtClean="0"/>
              <a:t> and </a:t>
            </a:r>
            <a:r>
              <a:rPr lang="en-US" i="1" dirty="0" smtClean="0"/>
              <a:t>non-spontaneous..</a:t>
            </a:r>
            <a:endParaRPr lang="en-US" dirty="0" smtClean="0"/>
          </a:p>
          <a:p>
            <a:pPr lvl="0"/>
            <a:r>
              <a:rPr lang="en-US" dirty="0" smtClean="0"/>
              <a:t>If ΔH is </a:t>
            </a:r>
            <a:r>
              <a:rPr lang="en-US" i="1" dirty="0" smtClean="0"/>
              <a:t>negative</a:t>
            </a:r>
            <a:r>
              <a:rPr lang="en-US" dirty="0" smtClean="0"/>
              <a:t>, then ΔS is </a:t>
            </a:r>
            <a:r>
              <a:rPr lang="en-US" i="1" dirty="0" smtClean="0"/>
              <a:t>positive</a:t>
            </a:r>
            <a:r>
              <a:rPr lang="en-US" dirty="0" smtClean="0"/>
              <a:t> and </a:t>
            </a:r>
            <a:r>
              <a:rPr lang="en-US" i="1" dirty="0" smtClean="0"/>
              <a:t>spontaneous.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281" y="1447800"/>
            <a:ext cx="7772400" cy="4572000"/>
          </a:xfrm>
        </p:spPr>
        <p:txBody>
          <a:bodyPr/>
          <a:lstStyle/>
          <a:p>
            <a:r>
              <a:rPr lang="en-US" dirty="0" smtClean="0"/>
              <a:t>Calculate the entropy change in the surroundings associated with the combustion of propane gas </a:t>
            </a:r>
            <a:r>
              <a:rPr lang="en-US" dirty="0" err="1" smtClean="0"/>
              <a:t>occuring</a:t>
            </a:r>
            <a:r>
              <a:rPr lang="en-US" dirty="0" smtClean="0"/>
              <a:t> at 25</a:t>
            </a:r>
            <a:r>
              <a:rPr lang="en-US" baseline="30000" dirty="0" smtClean="0"/>
              <a:t>o</a:t>
            </a:r>
            <a:r>
              <a:rPr lang="en-US" dirty="0" smtClean="0"/>
              <a:t>C (</a:t>
            </a:r>
            <a:r>
              <a:rPr lang="en-US" dirty="0" err="1" smtClean="0"/>
              <a:t>ΔHrxn</a:t>
            </a:r>
            <a:r>
              <a:rPr lang="en-US" dirty="0" smtClean="0"/>
              <a:t> = -2044 kJ). </a:t>
            </a:r>
          </a:p>
          <a:p>
            <a:endParaRPr lang="en-US" dirty="0" smtClean="0"/>
          </a:p>
          <a:p>
            <a:r>
              <a:rPr lang="en-US" dirty="0" smtClean="0"/>
              <a:t>Calculate the entropy change for the system.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Determine the sign of the entropy change for the universe. Will the reaction be spontaneous?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5587" y="1799492"/>
            <a:ext cx="7772400" cy="4572000"/>
          </a:xfrm>
        </p:spPr>
        <p:txBody>
          <a:bodyPr/>
          <a:lstStyle/>
          <a:p>
            <a:r>
              <a:rPr lang="en-US" dirty="0" smtClean="0"/>
              <a:t>A reaction has </a:t>
            </a:r>
            <a:r>
              <a:rPr lang="en-US" dirty="0" err="1" smtClean="0"/>
              <a:t>ΔH</a:t>
            </a:r>
            <a:r>
              <a:rPr lang="en-US" baseline="-25000" dirty="0" err="1" smtClean="0"/>
              <a:t>rxn</a:t>
            </a:r>
            <a:r>
              <a:rPr lang="en-US" dirty="0" smtClean="0"/>
              <a:t> = -107 kJ and a </a:t>
            </a:r>
            <a:r>
              <a:rPr lang="en-US" dirty="0" err="1" smtClean="0"/>
              <a:t>ΔS</a:t>
            </a:r>
            <a:r>
              <a:rPr lang="en-US" baseline="-25000" dirty="0" err="1" smtClean="0"/>
              <a:t>rxn</a:t>
            </a:r>
            <a:r>
              <a:rPr lang="en-US" dirty="0" smtClean="0"/>
              <a:t> = 285 J/K. At what temperature is the change in entropy for the reaction equal to the change in entropy of the surroundings?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Gibb’s Free Energy 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Formally—usable energy</a:t>
            </a:r>
          </a:p>
          <a:p>
            <a:endParaRPr lang="en-US" dirty="0" smtClean="0"/>
          </a:p>
          <a:p>
            <a:r>
              <a:rPr lang="en-US" dirty="0" smtClean="0"/>
              <a:t>Criterion of spontaneity (thermodynamically favored or </a:t>
            </a:r>
            <a:r>
              <a:rPr lang="en-US" dirty="0" err="1" smtClean="0"/>
              <a:t>unfavored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AKA chemical potential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Entropy and </a:t>
            </a:r>
            <a:r>
              <a:rPr lang="en-US" i="1">
                <a:solidFill>
                  <a:srgbClr val="008000"/>
                </a:solidFill>
              </a:rPr>
              <a:t>Free </a:t>
            </a:r>
            <a:r>
              <a:rPr lang="en-US">
                <a:solidFill>
                  <a:srgbClr val="008000"/>
                </a:solidFill>
              </a:rPr>
              <a:t>Energy</a:t>
            </a:r>
            <a:endParaRPr lang="en-US"/>
          </a:p>
        </p:txBody>
      </p:sp>
      <p:pic>
        <p:nvPicPr>
          <p:cNvPr id="717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5145" b="-25145"/>
          <a:stretch>
            <a:fillRect/>
          </a:stretch>
        </p:blipFill>
        <p:spPr>
          <a:xfrm>
            <a:off x="457200" y="1417638"/>
            <a:ext cx="8229600" cy="4930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ΔG proportional to –</a:t>
            </a:r>
            <a:r>
              <a:rPr lang="en-US" dirty="0" err="1" smtClean="0"/>
              <a:t>ΔS</a:t>
            </a:r>
            <a:r>
              <a:rPr lang="en-US" baseline="-25000" dirty="0" err="1" smtClean="0"/>
              <a:t>univ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ΔG &lt; 0    =  spontaneous</a:t>
            </a:r>
          </a:p>
          <a:p>
            <a:r>
              <a:rPr lang="en-US" dirty="0" smtClean="0"/>
              <a:t>ΔG &gt; 0    =  non-spontaneous</a:t>
            </a:r>
          </a:p>
          <a:p>
            <a:endParaRPr lang="en-US" dirty="0" smtClean="0"/>
          </a:p>
          <a:p>
            <a:r>
              <a:rPr lang="en-US" dirty="0" smtClean="0"/>
              <a:t>ΔG = ΔH −TΔS</a:t>
            </a:r>
          </a:p>
          <a:p>
            <a:pPr lvl="1"/>
            <a:r>
              <a:rPr lang="en-US" dirty="0" smtClean="0"/>
              <a:t>Units for ΔG are generally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ΔG = ΔH −TΔS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low temperatures, enthalpy is dominant.</a:t>
            </a:r>
          </a:p>
          <a:p>
            <a:r>
              <a:rPr lang="en-US" dirty="0" smtClean="0"/>
              <a:t>At high temperatures, entropy is dominant.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statement is true regarding the sublimation of dry ice (solid CO</a:t>
            </a:r>
            <a:r>
              <a:rPr lang="en-US" baseline="-25000" dirty="0" smtClean="0"/>
              <a:t>2</a:t>
            </a:r>
            <a:r>
              <a:rPr lang="en-US" dirty="0" smtClean="0"/>
              <a:t>)? Justify your reasoning.</a:t>
            </a:r>
          </a:p>
          <a:p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ΔH is positive, ΔS is positive, and ΔG is positive at low temperature and negative at high temperature. </a:t>
            </a:r>
          </a:p>
          <a:p>
            <a:pPr marL="514350" indent="-514350">
              <a:buFont typeface="Wingdings 2"/>
              <a:buAutoNum type="alphaLcPeriod"/>
            </a:pPr>
            <a:r>
              <a:rPr lang="en-US" dirty="0" smtClean="0"/>
              <a:t>ΔH is negative, ΔS is negative, and ΔG is negative at low temperature and positive at high temperature. </a:t>
            </a:r>
          </a:p>
          <a:p>
            <a:pPr marL="514350" indent="-514350">
              <a:buFont typeface="Wingdings 2"/>
              <a:buAutoNum type="alphaLcPeriod"/>
            </a:pPr>
            <a:r>
              <a:rPr lang="en-US" dirty="0" smtClean="0"/>
              <a:t>ΔH is negative, ΔS is positive, and ΔG is negative at all temperatures</a:t>
            </a:r>
          </a:p>
          <a:p>
            <a:pPr marL="514350" indent="-514350">
              <a:buFont typeface="Wingdings 2"/>
              <a:buAutoNum type="alphaLcPeriod"/>
            </a:pPr>
            <a:r>
              <a:rPr lang="en-US" dirty="0" smtClean="0"/>
              <a:t>ΔH is positive, ΔS is negative, and ΔG is positive at all temperatures. 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0504" y="1402398"/>
            <a:ext cx="77724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Third Law of Thermodynamics</a:t>
            </a:r>
          </a:p>
          <a:p>
            <a:pPr lvl="1"/>
            <a:r>
              <a:rPr lang="en-US" sz="2800" dirty="0" smtClean="0"/>
              <a:t>In a perfect crystal (diamond), the entropy at 0K is 0 J/K. </a:t>
            </a:r>
          </a:p>
          <a:p>
            <a:r>
              <a:rPr lang="en-US" sz="2800" dirty="0" smtClean="0"/>
              <a:t>Can use third law to develop standard molar entropy values</a:t>
            </a:r>
          </a:p>
          <a:p>
            <a:pPr lvl="1"/>
            <a:r>
              <a:rPr lang="en-US" sz="2800" dirty="0" smtClean="0"/>
              <a:t>Factors that affect standard entropy:</a:t>
            </a:r>
          </a:p>
          <a:p>
            <a:pPr lvl="2"/>
            <a:r>
              <a:rPr lang="en-US" sz="2800" dirty="0" smtClean="0"/>
              <a:t>State of substance</a:t>
            </a:r>
          </a:p>
          <a:p>
            <a:pPr lvl="2"/>
            <a:r>
              <a:rPr lang="en-US" sz="2800" dirty="0" smtClean="0"/>
              <a:t>Molar mass of substance</a:t>
            </a:r>
          </a:p>
          <a:p>
            <a:pPr lvl="2"/>
            <a:r>
              <a:rPr lang="en-US" sz="2800" dirty="0" smtClean="0"/>
              <a:t>If substance is in a particular allotrope</a:t>
            </a:r>
          </a:p>
          <a:p>
            <a:pPr lvl="2"/>
            <a:r>
              <a:rPr lang="en-US" sz="2800" dirty="0" smtClean="0"/>
              <a:t>Molecular complexity</a:t>
            </a:r>
          </a:p>
          <a:p>
            <a:pPr lvl="2"/>
            <a:r>
              <a:rPr lang="en-US" sz="2800" dirty="0" smtClean="0"/>
              <a:t>Extent of dissolution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Spontaneous and Non-spontaneous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723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Spontaneity in chemical processes = the direction in which the reaction proceeds.</a:t>
            </a:r>
          </a:p>
          <a:p>
            <a:pPr lvl="1"/>
            <a:r>
              <a:rPr lang="en-US" sz="3200" dirty="0" smtClean="0"/>
              <a:t>Not speed of reaction (kinetics)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A reaction can be thermodynamically favored but still be slow.</a:t>
            </a:r>
          </a:p>
          <a:p>
            <a:pPr lvl="1"/>
            <a:r>
              <a:rPr lang="en-US" sz="3200" dirty="0" smtClean="0"/>
              <a:t>Example: Diamond converting to graphite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Standard Change in Free Energy for a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416" y="1417638"/>
            <a:ext cx="8258384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One of the possible initial steps in the formation of acid rain is the oxidation of SO</a:t>
            </a:r>
            <a:r>
              <a:rPr lang="en-US" baseline="-25000" dirty="0" smtClean="0"/>
              <a:t>2</a:t>
            </a:r>
            <a:r>
              <a:rPr lang="en-US" dirty="0" smtClean="0"/>
              <a:t> to SO</a:t>
            </a:r>
            <a:r>
              <a:rPr lang="en-US" baseline="-25000" dirty="0" smtClean="0"/>
              <a:t>3</a:t>
            </a:r>
            <a:r>
              <a:rPr lang="en-US" dirty="0" smtClean="0"/>
              <a:t> via the following reaction:</a:t>
            </a:r>
          </a:p>
          <a:p>
            <a:pPr>
              <a:buNone/>
            </a:pPr>
            <a:r>
              <a:rPr lang="en-US" dirty="0" smtClean="0"/>
              <a:t> 			        SO</a:t>
            </a:r>
            <a:r>
              <a:rPr lang="en-US" baseline="-25000" dirty="0" smtClean="0"/>
              <a:t>2(g)</a:t>
            </a:r>
            <a:r>
              <a:rPr lang="en-US" dirty="0" smtClean="0"/>
              <a:t> + ½ O</a:t>
            </a:r>
            <a:r>
              <a:rPr lang="en-US" baseline="-25000" dirty="0" smtClean="0"/>
              <a:t>2(g)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SO</a:t>
            </a:r>
            <a:r>
              <a:rPr lang="en-US" baseline="-25000" dirty="0" smtClean="0">
                <a:sym typeface="Wingdings"/>
              </a:rPr>
              <a:t>3(g)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Calculate the </a:t>
            </a:r>
            <a:r>
              <a:rPr lang="en-US" dirty="0" err="1" smtClean="0">
                <a:sym typeface="Wingdings"/>
              </a:rPr>
              <a:t>ΔG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r>
              <a:rPr lang="en-US" baseline="-25000" dirty="0" smtClean="0"/>
              <a:t> </a:t>
            </a:r>
            <a:r>
              <a:rPr lang="en-US" dirty="0" smtClean="0"/>
              <a:t>at 25</a:t>
            </a:r>
            <a:r>
              <a:rPr lang="en-US" baseline="30000" dirty="0" smtClean="0"/>
              <a:t>o</a:t>
            </a:r>
            <a:r>
              <a:rPr lang="en-US" dirty="0" smtClean="0"/>
              <a:t>C and determine whether the reaction is spontaneous. 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0883" y="4222661"/>
          <a:ext cx="6921912" cy="209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304"/>
                <a:gridCol w="2307304"/>
                <a:gridCol w="2307304"/>
              </a:tblGrid>
              <a:tr h="524008"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 or</a:t>
                      </a:r>
                      <a:r>
                        <a:rPr lang="en-US" baseline="0" dirty="0" smtClean="0"/>
                        <a:t>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ym typeface="Wingdings"/>
                        </a:rPr>
                        <a:t>ΔH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-25000" dirty="0" err="1" smtClean="0"/>
                        <a:t>f</a:t>
                      </a:r>
                      <a:r>
                        <a:rPr lang="en-US" baseline="-25000" dirty="0" smtClean="0"/>
                        <a:t>   </a:t>
                      </a:r>
                      <a:r>
                        <a:rPr lang="en-US" baseline="0" dirty="0" smtClean="0"/>
                        <a:t>(kJ/mol)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S</a:t>
                      </a:r>
                      <a:r>
                        <a:rPr lang="en-US" baseline="30000" dirty="0" smtClean="0"/>
                        <a:t>o </a:t>
                      </a:r>
                      <a:r>
                        <a:rPr lang="en-US" baseline="0" dirty="0" smtClean="0"/>
                        <a:t>(J/mol K)</a:t>
                      </a:r>
                      <a:endParaRPr lang="en-US" b="0" dirty="0"/>
                    </a:p>
                  </a:txBody>
                  <a:tcPr/>
                </a:tc>
              </a:tr>
              <a:tr h="5240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</a:t>
                      </a:r>
                      <a:r>
                        <a:rPr lang="en-US" sz="2400" baseline="-25000" dirty="0" smtClean="0"/>
                        <a:t>2(g)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-296.8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248.2</a:t>
                      </a:r>
                      <a:endParaRPr lang="en-US" sz="2400" dirty="0"/>
                    </a:p>
                  </a:txBody>
                  <a:tcPr/>
                </a:tc>
              </a:tr>
              <a:tr h="5240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2(g)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205.2</a:t>
                      </a:r>
                      <a:endParaRPr lang="en-US" sz="2400" dirty="0"/>
                    </a:p>
                  </a:txBody>
                  <a:tcPr/>
                </a:tc>
              </a:tr>
              <a:tr h="5240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</a:t>
                      </a:r>
                      <a:r>
                        <a:rPr lang="en-US" sz="2400" baseline="-25000" dirty="0" smtClean="0"/>
                        <a:t>3(g)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-395.7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994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Estimating Free Energy at Temperatures other than 25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r>
              <a:rPr lang="en-US" dirty="0" smtClean="0"/>
              <a:t>For the same reaction, estimate the value of </a:t>
            </a:r>
            <a:r>
              <a:rPr lang="en-US" dirty="0" err="1" smtClean="0">
                <a:sym typeface="Wingdings"/>
              </a:rPr>
              <a:t>ΔG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r>
              <a:rPr lang="en-US" dirty="0" smtClean="0"/>
              <a:t> at 125</a:t>
            </a:r>
            <a:r>
              <a:rPr lang="en-US" baseline="30000" dirty="0" smtClean="0"/>
              <a:t>o</a:t>
            </a:r>
            <a:r>
              <a:rPr lang="en-US" dirty="0" smtClean="0"/>
              <a:t>C. Is the reaction more or less spontaneous at this elevated temperature?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Energy under non-standard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ym typeface="Wingdings"/>
              </a:rPr>
              <a:t>ΔG</a:t>
            </a:r>
            <a:r>
              <a:rPr lang="en-US" baseline="-25000" dirty="0" err="1" smtClean="0"/>
              <a:t>rxn</a:t>
            </a:r>
            <a:r>
              <a:rPr lang="en-US" dirty="0" smtClean="0"/>
              <a:t> = </a:t>
            </a:r>
            <a:r>
              <a:rPr lang="en-US" dirty="0" err="1" smtClean="0">
                <a:sym typeface="Wingdings"/>
              </a:rPr>
              <a:t>ΔG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rxn</a:t>
            </a:r>
            <a:r>
              <a:rPr lang="en-US" baseline="-25000" dirty="0" smtClean="0"/>
              <a:t> </a:t>
            </a:r>
            <a:r>
              <a:rPr lang="en-US" dirty="0" smtClean="0"/>
              <a:t>+ R T </a:t>
            </a:r>
            <a:r>
              <a:rPr lang="en-US" dirty="0" err="1" smtClean="0"/>
              <a:t>lnQ</a:t>
            </a:r>
            <a:endParaRPr lang="en-US" dirty="0" smtClean="0"/>
          </a:p>
          <a:p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Q = reaction quotient (equilibrium concept)</a:t>
            </a:r>
          </a:p>
          <a:p>
            <a:pPr>
              <a:buNone/>
            </a:pPr>
            <a:r>
              <a:rPr lang="en-US" dirty="0" smtClean="0"/>
              <a:t>T = Temperature in K</a:t>
            </a:r>
          </a:p>
          <a:p>
            <a:pPr>
              <a:buNone/>
            </a:pPr>
            <a:r>
              <a:rPr lang="en-US" dirty="0" smtClean="0"/>
              <a:t>R = 8.314 J/mol 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	</a:t>
            </a:r>
            <a:r>
              <a:rPr lang="en-US" dirty="0" err="1" smtClean="0"/>
              <a:t>aA</a:t>
            </a:r>
            <a:r>
              <a:rPr lang="en-US" dirty="0" smtClean="0"/>
              <a:t> + </a:t>
            </a:r>
            <a:r>
              <a:rPr lang="en-US" dirty="0" err="1" smtClean="0"/>
              <a:t>bB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cC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 smtClean="0">
                <a:sym typeface="Wingdings"/>
              </a:rPr>
              <a:t>dD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Q = </a:t>
            </a:r>
            <a:r>
              <a:rPr lang="en-US" u="sng" dirty="0" smtClean="0">
                <a:sym typeface="Wingdings"/>
              </a:rPr>
              <a:t>[</a:t>
            </a:r>
            <a:r>
              <a:rPr lang="en-US" u="sng" dirty="0" err="1" smtClean="0">
                <a:sym typeface="Wingdings"/>
              </a:rPr>
              <a:t>C]</a:t>
            </a:r>
            <a:r>
              <a:rPr lang="en-US" u="sng" baseline="30000" dirty="0" err="1" smtClean="0">
                <a:sym typeface="Wingdings"/>
              </a:rPr>
              <a:t>c</a:t>
            </a:r>
            <a:r>
              <a:rPr lang="en-US" u="sng" dirty="0" err="1" smtClean="0">
                <a:sym typeface="Wingdings"/>
              </a:rPr>
              <a:t>[D]</a:t>
            </a:r>
            <a:r>
              <a:rPr lang="en-US" u="sng" baseline="30000" dirty="0" err="1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 [</a:t>
            </a:r>
            <a:r>
              <a:rPr lang="en-US" dirty="0" err="1" smtClean="0">
                <a:sym typeface="Wingdings"/>
              </a:rPr>
              <a:t>A]</a:t>
            </a:r>
            <a:r>
              <a:rPr lang="en-US" baseline="30000" dirty="0" err="1" smtClean="0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[B]</a:t>
            </a:r>
            <a:r>
              <a:rPr lang="en-US" baseline="30000" dirty="0" err="1" smtClean="0">
                <a:sym typeface="Wingdings"/>
              </a:rPr>
              <a:t>b</a:t>
            </a:r>
            <a:endParaRPr lang="en-US" u="sng" baseline="300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spontaneous processes are exothermic, but some are endothermic. </a:t>
            </a:r>
          </a:p>
          <a:p>
            <a:pPr lvl="1"/>
            <a:r>
              <a:rPr lang="en-US" sz="3200" dirty="0" smtClean="0"/>
              <a:t>Melting of ice above 0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C</a:t>
            </a:r>
          </a:p>
          <a:p>
            <a:pPr lvl="1"/>
            <a:r>
              <a:rPr lang="en-US" sz="3200" dirty="0" smtClean="0"/>
              <a:t>Dissolution of sodium chloride in water</a:t>
            </a:r>
          </a:p>
          <a:p>
            <a:endParaRPr lang="en-US" sz="3200" dirty="0" smtClean="0"/>
          </a:p>
          <a:p>
            <a:r>
              <a:rPr lang="en-US" sz="3200" dirty="0" smtClean="0"/>
              <a:t>Why?</a:t>
            </a:r>
          </a:p>
          <a:p>
            <a:r>
              <a:rPr lang="en-US" sz="3200" dirty="0" smtClean="0"/>
              <a:t>Second Law of Thermodynamics</a:t>
            </a:r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(S)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249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Informally—the disorder or randomness of a system</a:t>
            </a:r>
          </a:p>
          <a:p>
            <a:r>
              <a:rPr lang="en-US" dirty="0" smtClean="0"/>
              <a:t>Formally—a measure of the molecular motional energy (plus any phase change energy) that has been dispersed in a system at a specific temperature.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System with highest entropy has the greatest dispersal of energy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any spontaneous process, </a:t>
            </a:r>
            <a:r>
              <a:rPr lang="en-US" dirty="0" err="1" smtClean="0"/>
              <a:t>ΔS</a:t>
            </a:r>
            <a:r>
              <a:rPr lang="en-US" baseline="-25000" dirty="0" err="1" smtClean="0"/>
              <a:t>universe</a:t>
            </a:r>
            <a:r>
              <a:rPr lang="en-US" dirty="0" smtClean="0"/>
              <a:t> &gt;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Units = J/K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 and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258" y="1920704"/>
            <a:ext cx="8361542" cy="460039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</a:t>
            </a:r>
            <a:r>
              <a:rPr lang="en-US" sz="3200" baseline="-25000" dirty="0" err="1" smtClean="0"/>
              <a:t>solid</a:t>
            </a:r>
            <a:r>
              <a:rPr lang="en-US" sz="3200" dirty="0" smtClean="0"/>
              <a:t> &lt; </a:t>
            </a:r>
            <a:r>
              <a:rPr lang="en-US" sz="3200" dirty="0" err="1" smtClean="0"/>
              <a:t>S</a:t>
            </a:r>
            <a:r>
              <a:rPr lang="en-US" sz="3200" baseline="-25000" dirty="0" err="1" smtClean="0"/>
              <a:t>liquid</a:t>
            </a:r>
            <a:r>
              <a:rPr lang="en-US" sz="3200" dirty="0" smtClean="0"/>
              <a:t> &lt; </a:t>
            </a:r>
            <a:r>
              <a:rPr lang="en-US" sz="3200" dirty="0" err="1" smtClean="0"/>
              <a:t>S</a:t>
            </a:r>
            <a:r>
              <a:rPr lang="en-US" sz="3200" baseline="-25000" dirty="0" err="1" smtClean="0"/>
              <a:t>gas</a:t>
            </a:r>
            <a:endParaRPr lang="en-US" sz="3200" baseline="-25000" dirty="0" smtClean="0"/>
          </a:p>
          <a:p>
            <a:endParaRPr lang="en-US" dirty="0" smtClean="0"/>
          </a:p>
          <a:p>
            <a:r>
              <a:rPr lang="en-US" dirty="0" smtClean="0"/>
              <a:t>In gas, more ways to distribute energy than a solid.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Energy in solid is due to vibrations between molecules.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Energy in gas is due to translational, rotational, and </a:t>
            </a:r>
            <a:r>
              <a:rPr lang="en-US" dirty="0" err="1" smtClean="0"/>
              <a:t>vibrational</a:t>
            </a:r>
            <a:r>
              <a:rPr lang="en-US" dirty="0" smtClean="0"/>
              <a:t> energy.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the sign for ΔS for each process and justify your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2908" y="1734013"/>
            <a:ext cx="7772400" cy="4572000"/>
          </a:xfrm>
        </p:spPr>
        <p:txBody>
          <a:bodyPr/>
          <a:lstStyle/>
          <a:p>
            <a:pPr lvl="2"/>
            <a:r>
              <a:rPr lang="en-US" sz="3000" dirty="0" smtClean="0"/>
              <a:t>Melting of ice to water</a:t>
            </a:r>
          </a:p>
          <a:p>
            <a:pPr lvl="2"/>
            <a:endParaRPr lang="en-US" sz="3000" dirty="0" smtClean="0"/>
          </a:p>
          <a:p>
            <a:pPr lvl="2"/>
            <a:r>
              <a:rPr lang="en-US" sz="3000" dirty="0" smtClean="0"/>
              <a:t>Sublimation of carbon dioxide</a:t>
            </a:r>
          </a:p>
          <a:p>
            <a:pPr lvl="2"/>
            <a:endParaRPr lang="en-US" sz="3000" dirty="0" smtClean="0"/>
          </a:p>
          <a:p>
            <a:pPr lvl="2"/>
            <a:r>
              <a:rPr lang="en-US" sz="3000" dirty="0" smtClean="0"/>
              <a:t>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</a:t>
            </a:r>
            <a:r>
              <a:rPr lang="en-US" sz="3000" baseline="-25000" dirty="0" smtClean="0"/>
              <a:t>(g)</a:t>
            </a:r>
            <a:r>
              <a:rPr lang="en-US" sz="3000" dirty="0" smtClean="0"/>
              <a:t> </a:t>
            </a:r>
            <a:r>
              <a:rPr lang="en-US" sz="3000" dirty="0" err="1" smtClean="0">
                <a:sym typeface="Wingdings"/>
              </a:rPr>
              <a:t></a:t>
            </a:r>
            <a:r>
              <a:rPr lang="en-US" sz="3000" dirty="0" smtClean="0">
                <a:sym typeface="Wingdings"/>
              </a:rPr>
              <a:t> H</a:t>
            </a:r>
            <a:r>
              <a:rPr lang="en-US" sz="3000" baseline="-25000" dirty="0" smtClean="0">
                <a:sym typeface="Wingdings"/>
              </a:rPr>
              <a:t>2</a:t>
            </a:r>
            <a:r>
              <a:rPr lang="en-US" sz="3000" dirty="0" smtClean="0">
                <a:sym typeface="Wingdings"/>
              </a:rPr>
              <a:t>O</a:t>
            </a:r>
            <a:r>
              <a:rPr lang="en-US" sz="3000" baseline="-25000" dirty="0" smtClean="0">
                <a:sym typeface="Wingdings"/>
              </a:rPr>
              <a:t>(l)</a:t>
            </a:r>
          </a:p>
          <a:p>
            <a:pPr lvl="2"/>
            <a:endParaRPr lang="en-US" sz="3000" dirty="0" smtClean="0">
              <a:sym typeface="Wingdings"/>
            </a:endParaRPr>
          </a:p>
          <a:p>
            <a:pPr lvl="2"/>
            <a:r>
              <a:rPr lang="en-US" sz="3000" dirty="0" smtClean="0">
                <a:sym typeface="Wingdings"/>
              </a:rPr>
              <a:t>2N</a:t>
            </a:r>
            <a:r>
              <a:rPr lang="en-US" sz="3000" baseline="-25000" dirty="0" smtClean="0">
                <a:sym typeface="Wingdings"/>
              </a:rPr>
              <a:t>2</a:t>
            </a:r>
            <a:r>
              <a:rPr lang="en-US" sz="3000" dirty="0" smtClean="0">
                <a:sym typeface="Wingdings"/>
              </a:rPr>
              <a:t>O</a:t>
            </a:r>
            <a:r>
              <a:rPr lang="en-US" sz="3000" baseline="-25000" dirty="0" smtClean="0">
                <a:sym typeface="Wingdings"/>
              </a:rPr>
              <a:t>(g)</a:t>
            </a:r>
            <a:r>
              <a:rPr lang="en-US" sz="3000" dirty="0" smtClean="0">
                <a:sym typeface="Wingdings"/>
              </a:rPr>
              <a:t> </a:t>
            </a:r>
            <a:r>
              <a:rPr lang="en-US" sz="3000" dirty="0" err="1" smtClean="0">
                <a:sym typeface="Wingdings"/>
              </a:rPr>
              <a:t></a:t>
            </a:r>
            <a:r>
              <a:rPr lang="en-US" sz="3000" dirty="0" smtClean="0">
                <a:sym typeface="Wingdings"/>
              </a:rPr>
              <a:t> 2N</a:t>
            </a:r>
            <a:r>
              <a:rPr lang="en-US" sz="3000" baseline="-25000" dirty="0" smtClean="0">
                <a:sym typeface="Wingdings"/>
              </a:rPr>
              <a:t>2(g)</a:t>
            </a:r>
            <a:r>
              <a:rPr lang="en-US" sz="3000" dirty="0" smtClean="0">
                <a:sym typeface="Wingdings"/>
              </a:rPr>
              <a:t> + O</a:t>
            </a:r>
            <a:r>
              <a:rPr lang="en-US" sz="3000" baseline="-25000" dirty="0" smtClean="0">
                <a:sym typeface="Wingdings"/>
              </a:rPr>
              <a:t>2(g)</a:t>
            </a:r>
            <a:endParaRPr lang="en-US" sz="3000" baseline="-2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762" y="1417638"/>
            <a:ext cx="8298038" cy="4957678"/>
          </a:xfrm>
        </p:spPr>
        <p:txBody>
          <a:bodyPr>
            <a:normAutofit/>
          </a:bodyPr>
          <a:lstStyle/>
          <a:p>
            <a:r>
              <a:rPr lang="en-US" dirty="0" smtClean="0"/>
              <a:t>Exothermic process increases entropy of surroundings</a:t>
            </a:r>
          </a:p>
          <a:p>
            <a:r>
              <a:rPr lang="en-US" dirty="0" smtClean="0"/>
              <a:t>Endothermic process increases entropy of system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ΔS</a:t>
            </a:r>
            <a:r>
              <a:rPr lang="en-US" baseline="-25000" dirty="0" err="1" smtClean="0"/>
              <a:t>univ</a:t>
            </a:r>
            <a:r>
              <a:rPr lang="en-US" dirty="0" smtClean="0"/>
              <a:t> = </a:t>
            </a:r>
            <a:r>
              <a:rPr lang="en-US" dirty="0" err="1" smtClean="0"/>
              <a:t>ΔS</a:t>
            </a:r>
            <a:r>
              <a:rPr lang="en-US" baseline="-25000" dirty="0" err="1" smtClean="0"/>
              <a:t>sys</a:t>
            </a:r>
            <a:r>
              <a:rPr lang="en-US" dirty="0" smtClean="0"/>
              <a:t> + </a:t>
            </a:r>
            <a:r>
              <a:rPr lang="en-US" dirty="0" err="1" smtClean="0"/>
              <a:t>ΔS</a:t>
            </a:r>
            <a:r>
              <a:rPr lang="en-US" baseline="-25000" dirty="0" err="1" smtClean="0"/>
              <a:t>surr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baseline="-25000" dirty="0" smtClean="0"/>
              <a:t> </a:t>
            </a:r>
            <a:r>
              <a:rPr lang="en-US" dirty="0" smtClean="0"/>
              <a:t>Process is spontaneous as long as entropy of the universe is positive. </a:t>
            </a:r>
            <a:endParaRPr lang="en-US" baseline="-25000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23409"/>
            <a:ext cx="7772400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Freezing of water is a </a:t>
            </a:r>
            <a:r>
              <a:rPr lang="en-US" sz="3000" dirty="0" err="1" smtClean="0"/>
              <a:t>nonspontaneous</a:t>
            </a:r>
            <a:r>
              <a:rPr lang="en-US" sz="3000" dirty="0" smtClean="0"/>
              <a:t> process above 0</a:t>
            </a:r>
            <a:r>
              <a:rPr lang="en-US" sz="3000" baseline="30000" dirty="0" smtClean="0"/>
              <a:t>o</a:t>
            </a:r>
            <a:r>
              <a:rPr lang="en-US" sz="3000" dirty="0" smtClean="0"/>
              <a:t>C. Why?</a:t>
            </a:r>
          </a:p>
          <a:p>
            <a:pPr lvl="1"/>
            <a:r>
              <a:rPr lang="en-US" sz="3000" dirty="0" smtClean="0"/>
              <a:t>Entropy is temperature dependent.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Impact of heat flow is greater at lower temperatures</a:t>
            </a:r>
          </a:p>
          <a:p>
            <a:pPr lvl="2"/>
            <a:r>
              <a:rPr lang="en-US" sz="3000" dirty="0" smtClean="0"/>
              <a:t>Give money to a rich man vs. poor man</a:t>
            </a:r>
          </a:p>
          <a:p>
            <a:endParaRPr lang="en-US" sz="3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9151" y="502065"/>
            <a:ext cx="8447649" cy="55048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Predict the sign for ΔS? Justify your reasoning.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a. SiO</a:t>
            </a:r>
            <a:r>
              <a:rPr lang="en-US" sz="3600" baseline="-25000" dirty="0" smtClean="0"/>
              <a:t>2(s)</a:t>
            </a:r>
            <a:r>
              <a:rPr lang="en-US" sz="3600" dirty="0" smtClean="0"/>
              <a:t> + 3C</a:t>
            </a:r>
            <a:r>
              <a:rPr lang="en-US" sz="3600" baseline="-25000" dirty="0" smtClean="0"/>
              <a:t>(s)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</a:t>
            </a:r>
            <a:r>
              <a:rPr lang="en-US" sz="3600" dirty="0" err="1" smtClean="0">
                <a:sym typeface="Wingdings"/>
              </a:rPr>
              <a:t>SiC</a:t>
            </a:r>
            <a:r>
              <a:rPr lang="en-US" sz="3600" baseline="-25000" dirty="0" smtClean="0">
                <a:sym typeface="Wingdings"/>
              </a:rPr>
              <a:t>(s)</a:t>
            </a:r>
            <a:r>
              <a:rPr lang="en-US" sz="3600" dirty="0" smtClean="0">
                <a:sym typeface="Wingdings"/>
              </a:rPr>
              <a:t> + 2CO</a:t>
            </a:r>
            <a:r>
              <a:rPr lang="en-US" sz="3600" baseline="-25000" dirty="0" smtClean="0">
                <a:sym typeface="Wingdings"/>
              </a:rPr>
              <a:t>(g)</a:t>
            </a:r>
          </a:p>
          <a:p>
            <a:pPr marL="742950" indent="-742950">
              <a:buAutoNum type="alphaLcPeriod"/>
            </a:pPr>
            <a:endParaRPr lang="en-US" sz="3600" baseline="-25000" dirty="0" smtClean="0">
              <a:sym typeface="Wingdings"/>
            </a:endParaRPr>
          </a:p>
          <a:p>
            <a:pPr marL="514350" indent="-514350">
              <a:buNone/>
            </a:pPr>
            <a:r>
              <a:rPr lang="en-US" sz="3600" dirty="0" err="1" smtClean="0">
                <a:sym typeface="Wingdings"/>
              </a:rPr>
              <a:t>b</a:t>
            </a:r>
            <a:r>
              <a:rPr lang="en-US" sz="3600" dirty="0" smtClean="0">
                <a:sym typeface="Wingdings"/>
              </a:rPr>
              <a:t>. 6CO</a:t>
            </a:r>
            <a:r>
              <a:rPr lang="en-US" sz="3600" baseline="-25000" dirty="0" smtClean="0">
                <a:sym typeface="Wingdings"/>
              </a:rPr>
              <a:t>2(g)</a:t>
            </a:r>
            <a:r>
              <a:rPr lang="en-US" sz="3600" dirty="0" smtClean="0">
                <a:sym typeface="Wingdings"/>
              </a:rPr>
              <a:t> + 6H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>  C</a:t>
            </a:r>
            <a:r>
              <a:rPr lang="en-US" sz="3600" baseline="-25000" dirty="0" smtClean="0">
                <a:sym typeface="Wingdings"/>
              </a:rPr>
              <a:t>6</a:t>
            </a:r>
            <a:r>
              <a:rPr lang="en-US" sz="3600" dirty="0" smtClean="0">
                <a:sym typeface="Wingdings"/>
              </a:rPr>
              <a:t>H</a:t>
            </a:r>
            <a:r>
              <a:rPr lang="en-US" sz="3600" baseline="-25000" dirty="0" smtClean="0">
                <a:sym typeface="Wingdings"/>
              </a:rPr>
              <a:t>12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6(s)</a:t>
            </a:r>
            <a:r>
              <a:rPr lang="en-US" sz="3600" dirty="0" smtClean="0">
                <a:sym typeface="Wingdings"/>
              </a:rPr>
              <a:t> + 6O</a:t>
            </a:r>
            <a:r>
              <a:rPr lang="en-US" sz="3600" baseline="-25000" dirty="0" smtClean="0">
                <a:sym typeface="Wingdings"/>
              </a:rPr>
              <a:t>2(g)</a:t>
            </a:r>
          </a:p>
          <a:p>
            <a:pPr marL="514350" indent="-514350">
              <a:buNone/>
            </a:pPr>
            <a:endParaRPr lang="en-US" sz="3600" baseline="-25000" dirty="0" smtClean="0">
              <a:sym typeface="Wingdings"/>
            </a:endParaRPr>
          </a:p>
          <a:p>
            <a:pPr marL="514350" indent="-514350">
              <a:buNone/>
            </a:pPr>
            <a:r>
              <a:rPr lang="en-US" sz="3600" dirty="0" err="1" smtClean="0">
                <a:sym typeface="Wingdings"/>
              </a:rPr>
              <a:t>c</a:t>
            </a:r>
            <a:r>
              <a:rPr lang="en-US" sz="3600" dirty="0" smtClean="0">
                <a:sym typeface="Wingdings"/>
              </a:rPr>
              <a:t>. CO</a:t>
            </a:r>
            <a:r>
              <a:rPr lang="en-US" sz="3600" baseline="-25000" dirty="0" smtClean="0">
                <a:sym typeface="Wingdings"/>
              </a:rPr>
              <a:t>(g)</a:t>
            </a:r>
            <a:r>
              <a:rPr lang="en-US" sz="3600" dirty="0" smtClean="0">
                <a:sym typeface="Wingdings"/>
              </a:rPr>
              <a:t> + Cl</a:t>
            </a:r>
            <a:r>
              <a:rPr lang="en-US" sz="3600" baseline="-25000" dirty="0" smtClean="0">
                <a:sym typeface="Wingdings"/>
              </a:rPr>
              <a:t>2(g)</a:t>
            </a:r>
            <a:r>
              <a:rPr lang="en-US" sz="3600" dirty="0" smtClean="0">
                <a:sym typeface="Wingdings"/>
              </a:rPr>
              <a:t>  COCl</a:t>
            </a:r>
            <a:r>
              <a:rPr lang="en-US" sz="3600" baseline="-25000" dirty="0" smtClean="0">
                <a:sym typeface="Wingdings"/>
              </a:rPr>
              <a:t>2(g)</a:t>
            </a:r>
          </a:p>
          <a:p>
            <a:pPr marL="514350" indent="-514350">
              <a:buNone/>
            </a:pPr>
            <a:endParaRPr lang="en-US" sz="3600" baseline="-25000" dirty="0" smtClean="0">
              <a:sym typeface="Wingdings"/>
            </a:endParaRPr>
          </a:p>
          <a:p>
            <a:pPr marL="514350" indent="-514350">
              <a:buNone/>
            </a:pPr>
            <a:r>
              <a:rPr lang="en-US" sz="3600" dirty="0" err="1" smtClean="0">
                <a:sym typeface="Wingdings"/>
              </a:rPr>
              <a:t>d</a:t>
            </a:r>
            <a:r>
              <a:rPr lang="en-US" sz="3600" dirty="0" smtClean="0">
                <a:sym typeface="Wingdings"/>
              </a:rPr>
              <a:t>. 3NO</a:t>
            </a:r>
            <a:r>
              <a:rPr lang="en-US" sz="3600" baseline="-25000" dirty="0" smtClean="0">
                <a:sym typeface="Wingdings"/>
              </a:rPr>
              <a:t>2(g)</a:t>
            </a:r>
            <a:r>
              <a:rPr lang="en-US" sz="3600" dirty="0" smtClean="0">
                <a:sym typeface="Wingdings"/>
              </a:rPr>
              <a:t> + H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  <a:r>
              <a:rPr lang="en-US" sz="3600" baseline="-25000" dirty="0" smtClean="0">
                <a:sym typeface="Wingdings"/>
              </a:rPr>
              <a:t>(l)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</a:t>
            </a:r>
            <a:r>
              <a:rPr lang="en-US" sz="3600" dirty="0" smtClean="0">
                <a:sym typeface="Wingdings"/>
              </a:rPr>
              <a:t> 2HNO</a:t>
            </a:r>
            <a:r>
              <a:rPr lang="en-US" sz="3600" baseline="-25000" dirty="0" smtClean="0">
                <a:sym typeface="Wingdings"/>
              </a:rPr>
              <a:t>3(l)</a:t>
            </a:r>
            <a:r>
              <a:rPr lang="en-US" sz="3600" dirty="0" smtClean="0">
                <a:sym typeface="Wingdings"/>
              </a:rPr>
              <a:t> + </a:t>
            </a:r>
            <a:r>
              <a:rPr lang="en-US" sz="3600" dirty="0" err="1" smtClean="0">
                <a:sym typeface="Wingdings"/>
              </a:rPr>
              <a:t>NO</a:t>
            </a:r>
            <a:r>
              <a:rPr lang="en-US" sz="3600" baseline="-25000" dirty="0" err="1" smtClean="0">
                <a:sym typeface="Wingdings"/>
              </a:rPr>
              <a:t>(g</a:t>
            </a:r>
            <a:r>
              <a:rPr lang="en-US" sz="3600" baseline="-25000" dirty="0" smtClean="0">
                <a:sym typeface="Wingdings"/>
              </a:rPr>
              <a:t>)</a:t>
            </a:r>
            <a:endParaRPr lang="en-US" sz="3600" baseline="-25000" dirty="0">
              <a:sym typeface="Wingding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5757</TotalTime>
  <Words>854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Franklin Gothic Book</vt:lpstr>
      <vt:lpstr>Perpetua</vt:lpstr>
      <vt:lpstr>Wingdings</vt:lpstr>
      <vt:lpstr>Wingdings 2</vt:lpstr>
      <vt:lpstr>Equity</vt:lpstr>
      <vt:lpstr>Thermodynamics</vt:lpstr>
      <vt:lpstr>Spontaneous and Non-spontaneous Processes</vt:lpstr>
      <vt:lpstr>Entropy</vt:lpstr>
      <vt:lpstr>Entropy (S) </vt:lpstr>
      <vt:lpstr>Phase changes and Entropy</vt:lpstr>
      <vt:lpstr>Predict the sign for ΔS for each process and justify your answer</vt:lpstr>
      <vt:lpstr>Heat Transfer</vt:lpstr>
      <vt:lpstr>Temperature dependence</vt:lpstr>
      <vt:lpstr>PowerPoint Presentation</vt:lpstr>
      <vt:lpstr>Calculating ΔSorxn</vt:lpstr>
      <vt:lpstr>Entropy Changes in surroundings</vt:lpstr>
      <vt:lpstr>Practice</vt:lpstr>
      <vt:lpstr>Practice</vt:lpstr>
      <vt:lpstr>Gibb’s Free Energy (G)</vt:lpstr>
      <vt:lpstr>Entropy and Free Energy</vt:lpstr>
      <vt:lpstr>Summary </vt:lpstr>
      <vt:lpstr>Summary</vt:lpstr>
      <vt:lpstr>Concept Check</vt:lpstr>
      <vt:lpstr>Calculating Entropy</vt:lpstr>
      <vt:lpstr>Calculating Standard Change in Free Energy for a reaction</vt:lpstr>
      <vt:lpstr>Estimating Free Energy at Temperatures other than 25oC</vt:lpstr>
      <vt:lpstr>Free Energy under non-standard conditions</vt:lpstr>
    </vt:vector>
  </TitlesOfParts>
  <Company>University of Alabama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</dc:title>
  <dc:creator>Nathan Kenny</dc:creator>
  <cp:lastModifiedBy>Virginia Powers</cp:lastModifiedBy>
  <cp:revision>19</cp:revision>
  <dcterms:created xsi:type="dcterms:W3CDTF">2016-12-29T00:36:44Z</dcterms:created>
  <dcterms:modified xsi:type="dcterms:W3CDTF">2019-10-07T12:15:42Z</dcterms:modified>
</cp:coreProperties>
</file>