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charts/chart4.xml" ContentType="application/vnd.openxmlformats-officedocument.drawingml.chart+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charts/chart6.xml" ContentType="application/vnd.openxmlformats-officedocument.drawingml.chart+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 id="2147483694" r:id="rId2"/>
    <p:sldMasterId id="2147483734" r:id="rId3"/>
  </p:sldMasterIdLst>
  <p:notesMasterIdLst>
    <p:notesMasterId r:id="rId41"/>
  </p:notesMasterIdLst>
  <p:handoutMasterIdLst>
    <p:handoutMasterId r:id="rId42"/>
  </p:handoutMasterIdLst>
  <p:sldIdLst>
    <p:sldId id="256" r:id="rId4"/>
    <p:sldId id="257" r:id="rId5"/>
    <p:sldId id="347" r:id="rId6"/>
    <p:sldId id="332" r:id="rId7"/>
    <p:sldId id="343" r:id="rId8"/>
    <p:sldId id="258" r:id="rId9"/>
    <p:sldId id="260" r:id="rId10"/>
    <p:sldId id="334" r:id="rId11"/>
    <p:sldId id="274" r:id="rId12"/>
    <p:sldId id="339" r:id="rId13"/>
    <p:sldId id="264" r:id="rId14"/>
    <p:sldId id="265" r:id="rId15"/>
    <p:sldId id="338" r:id="rId16"/>
    <p:sldId id="305" r:id="rId17"/>
    <p:sldId id="310" r:id="rId18"/>
    <p:sldId id="345" r:id="rId19"/>
    <p:sldId id="346" r:id="rId20"/>
    <p:sldId id="301" r:id="rId21"/>
    <p:sldId id="319" r:id="rId22"/>
    <p:sldId id="320" r:id="rId23"/>
    <p:sldId id="315" r:id="rId24"/>
    <p:sldId id="322" r:id="rId25"/>
    <p:sldId id="350" r:id="rId26"/>
    <p:sldId id="351" r:id="rId27"/>
    <p:sldId id="294" r:id="rId28"/>
    <p:sldId id="340" r:id="rId29"/>
    <p:sldId id="349" r:id="rId30"/>
    <p:sldId id="267" r:id="rId31"/>
    <p:sldId id="330" r:id="rId32"/>
    <p:sldId id="348" r:id="rId33"/>
    <p:sldId id="268" r:id="rId34"/>
    <p:sldId id="269" r:id="rId35"/>
    <p:sldId id="270" r:id="rId36"/>
    <p:sldId id="271" r:id="rId37"/>
    <p:sldId id="272" r:id="rId38"/>
    <p:sldId id="308" r:id="rId39"/>
    <p:sldId id="288" r:id="rId40"/>
  </p:sldIdLst>
  <p:sldSz cx="12188825" cy="6858000"/>
  <p:notesSz cx="7010400" cy="9296400"/>
  <p:embeddedFontLst>
    <p:embeddedFont>
      <p:font typeface="Calibri Light" panose="020F0302020204030204" pitchFamily="34" charset="0"/>
      <p:regular r:id="rId43"/>
      <p:italic r:id="rId44"/>
    </p:embeddedFont>
    <p:embeddedFont>
      <p:font typeface="Times" panose="02020603050405020304" pitchFamily="18" charset="0"/>
      <p:regular r:id="rId45"/>
      <p:bold r:id="rId46"/>
      <p:italic r:id="rId47"/>
      <p:boldItalic r:id="rId48"/>
    </p:embeddedFont>
    <p:embeddedFont>
      <p:font typeface="Cambria" panose="02040503050406030204" pitchFamily="18" charset="0"/>
      <p:regular r:id="rId49"/>
      <p:bold r:id="rId50"/>
      <p:italic r:id="rId51"/>
      <p:boldItalic r:id="rId52"/>
    </p:embeddedFon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F0A8A1-A3B1-4860-81B6-3BE3976F4BC3}">
  <a:tblStyle styleId="{A4F0A8A1-A3B1-4860-81B6-3BE3976F4BC3}" styleName="Table_0">
    <a:wholeTbl>
      <a:tcTxStyle b="off" i="off">
        <a:font>
          <a:latin typeface="Cambria"/>
          <a:ea typeface="Cambria"/>
          <a:cs typeface="Cambria"/>
        </a:font>
        <a:schemeClr val="lt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3"/>
          </a:solidFill>
        </a:fill>
      </a:tcStyle>
    </a:wholeTbl>
    <a:band1H>
      <a:tcTxStyle/>
      <a:tcStyle>
        <a:tcBdr/>
        <a:fill>
          <a:solidFill>
            <a:srgbClr val="A73522"/>
          </a:solidFill>
        </a:fill>
      </a:tcStyle>
    </a:band1H>
    <a:band2H>
      <a:tcTxStyle/>
      <a:tcStyle>
        <a:tcBdr/>
      </a:tcStyle>
    </a:band2H>
    <a:band1V>
      <a:tcTxStyle/>
      <a:tcStyle>
        <a:tcBdr/>
        <a:fill>
          <a:solidFill>
            <a:srgbClr val="A73522"/>
          </a:solidFill>
        </a:fill>
      </a:tcStyle>
    </a:band1V>
    <a:band2V>
      <a:tcTxStyle/>
      <a:tcStyle>
        <a:tcBdr/>
      </a:tcStyle>
    </a:band2V>
    <a:lastCol>
      <a:tcTxStyle b="on" i="off"/>
      <a:tcStyle>
        <a:tcBdr>
          <a:left>
            <a:ln w="25400" cap="flat" cmpd="sng">
              <a:solidFill>
                <a:schemeClr val="lt1"/>
              </a:solidFill>
              <a:prstDash val="solid"/>
              <a:round/>
              <a:headEnd type="none" w="med" len="med"/>
              <a:tailEnd type="none" w="med" len="med"/>
            </a:ln>
          </a:left>
        </a:tcBdr>
        <a:fill>
          <a:solidFill>
            <a:srgbClr val="A73522"/>
          </a:solidFill>
        </a:fill>
      </a:tcStyle>
    </a:lastCol>
    <a:firstCol>
      <a:tcTxStyle b="on" i="off"/>
      <a:tcStyle>
        <a:tcBdr>
          <a:right>
            <a:ln w="25400" cap="flat" cmpd="sng">
              <a:solidFill>
                <a:schemeClr val="lt1"/>
              </a:solidFill>
              <a:prstDash val="solid"/>
              <a:round/>
              <a:headEnd type="none" w="med" len="med"/>
              <a:tailEnd type="none" w="med" len="med"/>
            </a:ln>
          </a:right>
        </a:tcBdr>
        <a:fill>
          <a:solidFill>
            <a:srgbClr val="A73522"/>
          </a:solidFill>
        </a:fill>
      </a:tcStyle>
    </a:firstCol>
    <a:lastRow>
      <a:tcTxStyle b="on" i="off"/>
      <a:tcStyle>
        <a:tcBdr>
          <a:top>
            <a:ln w="25400" cap="flat" cmpd="sng">
              <a:solidFill>
                <a:schemeClr val="lt1"/>
              </a:solidFill>
              <a:prstDash val="solid"/>
              <a:round/>
              <a:headEnd type="none" w="med" len="med"/>
              <a:tailEnd type="none" w="med" len="med"/>
            </a:ln>
          </a:top>
        </a:tcBdr>
        <a:fill>
          <a:solidFill>
            <a:srgbClr val="8B2C1C"/>
          </a:solidFill>
        </a:fill>
      </a:tcStyle>
    </a:lastRow>
    <a:seCell>
      <a:tcTxStyle/>
      <a:tcStyle>
        <a:tcBdr>
          <a:left>
            <a:ln w="9525" cap="flat" cmpd="sng">
              <a:solidFill>
                <a:srgbClr val="000000">
                  <a:alpha val="0"/>
                </a:srgbClr>
              </a:solidFill>
              <a:prstDash val="solid"/>
              <a:round/>
              <a:headEnd type="none" w="med" len="med"/>
              <a:tailEnd type="none" w="med" len="med"/>
            </a:ln>
          </a:left>
        </a:tcBdr>
      </a:tcStyle>
    </a:seCell>
    <a:swCell>
      <a:tcTxStyle/>
      <a:tcStyle>
        <a:tcBdr>
          <a:right>
            <a:ln w="9525" cap="flat" cmpd="sng">
              <a:solidFill>
                <a:srgbClr val="000000">
                  <a:alpha val="0"/>
                </a:srgbClr>
              </a:solidFill>
              <a:prstDash val="solid"/>
              <a:round/>
              <a:headEnd type="none" w="med" len="med"/>
              <a:tailEnd type="none" w="med" len="med"/>
            </a:ln>
          </a:right>
        </a:tcBdr>
      </a:tcStyle>
    </a:swCell>
    <a:firstRow>
      <a:tcTxStyle b="on" i="off"/>
      <a:tcStyle>
        <a:tcBdr>
          <a:bottom>
            <a:ln w="25400" cap="flat" cmpd="sng">
              <a:solidFill>
                <a:schemeClr val="lt1"/>
              </a:solidFill>
              <a:prstDash val="solid"/>
              <a:round/>
              <a:headEnd type="none" w="med" len="med"/>
              <a:tailEnd type="none" w="med" len="med"/>
            </a:ln>
          </a:bottom>
        </a:tcBdr>
        <a:fill>
          <a:solidFill>
            <a:schemeClr val="dk1"/>
          </a:solidFill>
        </a:fill>
      </a:tcStyle>
    </a:firstRow>
    <a:neCell>
      <a:tcTxStyle/>
      <a:tcStyle>
        <a:tcBdr>
          <a:left>
            <a:ln w="9525" cap="flat" cmpd="sng">
              <a:solidFill>
                <a:srgbClr val="000000">
                  <a:alpha val="0"/>
                </a:srgbClr>
              </a:solidFill>
              <a:prstDash val="solid"/>
              <a:round/>
              <a:headEnd type="none" w="med" len="med"/>
              <a:tailEnd type="none" w="med" len="med"/>
            </a:ln>
          </a:left>
        </a:tcBdr>
      </a:tcStyle>
    </a:neCell>
    <a:nwCell>
      <a:tcTxStyle/>
      <a:tcStyle>
        <a:tcBdr>
          <a:right>
            <a:ln w="9525" cap="flat" cmpd="sng">
              <a:solidFill>
                <a:srgbClr val="000000">
                  <a:alpha val="0"/>
                </a:srgbClr>
              </a:solidFill>
              <a:prstDash val="solid"/>
              <a:round/>
              <a:headEnd type="none" w="med" len="med"/>
              <a:tailEnd type="none" w="med" len="med"/>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6163" autoAdjust="0"/>
  </p:normalViewPr>
  <p:slideViewPr>
    <p:cSldViewPr snapToGrid="0">
      <p:cViewPr varScale="1">
        <p:scale>
          <a:sx n="96" d="100"/>
          <a:sy n="96" d="100"/>
        </p:scale>
        <p:origin x="108" y="414"/>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2000"/>
              <a:t>WHO SPENDS</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339397549269188E-2"/>
          <c:y val="0.3561802407271355"/>
          <c:w val="0.84932120490146168"/>
          <c:h val="0.57956190992179901"/>
        </c:manualLayout>
      </c:layout>
      <c:pieChart>
        <c:varyColors val="1"/>
        <c:ser>
          <c:idx val="0"/>
          <c:order val="0"/>
          <c:tx>
            <c:strRef>
              <c:f>Sheet1!$B$1</c:f>
              <c:strCache>
                <c:ptCount val="1"/>
                <c:pt idx="0">
                  <c:v>WHO SPENDS</c:v>
                </c:pt>
              </c:strCache>
            </c:strRef>
          </c:tx>
          <c:dPt>
            <c:idx val="0"/>
            <c:bubble3D val="0"/>
            <c:spPr>
              <a:solidFill>
                <a:srgbClr val="414A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517-874E-ABAD-030589E5833C}"/>
              </c:ext>
            </c:extLst>
          </c:dPt>
          <c:dPt>
            <c:idx val="1"/>
            <c:bubble3D val="0"/>
            <c:spPr>
              <a:solidFill>
                <a:schemeClr val="accent3">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517-874E-ABAD-030589E5833C}"/>
              </c:ext>
            </c:extLst>
          </c:dPt>
          <c:dPt>
            <c:idx val="2"/>
            <c:bubble3D val="0"/>
            <c:spPr>
              <a:solidFill>
                <a:srgbClr val="8E152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D517-874E-ABAD-030589E5833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State</c:v>
                </c:pt>
                <c:pt idx="1">
                  <c:v>Non-School Local</c:v>
                </c:pt>
                <c:pt idx="2">
                  <c:v>School Districts</c:v>
                </c:pt>
              </c:strCache>
            </c:strRef>
          </c:cat>
          <c:val>
            <c:numRef>
              <c:f>Sheet1!$B$2:$B$4</c:f>
              <c:numCache>
                <c:formatCode>0%</c:formatCode>
                <c:ptCount val="3"/>
                <c:pt idx="0">
                  <c:v>0.36</c:v>
                </c:pt>
                <c:pt idx="1">
                  <c:v>0.37</c:v>
                </c:pt>
                <c:pt idx="2">
                  <c:v>0.27</c:v>
                </c:pt>
              </c:numCache>
            </c:numRef>
          </c:val>
          <c:extLst>
            <c:ext xmlns:c16="http://schemas.microsoft.com/office/drawing/2014/chart" uri="{C3380CC4-5D6E-409C-BE32-E72D297353CC}">
              <c16:uniqueId val="{00000000-D517-874E-ABAD-030589E5833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1437407010138057"/>
          <c:y val="0.1038234063342922"/>
          <c:w val="0.66149218761585127"/>
          <c:h val="0.21139207666849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2000"/>
              <a:t>WHO COLLECTS</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Who Collects</c:v>
                </c:pt>
              </c:strCache>
            </c:strRef>
          </c:tx>
          <c:dPt>
            <c:idx val="0"/>
            <c:bubble3D val="0"/>
            <c:spPr>
              <a:solidFill>
                <a:srgbClr val="414A7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118-244B-8674-865966B51BDA}"/>
              </c:ext>
            </c:extLst>
          </c:dPt>
          <c:dPt>
            <c:idx val="1"/>
            <c:bubble3D val="0"/>
            <c:spPr>
              <a:solidFill>
                <a:schemeClr val="accent3">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118-244B-8674-865966B51BDA}"/>
              </c:ext>
            </c:extLst>
          </c:dPt>
          <c:dPt>
            <c:idx val="2"/>
            <c:bubble3D val="0"/>
            <c:spPr>
              <a:solidFill>
                <a:srgbClr val="8E152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118-244B-8674-865966B51BD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State</c:v>
                </c:pt>
                <c:pt idx="1">
                  <c:v>Non-School Local</c:v>
                </c:pt>
                <c:pt idx="2">
                  <c:v>School District</c:v>
                </c:pt>
              </c:strCache>
            </c:strRef>
          </c:cat>
          <c:val>
            <c:numRef>
              <c:f>Sheet1!$B$2:$B$4</c:f>
              <c:numCache>
                <c:formatCode>0.0%</c:formatCode>
                <c:ptCount val="3"/>
                <c:pt idx="0" formatCode="0.00%">
                  <c:v>0.624</c:v>
                </c:pt>
                <c:pt idx="1">
                  <c:v>0.3</c:v>
                </c:pt>
                <c:pt idx="2" formatCode="0.00%">
                  <c:v>7.6999999999999999E-2</c:v>
                </c:pt>
              </c:numCache>
            </c:numRef>
          </c:val>
          <c:extLst>
            <c:ext xmlns:c16="http://schemas.microsoft.com/office/drawing/2014/chart" uri="{C3380CC4-5D6E-409C-BE32-E72D297353CC}">
              <c16:uniqueId val="{00000000-8118-244B-8674-865966B51B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0949478599568084"/>
          <c:y val="0.10086757304804067"/>
          <c:w val="0.77626018430834309"/>
          <c:h val="0.205441261185979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537853068316958E-4"/>
          <c:y val="0"/>
          <c:w val="0.8432556925685214"/>
          <c:h val="0.81978638887642807"/>
        </c:manualLayout>
      </c:layout>
      <c:pie3DChart>
        <c:varyColors val="1"/>
        <c:ser>
          <c:idx val="0"/>
          <c:order val="0"/>
          <c:tx>
            <c:strRef>
              <c:f>Sheet1!$B$1</c:f>
              <c:strCache>
                <c:ptCount val="1"/>
                <c:pt idx="0">
                  <c:v>2021-2022 Revenue by Source</c:v>
                </c:pt>
              </c:strCache>
            </c:strRef>
          </c:tx>
          <c:explosion val="27"/>
          <c:dLbls>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1"/>
            <c:showCatName val="1"/>
            <c:showSerName val="0"/>
            <c:showPercent val="0"/>
            <c:showBubbleSize val="0"/>
            <c:separator>
</c:separator>
            <c:showLeaderLines val="1"/>
            <c:extLst>
              <c:ext xmlns:c15="http://schemas.microsoft.com/office/drawing/2012/chart" uri="{CE6537A1-D6FC-4f65-9D91-7224C49458BB}">
                <c15:layout/>
              </c:ext>
            </c:extLst>
          </c:dLbls>
          <c:cat>
            <c:strRef>
              <c:f>Sheet1!$A$2:$A$5</c:f>
              <c:strCache>
                <c:ptCount val="4"/>
                <c:pt idx="0">
                  <c:v>State</c:v>
                </c:pt>
                <c:pt idx="1">
                  <c:v>Federal</c:v>
                </c:pt>
                <c:pt idx="2">
                  <c:v>Levy</c:v>
                </c:pt>
                <c:pt idx="3">
                  <c:v>Other</c:v>
                </c:pt>
              </c:strCache>
            </c:strRef>
          </c:cat>
          <c:val>
            <c:numRef>
              <c:f>Sheet1!$B$2:$B$5</c:f>
              <c:numCache>
                <c:formatCode>_("$"* #,##0_);_("$"* \(#,##0\);_("$"* "-"_);_(@_)</c:formatCode>
                <c:ptCount val="4"/>
                <c:pt idx="0">
                  <c:v>12361571</c:v>
                </c:pt>
                <c:pt idx="1">
                  <c:v>2545394</c:v>
                </c:pt>
                <c:pt idx="2">
                  <c:v>3617082</c:v>
                </c:pt>
                <c:pt idx="3">
                  <c:v>1536152</c:v>
                </c:pt>
              </c:numCache>
            </c:numRef>
          </c:val>
          <c:extLst>
            <c:ext xmlns:c16="http://schemas.microsoft.com/office/drawing/2014/chart" uri="{C3380CC4-5D6E-409C-BE32-E72D297353CC}">
              <c16:uniqueId val="{00000004-CDEA-4589-865E-66093A811B40}"/>
            </c:ext>
          </c:extLst>
        </c:ser>
        <c:dLbls>
          <c:dLblPos val="bestFit"/>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00B050"/>
            </a:solidFill>
          </c:spPr>
          <c:invertIfNegative val="0"/>
          <c:dLbls>
            <c:dLbl>
              <c:idx val="0"/>
              <c:layout/>
              <c:tx>
                <c:rich>
                  <a:bodyPr/>
                  <a:lstStyle/>
                  <a:p>
                    <a:r>
                      <a:rPr lang="en-US" dirty="0" smtClean="0"/>
                      <a:t>272,884,350</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0AB-4BB1-9674-1C0A38CB0B97}"/>
                </c:ext>
              </c:extLst>
            </c:dLbl>
            <c:spPr>
              <a:noFill/>
              <a:ln>
                <a:noFill/>
              </a:ln>
              <a:effectLst/>
            </c:spPr>
            <c:txPr>
              <a:bodyPr rot="-5400000"/>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Sheet1!$B$2:$B$16</c:f>
              <c:numCache>
                <c:formatCode>_(* #,##0_);_(* \(#,##0\);_(* "-"_);_(@_)</c:formatCode>
                <c:ptCount val="15"/>
                <c:pt idx="0">
                  <c:v>296920280</c:v>
                </c:pt>
                <c:pt idx="1">
                  <c:v>326471155</c:v>
                </c:pt>
                <c:pt idx="2">
                  <c:v>357249320</c:v>
                </c:pt>
                <c:pt idx="3">
                  <c:v>370671410</c:v>
                </c:pt>
                <c:pt idx="4">
                  <c:v>375102975</c:v>
                </c:pt>
                <c:pt idx="5">
                  <c:v>378648085</c:v>
                </c:pt>
                <c:pt idx="6">
                  <c:v>406168550</c:v>
                </c:pt>
                <c:pt idx="7">
                  <c:v>430650225</c:v>
                </c:pt>
                <c:pt idx="8">
                  <c:v>454325975</c:v>
                </c:pt>
                <c:pt idx="9">
                  <c:v>479421100</c:v>
                </c:pt>
                <c:pt idx="10">
                  <c:v>523340115</c:v>
                </c:pt>
                <c:pt idx="11">
                  <c:v>555671055</c:v>
                </c:pt>
                <c:pt idx="12" formatCode="#,##0">
                  <c:v>575645790</c:v>
                </c:pt>
                <c:pt idx="13" formatCode="#,##0">
                  <c:v>581329640</c:v>
                </c:pt>
                <c:pt idx="14" formatCode="#,##0">
                  <c:v>598614315</c:v>
                </c:pt>
              </c:numCache>
            </c:numRef>
          </c:val>
          <c:extLst>
            <c:ext xmlns:c16="http://schemas.microsoft.com/office/drawing/2014/chart" uri="{C3380CC4-5D6E-409C-BE32-E72D297353CC}">
              <c16:uniqueId val="{00000000-1D4F-4E74-8CC5-872F1E19F9E8}"/>
            </c:ext>
          </c:extLst>
        </c:ser>
        <c:dLbls>
          <c:showLegendKey val="0"/>
          <c:showVal val="0"/>
          <c:showCatName val="0"/>
          <c:showSerName val="0"/>
          <c:showPercent val="0"/>
          <c:showBubbleSize val="0"/>
        </c:dLbls>
        <c:gapWidth val="150"/>
        <c:shape val="cylinder"/>
        <c:axId val="158420352"/>
        <c:axId val="158422144"/>
        <c:axId val="0"/>
      </c:bar3DChart>
      <c:catAx>
        <c:axId val="158420352"/>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158422144"/>
        <c:crosses val="autoZero"/>
        <c:auto val="1"/>
        <c:lblAlgn val="ctr"/>
        <c:lblOffset val="100"/>
        <c:noMultiLvlLbl val="0"/>
      </c:catAx>
      <c:valAx>
        <c:axId val="158422144"/>
        <c:scaling>
          <c:orientation val="minMax"/>
        </c:scaling>
        <c:delete val="0"/>
        <c:axPos val="l"/>
        <c:majorGridlines/>
        <c:numFmt formatCode="_(* #,##0_);_(* \(#,##0\);_(* &quot;-&quot;_);_(@_)" sourceLinked="1"/>
        <c:majorTickMark val="out"/>
        <c:minorTickMark val="none"/>
        <c:tickLblPos val="nextTo"/>
        <c:txPr>
          <a:bodyPr/>
          <a:lstStyle/>
          <a:p>
            <a:pPr>
              <a:defRPr>
                <a:solidFill>
                  <a:schemeClr val="bg1"/>
                </a:solidFill>
              </a:defRPr>
            </a:pPr>
            <a:endParaRPr lang="en-US"/>
          </a:p>
        </c:txPr>
        <c:crossAx val="158420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50"/>
      <c:rAngAx val="0"/>
    </c:view3D>
    <c:floor>
      <c:thickness val="0"/>
    </c:floor>
    <c:sideWall>
      <c:thickness val="0"/>
    </c:sideWall>
    <c:backWall>
      <c:thickness val="0"/>
    </c:backWall>
    <c:plotArea>
      <c:layout/>
      <c:pie3DChart>
        <c:varyColors val="1"/>
        <c:ser>
          <c:idx val="0"/>
          <c:order val="0"/>
          <c:tx>
            <c:strRef>
              <c:f>Sheet1!$B$1</c:f>
              <c:strCache>
                <c:ptCount val="1"/>
                <c:pt idx="0">
                  <c:v>2021-2022 Revenue by Fund</c:v>
                </c:pt>
              </c:strCache>
            </c:strRef>
          </c:tx>
          <c:explosion val="28"/>
          <c:dLbls>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1"/>
            <c:showCatName val="1"/>
            <c:showSerName val="0"/>
            <c:showPercent val="0"/>
            <c:showBubbleSize val="0"/>
            <c:separator>
</c:separator>
            <c:showLeaderLines val="1"/>
            <c:extLst>
              <c:ext xmlns:c15="http://schemas.microsoft.com/office/drawing/2012/chart" uri="{CE6537A1-D6FC-4f65-9D91-7224C49458BB}">
                <c15:layout/>
              </c:ext>
            </c:extLst>
          </c:dLbls>
          <c:cat>
            <c:strRef>
              <c:f>Sheet1!$A$2:$A$6</c:f>
              <c:strCache>
                <c:ptCount val="5"/>
                <c:pt idx="0">
                  <c:v>General Fund</c:v>
                </c:pt>
                <c:pt idx="1">
                  <c:v>Food Service</c:v>
                </c:pt>
                <c:pt idx="2">
                  <c:v>Community Ed</c:v>
                </c:pt>
                <c:pt idx="3">
                  <c:v>Debt Service</c:v>
                </c:pt>
                <c:pt idx="4">
                  <c:v>Trust Fund</c:v>
                </c:pt>
              </c:strCache>
            </c:strRef>
          </c:cat>
          <c:val>
            <c:numRef>
              <c:f>Sheet1!$B$2:$B$6</c:f>
              <c:numCache>
                <c:formatCode>_("$"* #,##0_);_("$"* \(#,##0\);_("$"* "-"_);_(@_)</c:formatCode>
                <c:ptCount val="5"/>
                <c:pt idx="0">
                  <c:v>15466593</c:v>
                </c:pt>
                <c:pt idx="1">
                  <c:v>1096583</c:v>
                </c:pt>
                <c:pt idx="2">
                  <c:v>875655</c:v>
                </c:pt>
                <c:pt idx="3">
                  <c:v>253932</c:v>
                </c:pt>
              </c:numCache>
            </c:numRef>
          </c:val>
          <c:extLst>
            <c:ext xmlns:c16="http://schemas.microsoft.com/office/drawing/2014/chart" uri="{C3380CC4-5D6E-409C-BE32-E72D297353CC}">
              <c16:uniqueId val="{00000005-650B-4C14-94F2-76434EB26B17}"/>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6"/>
          <c:dLbls>
            <c:dLbl>
              <c:idx val="2"/>
              <c:layout>
                <c:manualLayout>
                  <c:x val="-0.13856863309501258"/>
                  <c:y val="-7.973871075996424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418B-4458-9D89-596B4F9F5E9D}"/>
                </c:ext>
              </c:extLst>
            </c:dLbl>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1"/>
            <c:showCatName val="1"/>
            <c:showSerName val="0"/>
            <c:showPercent val="0"/>
            <c:showBubbleSize val="0"/>
            <c:separator>
</c:separator>
            <c:showLeaderLines val="1"/>
            <c:extLst>
              <c:ext xmlns:c15="http://schemas.microsoft.com/office/drawing/2012/chart" uri="{CE6537A1-D6FC-4f65-9D91-7224C49458BB}">
                <c15:layout/>
              </c:ext>
            </c:extLst>
          </c:dLbls>
          <c:cat>
            <c:strRef>
              <c:f>Sheet1!$A$2:$A$12</c:f>
              <c:strCache>
                <c:ptCount val="11"/>
                <c:pt idx="0">
                  <c:v>Admin</c:v>
                </c:pt>
                <c:pt idx="1">
                  <c:v>District Support</c:v>
                </c:pt>
                <c:pt idx="2">
                  <c:v>Regular Inst.</c:v>
                </c:pt>
                <c:pt idx="3">
                  <c:v>Vocational Inst.</c:v>
                </c:pt>
                <c:pt idx="4">
                  <c:v>Exceptional Inst</c:v>
                </c:pt>
                <c:pt idx="5">
                  <c:v>Comm. Ed</c:v>
                </c:pt>
                <c:pt idx="6">
                  <c:v>Instr. Support</c:v>
                </c:pt>
                <c:pt idx="7">
                  <c:v>Pupil Support</c:v>
                </c:pt>
                <c:pt idx="8">
                  <c:v>Sites &amp; Buildings</c:v>
                </c:pt>
                <c:pt idx="9">
                  <c:v>Fiscal &amp; Other Fixed Costs</c:v>
                </c:pt>
                <c:pt idx="10">
                  <c:v>Capital Outlay</c:v>
                </c:pt>
              </c:strCache>
            </c:strRef>
          </c:cat>
          <c:val>
            <c:numRef>
              <c:f>Sheet1!$B$2:$B$12</c:f>
              <c:numCache>
                <c:formatCode>0.0%</c:formatCode>
                <c:ptCount val="11"/>
                <c:pt idx="0">
                  <c:v>5.9799999999999999E-2</c:v>
                </c:pt>
                <c:pt idx="1">
                  <c:v>2.63E-2</c:v>
                </c:pt>
                <c:pt idx="2">
                  <c:v>0.42599999999999999</c:v>
                </c:pt>
                <c:pt idx="3">
                  <c:v>1.55E-2</c:v>
                </c:pt>
                <c:pt idx="4">
                  <c:v>0.1389</c:v>
                </c:pt>
                <c:pt idx="5">
                  <c:v>4.9299999999999997E-2</c:v>
                </c:pt>
                <c:pt idx="6">
                  <c:v>3.0800000000000001E-2</c:v>
                </c:pt>
                <c:pt idx="7">
                  <c:v>0.1406</c:v>
                </c:pt>
                <c:pt idx="8">
                  <c:v>8.5500000000000007E-2</c:v>
                </c:pt>
                <c:pt idx="9">
                  <c:v>4.8999999999999998E-3</c:v>
                </c:pt>
                <c:pt idx="10">
                  <c:v>2.23E-2</c:v>
                </c:pt>
              </c:numCache>
            </c:numRef>
          </c:val>
          <c:extLst>
            <c:ext xmlns:c16="http://schemas.microsoft.com/office/drawing/2014/chart" uri="{C3380CC4-5D6E-409C-BE32-E72D297353CC}">
              <c16:uniqueId val="{0000000A-418B-4458-9D89-596B4F9F5E9D}"/>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1E4088C-E7C7-4FB9-B549-E3CD3E96D3AB}" type="datetimeFigureOut">
              <a:rPr lang="en-US" smtClean="0"/>
              <a:t>11/23/2022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BFEB1FB-5A37-40AE-83D2-AD11715543FB}" type="slidenum">
              <a:rPr lang="en-US" smtClean="0"/>
              <a:t>‹#›</a:t>
            </a:fld>
            <a:endParaRPr lang="en-US"/>
          </a:p>
        </p:txBody>
      </p:sp>
    </p:spTree>
    <p:extLst>
      <p:ext uri="{BB962C8B-B14F-4D97-AF65-F5344CB8AC3E}">
        <p14:creationId xmlns:p14="http://schemas.microsoft.com/office/powerpoint/2010/main" val="777903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wrap="square" lIns="93162" tIns="93162" rIns="93162" bIns="93162" anchor="t" anchorCtr="0"/>
          <a:lstStyle>
            <a:lvl1pPr marL="0" marR="0" lvl="0" indent="0" algn="r"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5" name="Shape 5"/>
          <p:cNvSpPr>
            <a:spLocks noGrp="1" noRot="1" noChangeAspect="1"/>
          </p:cNvSpPr>
          <p:nvPr>
            <p:ph type="sldImg" idx="3"/>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600" b="0" i="0" u="none" strike="noStrike" cap="none">
                <a:solidFill>
                  <a:schemeClr val="dk1"/>
                </a:solidFill>
                <a:latin typeface="Cambria"/>
                <a:ea typeface="Cambria"/>
                <a:cs typeface="Cambria"/>
                <a:sym typeface="Cambria"/>
              </a:defRPr>
            </a:lvl1pPr>
            <a:lvl2pPr marL="609493" marR="0" lvl="1" indent="-12592" algn="l" rtl="0">
              <a:spcBef>
                <a:spcPts val="0"/>
              </a:spcBef>
              <a:buSzPts val="1400"/>
              <a:buNone/>
              <a:defRPr sz="1600" b="0" i="0" u="none" strike="noStrike" cap="none">
                <a:solidFill>
                  <a:schemeClr val="dk1"/>
                </a:solidFill>
                <a:latin typeface="Cambria"/>
                <a:ea typeface="Cambria"/>
                <a:cs typeface="Cambria"/>
                <a:sym typeface="Cambria"/>
              </a:defRPr>
            </a:lvl2pPr>
            <a:lvl3pPr marL="1218987" marR="0" lvl="2" indent="-12487" algn="l" rtl="0">
              <a:spcBef>
                <a:spcPts val="0"/>
              </a:spcBef>
              <a:buSzPts val="1400"/>
              <a:buNone/>
              <a:defRPr sz="1600" b="0" i="0" u="none" strike="noStrike" cap="none">
                <a:solidFill>
                  <a:schemeClr val="dk1"/>
                </a:solidFill>
                <a:latin typeface="Cambria"/>
                <a:ea typeface="Cambria"/>
                <a:cs typeface="Cambria"/>
                <a:sym typeface="Cambria"/>
              </a:defRPr>
            </a:lvl3pPr>
            <a:lvl4pPr marL="1828480" marR="0" lvl="3" indent="-12380" algn="l" rtl="0">
              <a:spcBef>
                <a:spcPts val="0"/>
              </a:spcBef>
              <a:buSzPts val="1400"/>
              <a:buNone/>
              <a:defRPr sz="1600" b="0" i="0" u="none" strike="noStrike" cap="none">
                <a:solidFill>
                  <a:schemeClr val="dk1"/>
                </a:solidFill>
                <a:latin typeface="Cambria"/>
                <a:ea typeface="Cambria"/>
                <a:cs typeface="Cambria"/>
                <a:sym typeface="Cambria"/>
              </a:defRPr>
            </a:lvl4pPr>
            <a:lvl5pPr marL="2437973" marR="0" lvl="4" indent="-12273" algn="l" rtl="0">
              <a:spcBef>
                <a:spcPts val="0"/>
              </a:spcBef>
              <a:buSzPts val="1400"/>
              <a:buNone/>
              <a:defRPr sz="1600" b="0" i="0" u="none" strike="noStrike" cap="none">
                <a:solidFill>
                  <a:schemeClr val="dk1"/>
                </a:solidFill>
                <a:latin typeface="Cambria"/>
                <a:ea typeface="Cambria"/>
                <a:cs typeface="Cambria"/>
                <a:sym typeface="Cambria"/>
              </a:defRPr>
            </a:lvl5pPr>
            <a:lvl6pPr marL="3047467" marR="0" lvl="5" indent="-12167" algn="l" rtl="0">
              <a:spcBef>
                <a:spcPts val="0"/>
              </a:spcBef>
              <a:buSzPts val="1400"/>
              <a:buNone/>
              <a:defRPr sz="1600" b="0" i="0" u="none" strike="noStrike" cap="none">
                <a:solidFill>
                  <a:schemeClr val="dk1"/>
                </a:solidFill>
                <a:latin typeface="Cambria"/>
                <a:ea typeface="Cambria"/>
                <a:cs typeface="Cambria"/>
                <a:sym typeface="Cambria"/>
              </a:defRPr>
            </a:lvl6pPr>
            <a:lvl7pPr marL="3656960" marR="0" lvl="6" indent="-12060" algn="l" rtl="0">
              <a:spcBef>
                <a:spcPts val="0"/>
              </a:spcBef>
              <a:buSzPts val="1400"/>
              <a:buNone/>
              <a:defRPr sz="1600" b="0" i="0" u="none" strike="noStrike" cap="none">
                <a:solidFill>
                  <a:schemeClr val="dk1"/>
                </a:solidFill>
                <a:latin typeface="Cambria"/>
                <a:ea typeface="Cambria"/>
                <a:cs typeface="Cambria"/>
                <a:sym typeface="Cambria"/>
              </a:defRPr>
            </a:lvl7pPr>
            <a:lvl8pPr marL="4266453" marR="0" lvl="7" indent="-11953" algn="l" rtl="0">
              <a:spcBef>
                <a:spcPts val="0"/>
              </a:spcBef>
              <a:buSzPts val="1400"/>
              <a:buNone/>
              <a:defRPr sz="1600" b="0" i="0" u="none" strike="noStrike" cap="none">
                <a:solidFill>
                  <a:schemeClr val="dk1"/>
                </a:solidFill>
                <a:latin typeface="Cambria"/>
                <a:ea typeface="Cambria"/>
                <a:cs typeface="Cambria"/>
                <a:sym typeface="Cambria"/>
              </a:defRPr>
            </a:lvl8pPr>
            <a:lvl9pPr marL="4875947" marR="0" lvl="8" indent="-11846" algn="l" rtl="0">
              <a:spcBef>
                <a:spcPts val="0"/>
              </a:spcBef>
              <a:buSzPts val="1400"/>
              <a:buNone/>
              <a:defRPr sz="1600" b="0" i="0" u="none" strike="noStrike" cap="none">
                <a:solidFill>
                  <a:schemeClr val="dk1"/>
                </a:solidFill>
                <a:latin typeface="Cambria"/>
                <a:ea typeface="Cambria"/>
                <a:cs typeface="Cambria"/>
                <a:sym typeface="Cambria"/>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wrap="square" lIns="93162" tIns="93162" rIns="93162" bIns="93162" anchor="b" anchorCtr="0"/>
          <a:lstStyle>
            <a:lvl1pPr marL="0" marR="0" lvl="0" indent="0" algn="l" rtl="0">
              <a:spcBef>
                <a:spcPts val="0"/>
              </a:spcBef>
              <a:buSzPts val="1400"/>
              <a:buNone/>
              <a:defRPr sz="1200" b="0" i="0" u="none" strike="noStrike" cap="none">
                <a:solidFill>
                  <a:schemeClr val="dk1"/>
                </a:solidFill>
                <a:latin typeface="Cambria"/>
                <a:ea typeface="Cambria"/>
                <a:cs typeface="Cambria"/>
                <a:sym typeface="Cambria"/>
              </a:defRPr>
            </a:lvl1pPr>
            <a:lvl2pPr marL="621073" marR="0" lvl="1" indent="-12831" algn="l" rtl="0">
              <a:spcBef>
                <a:spcPts val="0"/>
              </a:spcBef>
              <a:buSzPts val="1400"/>
              <a:buNone/>
              <a:defRPr sz="2400" b="0" i="0" u="none" strike="noStrike" cap="none">
                <a:solidFill>
                  <a:schemeClr val="dk1"/>
                </a:solidFill>
                <a:latin typeface="Cambria"/>
                <a:ea typeface="Cambria"/>
                <a:cs typeface="Cambria"/>
                <a:sym typeface="Cambria"/>
              </a:defRPr>
            </a:lvl2pPr>
            <a:lvl3pPr marL="1242148" marR="0" lvl="2" indent="-12724" algn="l" rtl="0">
              <a:spcBef>
                <a:spcPts val="0"/>
              </a:spcBef>
              <a:buSzPts val="1400"/>
              <a:buNone/>
              <a:defRPr sz="2400" b="0" i="0" u="none" strike="noStrike" cap="none">
                <a:solidFill>
                  <a:schemeClr val="dk1"/>
                </a:solidFill>
                <a:latin typeface="Cambria"/>
                <a:ea typeface="Cambria"/>
                <a:cs typeface="Cambria"/>
                <a:sym typeface="Cambria"/>
              </a:defRPr>
            </a:lvl3pPr>
            <a:lvl4pPr marL="1863221" marR="0" lvl="3" indent="-12615" algn="l" rtl="0">
              <a:spcBef>
                <a:spcPts val="0"/>
              </a:spcBef>
              <a:buSzPts val="1400"/>
              <a:buNone/>
              <a:defRPr sz="2400" b="0" i="0" u="none" strike="noStrike" cap="none">
                <a:solidFill>
                  <a:schemeClr val="dk1"/>
                </a:solidFill>
                <a:latin typeface="Cambria"/>
                <a:ea typeface="Cambria"/>
                <a:cs typeface="Cambria"/>
                <a:sym typeface="Cambria"/>
              </a:defRPr>
            </a:lvl4pPr>
            <a:lvl5pPr marL="2484294" marR="0" lvl="4" indent="-12506" algn="l" rtl="0">
              <a:spcBef>
                <a:spcPts val="0"/>
              </a:spcBef>
              <a:buSzPts val="1400"/>
              <a:buNone/>
              <a:defRPr sz="2400" b="0" i="0" u="none" strike="noStrike" cap="none">
                <a:solidFill>
                  <a:schemeClr val="dk1"/>
                </a:solidFill>
                <a:latin typeface="Cambria"/>
                <a:ea typeface="Cambria"/>
                <a:cs typeface="Cambria"/>
                <a:sym typeface="Cambria"/>
              </a:defRPr>
            </a:lvl5pPr>
            <a:lvl6pPr marL="3105369" marR="0" lvl="5" indent="-12398" algn="l" rtl="0">
              <a:spcBef>
                <a:spcPts val="0"/>
              </a:spcBef>
              <a:buSzPts val="1400"/>
              <a:buNone/>
              <a:defRPr sz="2400" b="0" i="0" u="none" strike="noStrike" cap="none">
                <a:solidFill>
                  <a:schemeClr val="dk1"/>
                </a:solidFill>
                <a:latin typeface="Cambria"/>
                <a:ea typeface="Cambria"/>
                <a:cs typeface="Cambria"/>
                <a:sym typeface="Cambria"/>
              </a:defRPr>
            </a:lvl6pPr>
            <a:lvl7pPr marL="3726442" marR="0" lvl="6" indent="-12289" algn="l" rtl="0">
              <a:spcBef>
                <a:spcPts val="0"/>
              </a:spcBef>
              <a:buSzPts val="1400"/>
              <a:buNone/>
              <a:defRPr sz="2400" b="0" i="0" u="none" strike="noStrike" cap="none">
                <a:solidFill>
                  <a:schemeClr val="dk1"/>
                </a:solidFill>
                <a:latin typeface="Cambria"/>
                <a:ea typeface="Cambria"/>
                <a:cs typeface="Cambria"/>
                <a:sym typeface="Cambria"/>
              </a:defRPr>
            </a:lvl7pPr>
            <a:lvl8pPr marL="4347516" marR="0" lvl="7" indent="-12180" algn="l" rtl="0">
              <a:spcBef>
                <a:spcPts val="0"/>
              </a:spcBef>
              <a:buSzPts val="1400"/>
              <a:buNone/>
              <a:defRPr sz="2400" b="0" i="0" u="none" strike="noStrike" cap="none">
                <a:solidFill>
                  <a:schemeClr val="dk1"/>
                </a:solidFill>
                <a:latin typeface="Cambria"/>
                <a:ea typeface="Cambria"/>
                <a:cs typeface="Cambria"/>
                <a:sym typeface="Cambria"/>
              </a:defRPr>
            </a:lvl8pPr>
            <a:lvl9pPr marL="4968590" marR="0" lvl="8" indent="-12071" algn="l" rtl="0">
              <a:spcBef>
                <a:spcPts val="0"/>
              </a:spcBef>
              <a:buSzPts val="1400"/>
              <a:buNone/>
              <a:defRPr sz="2400" b="0" i="0" u="none" strike="noStrike" cap="none">
                <a:solidFill>
                  <a:schemeClr val="dk1"/>
                </a:solidFill>
                <a:latin typeface="Cambria"/>
                <a:ea typeface="Cambria"/>
                <a:cs typeface="Cambria"/>
                <a:sym typeface="Cambria"/>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smtClean="0">
                <a:solidFill>
                  <a:schemeClr val="dk1"/>
                </a:solidFill>
                <a:latin typeface="Cambria"/>
                <a:ea typeface="Cambria"/>
                <a:cs typeface="Cambria"/>
                <a:sym typeface="Cambria"/>
              </a:rPr>
              <a:pPr algn="r"/>
              <a:t>‹#›</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106603204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85" name="Shape 85"/>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FY 2022, of all payments Minnesotans made in taxes, fees and charges, the state collected 62 percent. Counties, cities, and townships collected about 30 percent, while school districts collect about 8 percent. However, once intergovernmental aids are considered, the state spent only 36 percent of the total while non-school local governments spent 37 percent, and school districts spent 27 percent.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3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41" name="Shape 141"/>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r>
              <a:rPr lang="en-US" dirty="0" smtClean="0"/>
              <a:t>Our Current LTFM Dollars</a:t>
            </a:r>
            <a:r>
              <a:rPr lang="en-US" baseline="0" dirty="0" smtClean="0"/>
              <a:t> : Just under $480,000. per year:  We will get less once the new building is built: Small Decrease!</a:t>
            </a:r>
            <a:endParaRPr dirty="0"/>
          </a:p>
        </p:txBody>
      </p:sp>
      <p:sp>
        <p:nvSpPr>
          <p:cNvPr id="147" name="Shape 147"/>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that your General Education Formula Allowance has been increasing but is not keeping up with inflation.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C6B56-4A99-6D40-8E1C-072BFF2BB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37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we have</a:t>
            </a:r>
            <a:r>
              <a:rPr lang="en-US" baseline="0" dirty="0" smtClean="0"/>
              <a:t> done is get back to an inflation neutral position, and notice it falls off because only zero and zero are forecasted in the state budget every biennium.</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mbria"/>
                <a:ea typeface="Cambria"/>
                <a:cs typeface="Cambria"/>
                <a:sym typeface="Cambria"/>
              </a:rPr>
              <a:pPr algn="r"/>
              <a:t>14</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67417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Op</a:t>
            </a:r>
            <a:r>
              <a:rPr lang="en-US" baseline="0"/>
              <a:t> Ref amounts reduced including Tiers for equalization and caps.  </a:t>
            </a:r>
            <a:endParaRPr lang="en-US"/>
          </a:p>
        </p:txBody>
      </p:sp>
      <p:sp>
        <p:nvSpPr>
          <p:cNvPr id="4" name="Slide Number Placeholder 3"/>
          <p:cNvSpPr>
            <a:spLocks noGrp="1"/>
          </p:cNvSpPr>
          <p:nvPr>
            <p:ph type="sldNum" sz="quarter" idx="10"/>
          </p:nvPr>
        </p:nvSpPr>
        <p:spPr/>
        <p:txBody>
          <a:bodyPr/>
          <a:lstStyle/>
          <a:p>
            <a:fld id="{1E46EA94-35B9-0243-8256-59F758A40024}" type="slidenum">
              <a:rPr lang="en-US" smtClean="0"/>
              <a:t>15</a:t>
            </a:fld>
            <a:endParaRPr lang="en-US"/>
          </a:p>
        </p:txBody>
      </p:sp>
    </p:spTree>
    <p:extLst>
      <p:ext uri="{BB962C8B-B14F-4D97-AF65-F5344CB8AC3E}">
        <p14:creationId xmlns:p14="http://schemas.microsoft.com/office/powerpoint/2010/main" val="75373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836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Ag2School was part of the 2019 tax</a:t>
            </a:r>
            <a:r>
              <a:rPr lang="en-US" baseline="0" dirty="0"/>
              <a:t> bill and the </a:t>
            </a:r>
            <a:r>
              <a:rPr lang="en-US" dirty="0"/>
              <a:t>$650 billion 2017 Tax bill signed into law.  It had been part of the 2016 tax bill which was vetoed by the Governor.  </a:t>
            </a:r>
          </a:p>
          <a:p>
            <a:endParaRPr lang="en-US" dirty="0"/>
          </a:p>
          <a:p>
            <a:r>
              <a:rPr lang="en-US" dirty="0"/>
              <a:t>MREA had</a:t>
            </a:r>
            <a:r>
              <a:rPr lang="en-US" baseline="0" dirty="0"/>
              <a:t> been working on a credit for farmland since 2015 along with a coalition of farm groups including the Farm Bureau, Farmers Union, Corn Growers, and Soybean Growers.  This was a multi year, bipartisan effort.  </a:t>
            </a:r>
          </a:p>
          <a:p>
            <a:endParaRPr lang="en-US" baseline="0" dirty="0"/>
          </a:p>
          <a:p>
            <a:pPr marL="0" indent="0">
              <a:buNone/>
            </a:pPr>
            <a:r>
              <a:rPr lang="en-US" dirty="0">
                <a:solidFill>
                  <a:schemeClr val="bg2">
                    <a:lumMod val="25000"/>
                  </a:schemeClr>
                </a:solidFill>
              </a:rPr>
              <a:t>This credit is on Ag land classified 2a, b, d,</a:t>
            </a:r>
            <a:r>
              <a:rPr lang="en-US" baseline="0" dirty="0">
                <a:solidFill>
                  <a:schemeClr val="bg2">
                    <a:lumMod val="25000"/>
                  </a:schemeClr>
                </a:solidFill>
              </a:rPr>
              <a:t> and privately owned timber land</a:t>
            </a:r>
            <a:endParaRPr lang="en-US" dirty="0">
              <a:solidFill>
                <a:schemeClr val="bg2">
                  <a:lumMod val="25000"/>
                </a:schemeClr>
              </a:solidFill>
            </a:endParaRPr>
          </a:p>
          <a:p>
            <a:pPr marL="0" indent="0">
              <a:buNone/>
            </a:pPr>
            <a:r>
              <a:rPr lang="en-US" dirty="0">
                <a:solidFill>
                  <a:schemeClr val="bg2">
                    <a:lumMod val="25000"/>
                  </a:schemeClr>
                </a:solidFill>
              </a:rPr>
              <a:t>Farm and Private Timber lands taxes went down in 296 school districts beginning in 2018 </a:t>
            </a:r>
          </a:p>
          <a:p>
            <a:pPr marL="0" indent="0">
              <a:buNone/>
            </a:pPr>
            <a:r>
              <a:rPr lang="en-US" dirty="0"/>
              <a:t>This is on all existing Fund 7 debt levies excluding OPEB bonds</a:t>
            </a:r>
            <a:endParaRPr lang="en-US" dirty="0">
              <a:solidFill>
                <a:schemeClr val="bg2">
                  <a:lumMod val="2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75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606">
              <a:defRPr/>
            </a:pPr>
            <a:r>
              <a:rPr lang="en-US"/>
              <a:t>In fact, adjusted for inflation, the Basic Formula has lost over $600 in buying power since 2003, as can be seen next chart</a:t>
            </a:r>
            <a:endParaRPr lang="en-US" sz="1100"/>
          </a:p>
          <a:p>
            <a:endParaRPr lang="en-US"/>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18</a:t>
            </a:fld>
            <a:endParaRPr lang="en-US"/>
          </a:p>
        </p:txBody>
      </p:sp>
    </p:spTree>
    <p:extLst>
      <p:ext uri="{BB962C8B-B14F-4D97-AF65-F5344CB8AC3E}">
        <p14:creationId xmlns:p14="http://schemas.microsoft.com/office/powerpoint/2010/main" val="346695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19</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78558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91" name="Shape 91"/>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mbria"/>
                <a:ea typeface="Cambria"/>
                <a:cs typeface="Cambria"/>
                <a:sym typeface="Cambria"/>
              </a:rPr>
              <a:pPr algn="r"/>
              <a:t>20</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523750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mbria"/>
                <a:ea typeface="Cambria"/>
                <a:cs typeface="Cambria"/>
                <a:sym typeface="Cambria"/>
              </a:rPr>
              <a:pPr algn="r"/>
              <a:t>21</a:t>
            </a:fld>
            <a:endParaRPr lang="en-US" sz="120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1388108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Taxpayers may come to the meeting and want to have a change in their taxes this year.  This slide shows the process.  To change taxation, they need to do it in the spring of the year when the valuation notice comes out. Most local and county appeals take place in April, May, June after the notice is given out.   </a:t>
            </a:r>
          </a:p>
          <a:p>
            <a:endParaRPr lang="en-US" baseline="0" dirty="0"/>
          </a:p>
        </p:txBody>
      </p:sp>
      <p:sp>
        <p:nvSpPr>
          <p:cNvPr id="4" name="Slide Number Placeholder 3"/>
          <p:cNvSpPr>
            <a:spLocks noGrp="1"/>
          </p:cNvSpPr>
          <p:nvPr>
            <p:ph type="sldNum" sz="quarter" idx="10"/>
          </p:nvPr>
        </p:nvSpPr>
        <p:spPr/>
        <p:txBody>
          <a:bodyPr/>
          <a:lstStyle/>
          <a:p>
            <a:pPr>
              <a:defRPr/>
            </a:pPr>
            <a:fld id="{83DBEEC2-9877-404E-B489-A764D4B737B9}" type="slidenum">
              <a:rPr lang="en-US" smtClean="0"/>
              <a:pPr>
                <a:defRPr/>
              </a:pPr>
              <a:t>22</a:t>
            </a:fld>
            <a:endParaRPr lang="en-US"/>
          </a:p>
        </p:txBody>
      </p:sp>
    </p:spTree>
    <p:extLst>
      <p:ext uri="{BB962C8B-B14F-4D97-AF65-F5344CB8AC3E}">
        <p14:creationId xmlns:p14="http://schemas.microsoft.com/office/powerpoint/2010/main" val="2374107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Effective Tax Rates are statewide averages of the property classification.  Note that Farm is among the lowest, and Commercial Industrial is the highest rate.  So, in general farmers are getting a break relative to the value of their property.  </a:t>
            </a:r>
          </a:p>
          <a:p>
            <a:endParaRPr lang="en-US" baseline="0" dirty="0"/>
          </a:p>
          <a:p>
            <a:endParaRPr lang="en-US" baseline="0" dirty="0"/>
          </a:p>
          <a:p>
            <a:r>
              <a:rPr lang="en-US" baseline="0" dirty="0"/>
              <a:t> Even at a lower rate, increases in value translates to higher property taxes.  You multiply the Market Value of a property by its Effective Tax Rate to get its Net Tax Capacity (NTC).</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F4D08-35F3-4976-9E17-69370BCEBA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29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You can see the dramatic difference classification make.  The two biggest disparities are Farms(farms are productive ag land) and Commercial and Industrial.  Commercial has a 13.9% of the market share but pays 31.1% of the  taxes.  On the flip side Farms have 17.1% of the market value but pay only 6.6% of the taxes.</a:t>
            </a:r>
          </a:p>
          <a:p>
            <a:endParaRPr lang="en-US" baseline="0" dirty="0"/>
          </a:p>
          <a:p>
            <a:r>
              <a:rPr lang="en-US" baseline="0" dirty="0"/>
              <a:t>This slide shows net property taxes paid to all jurisdictions- city, county, schools, townships.</a:t>
            </a:r>
          </a:p>
          <a:p>
            <a:endParaRPr lang="en-US" baseline="0" dirty="0"/>
          </a:p>
          <a:p>
            <a:r>
              <a:rPr lang="en-US" sz="1800" dirty="0">
                <a:effectLst/>
                <a:latin typeface="Calibri" panose="020F0502020204030204" pitchFamily="34" charset="0"/>
                <a:ea typeface="Calibri" panose="020F0502020204030204" pitchFamily="34" charset="0"/>
              </a:rPr>
              <a:t>The “Other Residential” category includes apartments, student housing (fraternities, sororities, etc.), and the land underneath manufactured homes located in manufactured home parks.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64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After growing in value for 11 years, farm land</a:t>
            </a:r>
            <a:r>
              <a:rPr lang="en-US" baseline="0" dirty="0"/>
              <a:t> has declined in value the last three years, but 5% or less each year. Residential homes, after declining in the Great Recession and losing taxable value due to the exclusion in 2011, have been growing the fasted in value statewide of these four major categories of property value. </a:t>
            </a:r>
            <a:endParaRPr lang="en-US" dirty="0"/>
          </a:p>
          <a:p>
            <a:endParaRPr lang="en-US" dirty="0"/>
          </a:p>
          <a:p>
            <a:r>
              <a:rPr lang="en-US" dirty="0"/>
              <a:t>County</a:t>
            </a:r>
            <a:r>
              <a:rPr lang="en-US" baseline="0" dirty="0"/>
              <a:t> Assessors are required to do 12 and 18 month sales studies of recorded sales and apply the changes to the values of property in that classification in their county.  This is how Market Values Change between visits to a property by a county appraiser.  County Assessors are to stay within 90% of sales.  Their valuation to actual sales ratio is called the Sales Ratio.  The sales ratio is divided into the Net Tax Capacity (NTC) to get your Adjusted Net Tax Capacity (ANTC).  ANTC is used on most school property tax formulas (the large exception is the operating referendum) to equalize the effects of County Assessor practices across the 87 counties of the state.</a:t>
            </a:r>
          </a:p>
          <a:p>
            <a:r>
              <a:rPr lang="en-US" baseline="0" dirty="0"/>
              <a:t>     After surging for 19 years 2.5 times faster than residential values meant for levies on ANTC, more of the relative burden was shifting from town to farm, and the property tax wealth of the district for debt service and ANTC equalization is increasing for school districts in farm country. That means less state equalization aid and more local tax burden for previously passed bond referendums if equalization was present at the time of the election.</a:t>
            </a:r>
          </a:p>
          <a:p>
            <a:r>
              <a:rPr lang="en-US" baseline="0" dirty="0"/>
              <a:t>    Ag values declined for the first time in twenty years from 2013 to 2016.</a:t>
            </a:r>
          </a:p>
          <a:p>
            <a:r>
              <a:rPr lang="en-US" baseline="0" dirty="0"/>
              <a:t>    In 2011 residential homes dropped 12.7% in value, their largest one year decline.  That was the year that the homestead exclusion replaced the homestead credit.  </a:t>
            </a:r>
            <a:endParaRPr lang="en-US" dirty="0"/>
          </a:p>
        </p:txBody>
      </p:sp>
      <p:sp>
        <p:nvSpPr>
          <p:cNvPr id="4" name="Slide Number Placeholder 3"/>
          <p:cNvSpPr>
            <a:spLocks noGrp="1"/>
          </p:cNvSpPr>
          <p:nvPr>
            <p:ph type="sldNum" sz="quarter" idx="10"/>
          </p:nvPr>
        </p:nvSpPr>
        <p:spPr/>
        <p:txBody>
          <a:bodyPr/>
          <a:lstStyle/>
          <a:p>
            <a:pPr algn="r" defTabSz="931774">
              <a:defRPr/>
            </a:pPr>
            <a:fld id="{3C0F4D08-35F3-4976-9E17-69370BCEBA84}" type="slidenum">
              <a:rPr lang="en-US" sz="1200" kern="1200">
                <a:solidFill>
                  <a:prstClr val="black"/>
                </a:solidFill>
                <a:latin typeface="Calibri" panose="020F0502020204030204"/>
                <a:ea typeface="+mn-ea"/>
                <a:cs typeface="+mn-cs"/>
              </a:rPr>
              <a:pPr algn="r" defTabSz="931774">
                <a:defRPr/>
              </a:pPr>
              <a:t>25</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12794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data does not reflect the</a:t>
            </a:r>
            <a:r>
              <a:rPr lang="en-US" baseline="0" dirty="0"/>
              <a:t> referendums elections passed this November</a:t>
            </a:r>
            <a:r>
              <a:rPr lang="en-US" baseline="30000" dirty="0"/>
              <a:t> </a:t>
            </a:r>
            <a:r>
              <a:rPr lang="en-US" baseline="0" dirty="0"/>
              <a:t>2022.</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interactive maps to look up your district open the link on the slide.  The number on the left after you click on your district is you amount per pupil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baseline="0" dirty="0">
              <a:effectLst/>
              <a:latin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baseline="0" dirty="0">
              <a:effectLst/>
              <a:latin typeface="Calibri" panose="020F0502020204030204" pitchFamily="34" charset="0"/>
              <a:cs typeface="Times New Roman" panose="02020603050405020304" pitchFamily="18" charset="0"/>
            </a:endParaRPr>
          </a:p>
          <a:p>
            <a:endParaRPr lang="en-US" b="1" baseline="0" dirty="0"/>
          </a:p>
          <a:p>
            <a:r>
              <a:rPr lang="en-US" b="1" baseline="0" dirty="0"/>
              <a:t>For your Referendum authority look at line 202 for per pupil.  Your total projected revenue would be line 203 on Page 4</a:t>
            </a: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47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Click</a:t>
            </a:r>
            <a:r>
              <a:rPr lang="en-US" baseline="0" dirty="0"/>
              <a:t> on the titles to go to interactive maps to look up your district and others.</a:t>
            </a:r>
            <a:endParaRPr lang="en-US" b="1"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baseline="0" dirty="0"/>
              <a:t>For your RMV/RPU:  Levy report line 233 p 5</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baseline="0" dirty="0"/>
              <a:t> Levy ratios for Tier 1 line 253, Tier 2  line 254 </a:t>
            </a:r>
            <a:r>
              <a:rPr lang="en-US" b="1" baseline="0" dirty="0" err="1"/>
              <a:t>Pg</a:t>
            </a:r>
            <a:r>
              <a:rPr lang="en-US" b="1" baseline="0" dirty="0"/>
              <a:t> 6.   The aid is the inverse of the levy ratios</a:t>
            </a:r>
            <a:endParaRPr lang="en-US" b="1"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To go to interactive maps to look up your district and others. Click on the link in the slide .  You may notice the numbers being slightly different on the map vs. MDE. MDE numbers were updated on Oct. 4</a:t>
            </a:r>
            <a:r>
              <a:rPr lang="en-US" baseline="30000" dirty="0"/>
              <a:t>th</a:t>
            </a:r>
            <a:r>
              <a:rPr lang="en-US" baseline="0" dirty="0"/>
              <a:t> of 2022 the numbers MREA uses were from the latest forecast in Feb. 22.  They should be close unless the RPU or RMV changed significantly for your districts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-Remember that this is a TNT for next year, so MDE uses FY24 RPU with 2021 Market values to get RMV/ RPU in their 2022 payable 23 Levy Limitation and Certification data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3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63" name="Shape 163"/>
          <p:cNvSpPr txBox="1">
            <a:spLocks noGrp="1"/>
          </p:cNvSpPr>
          <p:nvPr>
            <p:ph type="sldNum" idx="12"/>
          </p:nvPr>
        </p:nvSpPr>
        <p:spPr>
          <a:xfrm>
            <a:off x="3970938" y="8829967"/>
            <a:ext cx="3037840" cy="464820"/>
          </a:xfrm>
          <a:prstGeom prst="rect">
            <a:avLst/>
          </a:prstGeom>
        </p:spPr>
        <p:txBody>
          <a:bodyPr wrap="square" lIns="93162" tIns="46568" rIns="93162" bIns="46568" anchor="b" anchorCtr="0">
            <a:noAutofit/>
          </a:bodyPr>
          <a:lstStyle/>
          <a:p>
            <a:pPr>
              <a:buClr>
                <a:srgbClr val="000000"/>
              </a:buClr>
            </a:pPr>
            <a:fld id="{00000000-1234-1234-1234-123412341234}" type="slidenum">
              <a:rPr lang="en-US"/>
              <a:pPr>
                <a:buClr>
                  <a:srgbClr val="000000"/>
                </a:buCl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69" name="Shape 169"/>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EEC2-9877-404E-B489-A764D4B737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256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76" name="Shape 17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183" name="Shape 18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r>
              <a:rPr lang="en-US" dirty="0" smtClean="0"/>
              <a:t>This information is provided by the MN </a:t>
            </a:r>
            <a:r>
              <a:rPr lang="en-US" dirty="0" err="1" smtClean="0"/>
              <a:t>Dept</a:t>
            </a:r>
            <a:r>
              <a:rPr lang="en-US" dirty="0" smtClean="0"/>
              <a:t> of Revenue</a:t>
            </a:r>
          </a:p>
          <a:p>
            <a:endParaRPr lang="en-US" dirty="0" smtClean="0"/>
          </a:p>
          <a:p>
            <a:r>
              <a:rPr lang="en-US" dirty="0" smtClean="0"/>
              <a:t>Referendum Market Value</a:t>
            </a:r>
            <a:r>
              <a:rPr lang="en-US" baseline="0" dirty="0" smtClean="0"/>
              <a:t> means-the market value of all taxable property except seasonal rec and ag (except for ag homestead-house, garage and 1 acre)-MN Statute 126C.01</a:t>
            </a:r>
            <a:endParaRPr lang="en-US" dirty="0" smtClean="0"/>
          </a:p>
          <a:p>
            <a:endParaRPr lang="en-US" dirty="0" smtClean="0"/>
          </a:p>
          <a:p>
            <a:r>
              <a:rPr lang="en-US" dirty="0" smtClean="0"/>
              <a:t>Referendum aid/levy breakdown is based on referendum market value, so a high</a:t>
            </a:r>
            <a:r>
              <a:rPr lang="en-US" baseline="0" dirty="0" smtClean="0"/>
              <a:t>er amount means more levy and less state aid.</a:t>
            </a:r>
          </a:p>
          <a:p>
            <a:endParaRPr lang="en-US" baseline="0" dirty="0" smtClean="0"/>
          </a:p>
          <a:p>
            <a:r>
              <a:rPr lang="en-US" baseline="0" dirty="0" smtClean="0"/>
              <a:t>The referendum market values for the JCC district as has gone from </a:t>
            </a:r>
          </a:p>
          <a:p>
            <a:endParaRPr lang="en-US" baseline="0" dirty="0" smtClean="0"/>
          </a:p>
          <a:p>
            <a:r>
              <a:rPr lang="en-US" baseline="0" dirty="0" smtClean="0"/>
              <a:t>272,884,350 in 2005 to $581,329,640  in 2019</a:t>
            </a:r>
          </a:p>
          <a:p>
            <a:endParaRPr lang="en-US" baseline="0" dirty="0" smtClean="0"/>
          </a:p>
          <a:p>
            <a:r>
              <a:rPr lang="en-US" baseline="0" dirty="0" smtClean="0"/>
              <a:t>This is an increase of $308,445,290   45%</a:t>
            </a:r>
            <a:endParaRPr lang="en-US" dirty="0" smtClean="0"/>
          </a:p>
          <a:p>
            <a:endParaRPr dirty="0"/>
          </a:p>
        </p:txBody>
      </p:sp>
      <p:sp>
        <p:nvSpPr>
          <p:cNvPr id="190" name="Shape 190"/>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97" name="Shape 197"/>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203" name="Shape 20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72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308" name="Shape 308"/>
          <p:cNvSpPr txBox="1">
            <a:spLocks noGrp="1"/>
          </p:cNvSpPr>
          <p:nvPr>
            <p:ph type="sldNum" idx="12"/>
          </p:nvPr>
        </p:nvSpPr>
        <p:spPr>
          <a:xfrm>
            <a:off x="3970938" y="8829967"/>
            <a:ext cx="3037840" cy="464820"/>
          </a:xfrm>
          <a:prstGeom prst="rect">
            <a:avLst/>
          </a:prstGeom>
        </p:spPr>
        <p:txBody>
          <a:bodyPr wrap="square" lIns="93162" tIns="46568" rIns="93162" bIns="46568" anchor="b" anchorCtr="0">
            <a:noAutofit/>
          </a:bodyPr>
          <a:lstStyle/>
          <a:p>
            <a:pPr>
              <a:buClr>
                <a:srgbClr val="000000"/>
              </a:buClr>
            </a:pPr>
            <a:fld id="{00000000-1234-1234-1234-123412341234}" type="slidenum">
              <a:rPr lang="en-US"/>
              <a:pPr>
                <a:buClr>
                  <a:srgbClr val="000000"/>
                </a:buClr>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C6B56-4A99-6D40-8E1C-072BFF2BB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62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5C6B56-4A99-6D40-8E1C-072BFF2BBCDE}" type="slidenum">
              <a:rPr lang="en-US" smtClean="0"/>
              <a:pPr>
                <a:defRPr/>
              </a:pPr>
              <a:t>5</a:t>
            </a:fld>
            <a:endParaRPr lang="en-US"/>
          </a:p>
        </p:txBody>
      </p:sp>
    </p:spTree>
    <p:extLst>
      <p:ext uri="{BB962C8B-B14F-4D97-AF65-F5344CB8AC3E}">
        <p14:creationId xmlns:p14="http://schemas.microsoft.com/office/powerpoint/2010/main" val="52375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dirty="0"/>
          </a:p>
        </p:txBody>
      </p:sp>
      <p:sp>
        <p:nvSpPr>
          <p:cNvPr id="98" name="Shape 98"/>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110" name="Shape 110"/>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C6B56-4A99-6D40-8E1C-072BFF2BB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1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
        <p:nvSpPr>
          <p:cNvPr id="208" name="Shape 208"/>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95937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07166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dirty="0"/>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64972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171115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dirty="0"/>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348672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dirty="0"/>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7"/>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97611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863677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317968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dirty="0"/>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384083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92080"/>
            <a:ext cx="2852185"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1368" y="792080"/>
            <a:ext cx="761801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443" y="2130553"/>
            <a:ext cx="2852185"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s-ES" kern="1200" smtClean="0">
                <a:solidFill>
                  <a:prstClr val="black">
                    <a:tint val="75000"/>
                  </a:prstClr>
                </a:solidFill>
                <a:ea typeface="+mn-ea"/>
                <a:cs typeface="+mn-cs"/>
              </a:rPr>
              <a:t>December 2013</a:t>
            </a:r>
            <a:endParaRPr lang="es-ES" kern="1200" dirty="0">
              <a:solidFill>
                <a:prstClr val="black">
                  <a:tint val="75000"/>
                </a:prstClr>
              </a:solidFill>
              <a:ea typeface="+mn-ea"/>
              <a:cs typeface="+mn-cs"/>
            </a:endParaRPr>
          </a:p>
        </p:txBody>
      </p:sp>
      <p:sp>
        <p:nvSpPr>
          <p:cNvPr id="6" name="Footer Placeholder 5"/>
          <p:cNvSpPr>
            <a:spLocks noGrp="1"/>
          </p:cNvSpPr>
          <p:nvPr>
            <p:ph type="ftr" sz="quarter" idx="11"/>
          </p:nvPr>
        </p:nvSpPr>
        <p:spPr/>
        <p:txBody>
          <a:bodyPr/>
          <a:lstStyle/>
          <a:p>
            <a:pPr>
              <a:defRPr/>
            </a:pPr>
            <a:endParaRPr lang="es-ES" kern="1200">
              <a:solidFill>
                <a:prstClr val="black">
                  <a:tint val="75000"/>
                </a:prstClr>
              </a:solidFill>
              <a:ea typeface="+mn-ea"/>
              <a:cs typeface="+mn-cs"/>
            </a:endParaRPr>
          </a:p>
        </p:txBody>
      </p:sp>
      <p:sp>
        <p:nvSpPr>
          <p:cNvPr id="7" name="Slide Number Placeholder 6"/>
          <p:cNvSpPr>
            <a:spLocks noGrp="1"/>
          </p:cNvSpPr>
          <p:nvPr>
            <p:ph type="sldNum" sz="quarter" idx="12"/>
          </p:nvPr>
        </p:nvSpPr>
        <p:spPr/>
        <p:txBody>
          <a:bodyPr/>
          <a:lstStyle/>
          <a:p>
            <a:pPr>
              <a:defRPr/>
            </a:pPr>
            <a:fld id="{6A1F074C-AF4E-234C-9220-3F3DDAC6435D}" type="slidenum">
              <a:rPr lang="es-ES" kern="1200" smtClean="0">
                <a:solidFill>
                  <a:prstClr val="white"/>
                </a:solidFill>
                <a:ea typeface="+mn-ea"/>
                <a:cs typeface="+mn-cs"/>
              </a:rPr>
              <a:pPr>
                <a:defRPr/>
              </a:pPr>
              <a:t>‹#›</a:t>
            </a:fld>
            <a:endParaRPr lang="es-ES" kern="1200">
              <a:solidFill>
                <a:prstClr val="white"/>
              </a:solidFill>
              <a:ea typeface="+mn-ea"/>
              <a:cs typeface="+mn-cs"/>
            </a:endParaRPr>
          </a:p>
        </p:txBody>
      </p:sp>
      <p:cxnSp>
        <p:nvCxnSpPr>
          <p:cNvPr id="9" name="Straight Connector 8"/>
          <p:cNvCxnSpPr/>
          <p:nvPr/>
        </p:nvCxnSpPr>
        <p:spPr>
          <a:xfrm rot="5400000">
            <a:off x="911188"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689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30725"/>
          </a:xfrm>
        </p:spPr>
        <p:txBody>
          <a:bodyPr/>
          <a:lstStyle/>
          <a:p>
            <a:endParaRPr lang="en-US"/>
          </a:p>
        </p:txBody>
      </p:sp>
      <p:sp>
        <p:nvSpPr>
          <p:cNvPr id="4" name="Date Placeholder 3"/>
          <p:cNvSpPr>
            <a:spLocks noGrp="1"/>
          </p:cNvSpPr>
          <p:nvPr>
            <p:ph type="dt" sz="half" idx="10"/>
          </p:nvPr>
        </p:nvSpPr>
        <p:spPr>
          <a:xfrm>
            <a:off x="609441" y="6243638"/>
            <a:ext cx="2844059" cy="457200"/>
          </a:xfrm>
        </p:spPr>
        <p:txBody>
          <a:bodyPr/>
          <a:lstStyle>
            <a:lvl1pPr>
              <a:defRPr/>
            </a:lvl1pPr>
          </a:lstStyle>
          <a:p>
            <a:endParaRPr lang="en-US" kern="1200">
              <a:solidFill>
                <a:prstClr val="black">
                  <a:tint val="75000"/>
                </a:prstClr>
              </a:solidFill>
              <a:ea typeface="+mn-ea"/>
              <a:cs typeface="+mn-cs"/>
            </a:endParaRPr>
          </a:p>
        </p:txBody>
      </p:sp>
      <p:sp>
        <p:nvSpPr>
          <p:cNvPr id="5" name="Footer Placeholder 4"/>
          <p:cNvSpPr>
            <a:spLocks noGrp="1"/>
          </p:cNvSpPr>
          <p:nvPr>
            <p:ph type="ftr" sz="quarter" idx="11"/>
          </p:nvPr>
        </p:nvSpPr>
        <p:spPr>
          <a:xfrm>
            <a:off x="4164515" y="6248400"/>
            <a:ext cx="3859795" cy="457200"/>
          </a:xfrm>
        </p:spPr>
        <p:txBody>
          <a:bodyPr/>
          <a:lstStyle>
            <a:lvl1pPr>
              <a:defRPr/>
            </a:lvl1pPr>
          </a:lstStyle>
          <a:p>
            <a:endParaRPr lang="en-US" kern="1200">
              <a:solidFill>
                <a:prstClr val="black">
                  <a:tint val="75000"/>
                </a:prstClr>
              </a:solidFill>
              <a:ea typeface="+mn-ea"/>
              <a:cs typeface="+mn-cs"/>
            </a:endParaRPr>
          </a:p>
        </p:txBody>
      </p:sp>
      <p:sp>
        <p:nvSpPr>
          <p:cNvPr id="6" name="Slide Number Placeholder 5"/>
          <p:cNvSpPr>
            <a:spLocks noGrp="1"/>
          </p:cNvSpPr>
          <p:nvPr>
            <p:ph type="sldNum" sz="quarter" idx="12"/>
          </p:nvPr>
        </p:nvSpPr>
        <p:spPr>
          <a:xfrm>
            <a:off x="8735325" y="6243638"/>
            <a:ext cx="2844059" cy="457200"/>
          </a:xfrm>
        </p:spPr>
        <p:txBody>
          <a:bodyPr/>
          <a:lstStyle>
            <a:lvl1pPr>
              <a:defRPr/>
            </a:lvl1pPr>
          </a:lstStyle>
          <a:p>
            <a:fld id="{140A3C6D-41DA-4D8F-957D-652EF8A3C7F0}" type="slidenum">
              <a:rPr lang="en-US" kern="1200" smtClean="0">
                <a:solidFill>
                  <a:prstClr val="white"/>
                </a:solidFill>
                <a:ea typeface="+mn-ea"/>
                <a:cs typeface="+mn-cs"/>
              </a: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411678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dirty="0"/>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8286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37" t="9210" b="6870"/>
          <a:stretch/>
        </p:blipFill>
        <p:spPr>
          <a:xfrm>
            <a:off x="0" y="0"/>
            <a:ext cx="12188825" cy="6858000"/>
          </a:xfrm>
          <a:prstGeom prst="rect">
            <a:avLst/>
          </a:prstGeom>
          <a:solidFill>
            <a:schemeClr val="bg1">
              <a:lumMod val="95000"/>
            </a:schemeClr>
          </a:solidFill>
        </p:spPr>
      </p:pic>
      <p:pic>
        <p:nvPicPr>
          <p:cNvPr id="3" name="Picture 7"/>
          <p:cNvPicPr>
            <a:picLocks noChangeAspect="1"/>
          </p:cNvPicPr>
          <p:nvPr userDrawn="1"/>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 r="-2618" b="16592"/>
          <a:stretch>
            <a:fillRect/>
          </a:stretch>
        </p:blipFill>
        <p:spPr bwMode="auto">
          <a:xfrm>
            <a:off x="4090453" y="2578101"/>
            <a:ext cx="4708356"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B69C4E6B-EA9E-3546-BA58-B5A0AFA33193}" type="datetimeFigureOut">
              <a:rPr lang="en-US"/>
              <a:pPr>
                <a:defRPr/>
              </a:pPr>
              <a:t>11/23/2022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z="1050" smtClean="0">
                <a:solidFill>
                  <a:schemeClr val="bg1"/>
                </a:solidFill>
              </a:defRPr>
            </a:lvl1pPr>
          </a:lstStyle>
          <a:p>
            <a:pPr>
              <a:defRPr/>
            </a:pPr>
            <a:fld id="{A63D4FDB-731B-0440-A78A-B2ADDBB7EB95}" type="slidenum">
              <a:rPr lang="en-US"/>
              <a:pPr>
                <a:defRPr/>
              </a:pPr>
              <a:t>‹#›</a:t>
            </a:fld>
            <a:endParaRPr lang="en-US"/>
          </a:p>
        </p:txBody>
      </p:sp>
    </p:spTree>
    <p:extLst>
      <p:ext uri="{BB962C8B-B14F-4D97-AF65-F5344CB8AC3E}">
        <p14:creationId xmlns:p14="http://schemas.microsoft.com/office/powerpoint/2010/main" val="159536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983" y="1835948"/>
            <a:ext cx="8696388"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7985" y="363540"/>
            <a:ext cx="8696387" cy="1325563"/>
          </a:xfrm>
        </p:spPr>
        <p:txBody>
          <a:bodyPr>
            <a:normAutofit/>
          </a:bodyPr>
          <a:lstStyle>
            <a:lvl1pPr>
              <a:defRPr sz="4400"/>
            </a:lvl1pPr>
          </a:lstStyle>
          <a:p>
            <a:r>
              <a:rPr lang="en-US"/>
              <a:t>Click to edit Master title</a:t>
            </a:r>
          </a:p>
        </p:txBody>
      </p:sp>
      <p:sp>
        <p:nvSpPr>
          <p:cNvPr id="5" name="Date Placeholder 3"/>
          <p:cNvSpPr>
            <a:spLocks noGrp="1"/>
          </p:cNvSpPr>
          <p:nvPr>
            <p:ph type="dt" sz="half" idx="10"/>
          </p:nvPr>
        </p:nvSpPr>
        <p:spPr/>
        <p:txBody>
          <a:bodyPr/>
          <a:lstStyle>
            <a:lvl1pPr>
              <a:defRPr/>
            </a:lvl1pPr>
          </a:lstStyle>
          <a:p>
            <a:pPr>
              <a:defRPr/>
            </a:pPr>
            <a:fld id="{11E083D7-A29D-AE41-A4C1-F63F5EE90D0F}" type="datetimeFigureOut">
              <a:rPr lang="en-US"/>
              <a:pPr>
                <a:defRPr/>
              </a:pPr>
              <a:t>11/23/2022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303638" y="6410325"/>
            <a:ext cx="2882149" cy="311150"/>
          </a:xfrm>
        </p:spPr>
        <p:txBody>
          <a:bodyPr/>
          <a:lstStyle>
            <a:lvl1pPr>
              <a:defRPr sz="1050" smtClean="0">
                <a:solidFill>
                  <a:schemeClr val="bg1"/>
                </a:solidFill>
              </a:defRPr>
            </a:lvl1pPr>
          </a:lstStyle>
          <a:p>
            <a:pPr>
              <a:defRPr/>
            </a:pPr>
            <a:fld id="{26065B64-C62D-E645-B1AE-65D126E5E496}" type="slidenum">
              <a:rPr lang="en-US"/>
              <a:pPr>
                <a:defRPr/>
              </a:pPr>
              <a:t>‹#›</a:t>
            </a:fld>
            <a:endParaRPr lang="en-US"/>
          </a:p>
        </p:txBody>
      </p:sp>
    </p:spTree>
    <p:extLst>
      <p:ext uri="{BB962C8B-B14F-4D97-AF65-F5344CB8AC3E}">
        <p14:creationId xmlns:p14="http://schemas.microsoft.com/office/powerpoint/2010/main" val="3687952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a:pPr>
                <a:defRPr/>
              </a:pPr>
              <a:t>11/23/2022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a:pPr>
                <a:defRPr/>
              </a:pPr>
              <a:t>‹#›</a:t>
            </a:fld>
            <a:endParaRPr lang="en-US"/>
          </a:p>
        </p:txBody>
      </p:sp>
    </p:spTree>
    <p:extLst>
      <p:ext uri="{BB962C8B-B14F-4D97-AF65-F5344CB8AC3E}">
        <p14:creationId xmlns:p14="http://schemas.microsoft.com/office/powerpoint/2010/main" val="470042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a:t>Click to edit Master text styles</a:t>
            </a:r>
          </a:p>
          <a:p>
            <a:pPr lvl="1"/>
            <a:r>
              <a:rPr lang="en-US"/>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a:pPr>
                <a:defRPr/>
              </a:pPr>
              <a:t>11/23/2022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a:pPr>
                <a:defRPr/>
              </a:pPr>
              <a:t>‹#›</a:t>
            </a:fld>
            <a:endParaRPr lang="en-US"/>
          </a:p>
        </p:txBody>
      </p:sp>
    </p:spTree>
    <p:extLst>
      <p:ext uri="{BB962C8B-B14F-4D97-AF65-F5344CB8AC3E}">
        <p14:creationId xmlns:p14="http://schemas.microsoft.com/office/powerpoint/2010/main" val="2850089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a:pPr>
                <a:defRPr/>
              </a:pPr>
              <a:t>11/23/2022</a:t>
            </a:fld>
            <a:endParaRPr lang="en-US"/>
          </a:p>
        </p:txBody>
      </p:sp>
      <p:sp>
        <p:nvSpPr>
          <p:cNvPr id="7" name="Footer Placeholder 7"/>
          <p:cNvSpPr>
            <a:spLocks noGrp="1"/>
          </p:cNvSpPr>
          <p:nvPr>
            <p:ph type="ftr" sz="quarter" idx="11"/>
          </p:nvPr>
        </p:nvSpPr>
        <p:spPr/>
        <p:txBody>
          <a:bodyPr/>
          <a:lstStyle>
            <a:lvl1pPr>
              <a:defRPr/>
            </a:lvl1pPr>
          </a:lstStyle>
          <a:p>
            <a:pPr>
              <a:defRPr/>
            </a:pPr>
            <a:endParaRPr lang="en-US"/>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a:pPr>
                <a:defRPr/>
              </a:pPr>
              <a:t>‹#›</a:t>
            </a:fld>
            <a:endParaRPr lang="en-US"/>
          </a:p>
        </p:txBody>
      </p:sp>
    </p:spTree>
    <p:extLst>
      <p:ext uri="{BB962C8B-B14F-4D97-AF65-F5344CB8AC3E}">
        <p14:creationId xmlns:p14="http://schemas.microsoft.com/office/powerpoint/2010/main" val="2890436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a:pPr>
                <a:defRPr/>
              </a:pPr>
              <a:t>11/23/2022</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a:pPr>
                <a:defRPr/>
              </a:pPr>
              <a:t>‹#›</a:t>
            </a:fld>
            <a:endParaRPr lang="en-US"/>
          </a:p>
        </p:txBody>
      </p:sp>
    </p:spTree>
    <p:extLst>
      <p:ext uri="{BB962C8B-B14F-4D97-AF65-F5344CB8AC3E}">
        <p14:creationId xmlns:p14="http://schemas.microsoft.com/office/powerpoint/2010/main" val="3296120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a:pPr>
                <a:defRPr/>
              </a:pPr>
              <a:t>11/23/2022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a:pPr>
                <a:defRPr/>
              </a:pPr>
              <a:t>‹#›</a:t>
            </a:fld>
            <a:endParaRPr lang="en-US"/>
          </a:p>
        </p:txBody>
      </p:sp>
    </p:spTree>
    <p:extLst>
      <p:ext uri="{BB962C8B-B14F-4D97-AF65-F5344CB8AC3E}">
        <p14:creationId xmlns:p14="http://schemas.microsoft.com/office/powerpoint/2010/main" val="13810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a:pPr>
                <a:defRPr/>
              </a:pPr>
              <a:t>11/23/2022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a:pPr>
                <a:defRPr/>
              </a:pPr>
              <a:t>‹#›</a:t>
            </a:fld>
            <a:endParaRPr lang="en-US"/>
          </a:p>
        </p:txBody>
      </p:sp>
    </p:spTree>
    <p:extLst>
      <p:ext uri="{BB962C8B-B14F-4D97-AF65-F5344CB8AC3E}">
        <p14:creationId xmlns:p14="http://schemas.microsoft.com/office/powerpoint/2010/main" val="2675325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30725"/>
          </a:xfrm>
        </p:spPr>
        <p:txBody>
          <a:bodyPr/>
          <a:lstStyle/>
          <a:p>
            <a:endParaRPr lang="en-US"/>
          </a:p>
        </p:txBody>
      </p:sp>
      <p:sp>
        <p:nvSpPr>
          <p:cNvPr id="4" name="Date Placeholder 3"/>
          <p:cNvSpPr>
            <a:spLocks noGrp="1"/>
          </p:cNvSpPr>
          <p:nvPr>
            <p:ph type="dt" sz="half" idx="10"/>
          </p:nvPr>
        </p:nvSpPr>
        <p:spPr>
          <a:xfrm>
            <a:off x="609441" y="6243638"/>
            <a:ext cx="2844059" cy="457200"/>
          </a:xfrm>
        </p:spPr>
        <p:txBody>
          <a:bodyPr/>
          <a:lstStyle>
            <a:lvl1pPr>
              <a:defRPr/>
            </a:lvl1pPr>
          </a:lstStyle>
          <a:p>
            <a:endParaRPr lang="en-US"/>
          </a:p>
        </p:txBody>
      </p:sp>
      <p:sp>
        <p:nvSpPr>
          <p:cNvPr id="5" name="Footer Placeholder 4"/>
          <p:cNvSpPr>
            <a:spLocks noGrp="1"/>
          </p:cNvSpPr>
          <p:nvPr>
            <p:ph type="ftr" sz="quarter" idx="11"/>
          </p:nvPr>
        </p:nvSpPr>
        <p:spPr>
          <a:xfrm>
            <a:off x="4164515" y="6248400"/>
            <a:ext cx="3859795"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5325" y="6243638"/>
            <a:ext cx="2844059" cy="457200"/>
          </a:xfrm>
        </p:spPr>
        <p:txBody>
          <a:bodyPr/>
          <a:lstStyle>
            <a:lvl1pPr>
              <a:defRPr/>
            </a:lvl1pPr>
          </a:lstStyle>
          <a:p>
            <a:fld id="{140A3C6D-41DA-4D8F-957D-652EF8A3C7F0}" type="slidenum">
              <a:rPr lang="en-US"/>
              <a:pPr/>
              <a:t>‹#›</a:t>
            </a:fld>
            <a:endParaRPr lang="en-US"/>
          </a:p>
        </p:txBody>
      </p:sp>
    </p:spTree>
    <p:extLst>
      <p:ext uri="{BB962C8B-B14F-4D97-AF65-F5344CB8AC3E}">
        <p14:creationId xmlns:p14="http://schemas.microsoft.com/office/powerpoint/2010/main" val="259012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t="24101"/>
          <a:stretch>
            <a:fillRect/>
          </a:stretch>
        </p:blipFill>
        <p:spPr bwMode="auto">
          <a:xfrm>
            <a:off x="0" y="-82550"/>
            <a:ext cx="12188825"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634" y="1709744"/>
            <a:ext cx="10512862" cy="2852737"/>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634" y="4589469"/>
            <a:ext cx="10512862" cy="1500187"/>
          </a:xfrm>
        </p:spPr>
        <p:txBody>
          <a:bodyPr/>
          <a:lstStyle>
            <a:lvl1pPr marL="0" indent="0">
              <a:buNone/>
              <a:defRPr sz="2625">
                <a:solidFill>
                  <a:schemeClr val="bg1">
                    <a:lumMod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75145BCF-EB61-AE4F-86DF-E3C572830FD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6"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7" name="Slide Number Placeholder 5"/>
          <p:cNvSpPr>
            <a:spLocks noGrp="1"/>
          </p:cNvSpPr>
          <p:nvPr>
            <p:ph type="sldNum" sz="quarter" idx="12"/>
          </p:nvPr>
        </p:nvSpPr>
        <p:spPr/>
        <p:txBody>
          <a:bodyPr/>
          <a:lstStyle>
            <a:lvl1pPr>
              <a:defRPr/>
            </a:lvl1pPr>
          </a:lstStyle>
          <a:p>
            <a:pPr>
              <a:defRPr/>
            </a:pPr>
            <a:fld id="{5CDC4E2B-8A35-7A42-A8A3-1E6182E8E6A5}" type="slidenum">
              <a:rPr lang="en-US" kern="1200" smtClean="0">
                <a:solidFill>
                  <a:prstClr val="white"/>
                </a:solidFill>
                <a:ea typeface="+mn-ea"/>
                <a:cs typeface="+mn-cs"/>
              </a:rPr>
              <a:pPr>
                <a:defRPr/>
              </a:pPr>
              <a:t>‹#›</a:t>
            </a:fld>
            <a:endParaRPr lang="en-US" kern="1200">
              <a:solidFill>
                <a:prstClr val="white"/>
              </a:solidFill>
              <a:ea typeface="+mn-ea"/>
              <a:cs typeface="+mn-cs"/>
            </a:endParaRPr>
          </a:p>
        </p:txBody>
      </p:sp>
    </p:spTree>
    <p:extLst>
      <p:ext uri="{BB962C8B-B14F-4D97-AF65-F5344CB8AC3E}">
        <p14:creationId xmlns:p14="http://schemas.microsoft.com/office/powerpoint/2010/main" val="255465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3540"/>
            <a:ext cx="8831819" cy="1325563"/>
          </a:xfrm>
        </p:spPr>
        <p:txBody>
          <a:bodyPr>
            <a:normAutofit/>
          </a:bodyPr>
          <a:lstStyle>
            <a:lvl1pPr>
              <a:defRPr sz="4400"/>
            </a:lvl1pPr>
          </a:lstStyle>
          <a:p>
            <a:r>
              <a:rPr lang="en-US" dirty="0"/>
              <a:t>Click to edit Master title</a:t>
            </a:r>
          </a:p>
        </p:txBody>
      </p:sp>
      <p:sp>
        <p:nvSpPr>
          <p:cNvPr id="3" name="Content Placeholder 2"/>
          <p:cNvSpPr>
            <a:spLocks noGrp="1"/>
          </p:cNvSpPr>
          <p:nvPr>
            <p:ph sz="half" idx="1"/>
          </p:nvPr>
        </p:nvSpPr>
        <p:spPr>
          <a:xfrm>
            <a:off x="837983" y="1825625"/>
            <a:ext cx="42602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393623" y="1847060"/>
            <a:ext cx="4230929" cy="435133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6" name="Date Placeholder 4"/>
          <p:cNvSpPr>
            <a:spLocks noGrp="1"/>
          </p:cNvSpPr>
          <p:nvPr>
            <p:ph type="dt" sz="half" idx="10"/>
          </p:nvPr>
        </p:nvSpPr>
        <p:spPr/>
        <p:txBody>
          <a:bodyPr/>
          <a:lstStyle>
            <a:lvl1pPr>
              <a:defRPr/>
            </a:lvl1pPr>
          </a:lstStyle>
          <a:p>
            <a:pPr>
              <a:defRPr/>
            </a:pPr>
            <a:fld id="{E074218D-2F66-5A4C-A41D-158128B538B5}"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699351" y="6389689"/>
            <a:ext cx="2742486" cy="365125"/>
          </a:xfrm>
        </p:spPr>
        <p:txBody>
          <a:bodyPr/>
          <a:lstStyle>
            <a:lvl1pPr>
              <a:defRPr sz="1050" smtClean="0">
                <a:solidFill>
                  <a:schemeClr val="bg1"/>
                </a:solidFill>
              </a:defRPr>
            </a:lvl1pPr>
          </a:lstStyle>
          <a:p>
            <a:pPr>
              <a:defRPr/>
            </a:pPr>
            <a:fld id="{8027C969-61F2-2544-8997-ABA54ABCA9CE}"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90002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39571" y="2505075"/>
            <a:ext cx="8901500" cy="3684588"/>
          </a:xfrm>
        </p:spPr>
        <p:txBody>
          <a:bodyPr/>
          <a:lstStyle>
            <a:lvl1pPr>
              <a:defRPr sz="2500"/>
            </a:lvl1pPr>
            <a:lvl2pPr>
              <a:defRPr sz="2000"/>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839571" y="365129"/>
            <a:ext cx="8901500" cy="1325563"/>
          </a:xfrm>
        </p:spPr>
        <p:txBody>
          <a:bodyPr>
            <a:normAutofit/>
          </a:bodyPr>
          <a:lstStyle>
            <a:lvl1pPr>
              <a:defRPr sz="4400"/>
            </a:lvl1pPr>
          </a:lstStyle>
          <a:p>
            <a:r>
              <a:rPr lang="en-US" dirty="0"/>
              <a:t>Click to edit Master title </a:t>
            </a:r>
          </a:p>
        </p:txBody>
      </p:sp>
      <p:sp>
        <p:nvSpPr>
          <p:cNvPr id="3" name="Text Placeholder 2"/>
          <p:cNvSpPr>
            <a:spLocks noGrp="1"/>
          </p:cNvSpPr>
          <p:nvPr>
            <p:ph type="body" idx="1"/>
          </p:nvPr>
        </p:nvSpPr>
        <p:spPr>
          <a:xfrm>
            <a:off x="839571" y="1681163"/>
            <a:ext cx="8901500" cy="823912"/>
          </a:xfrm>
        </p:spPr>
        <p:txBody>
          <a:bodyPr anchor="b"/>
          <a:lstStyle>
            <a:lvl1pPr marL="0" indent="0">
              <a:buNone/>
              <a:defRPr sz="2500" b="1">
                <a:solidFill>
                  <a:srgbClr val="C00000"/>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Date Placeholder 6"/>
          <p:cNvSpPr>
            <a:spLocks noGrp="1"/>
          </p:cNvSpPr>
          <p:nvPr>
            <p:ph type="dt" sz="half" idx="10"/>
          </p:nvPr>
        </p:nvSpPr>
        <p:spPr/>
        <p:txBody>
          <a:bodyPr/>
          <a:lstStyle>
            <a:lvl1pPr>
              <a:defRPr/>
            </a:lvl1pPr>
          </a:lstStyle>
          <a:p>
            <a:pPr>
              <a:defRPr/>
            </a:pPr>
            <a:fld id="{BC6CBC8C-8772-DA41-895C-620C9CBA0A90}"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7"/>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8"/>
          <p:cNvSpPr>
            <a:spLocks noGrp="1"/>
          </p:cNvSpPr>
          <p:nvPr>
            <p:ph type="sldNum" sz="quarter" idx="12"/>
          </p:nvPr>
        </p:nvSpPr>
        <p:spPr>
          <a:xfrm>
            <a:off x="8862291" y="6429376"/>
            <a:ext cx="2742486" cy="365125"/>
          </a:xfrm>
        </p:spPr>
        <p:txBody>
          <a:bodyPr/>
          <a:lstStyle>
            <a:lvl1pPr>
              <a:defRPr sz="1050" smtClean="0">
                <a:solidFill>
                  <a:schemeClr val="bg1"/>
                </a:solidFill>
              </a:defRPr>
            </a:lvl1pPr>
          </a:lstStyle>
          <a:p>
            <a:pPr>
              <a:defRPr/>
            </a:pPr>
            <a:fld id="{AA0DB23F-BEC4-6740-9C86-4C9ACE489615}"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22394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7982" y="365129"/>
            <a:ext cx="9217799" cy="1325563"/>
          </a:xfrm>
        </p:spPr>
        <p:txBody>
          <a:bodyPr>
            <a:normAutofit/>
          </a:bodyPr>
          <a:lstStyle>
            <a:lvl1pPr>
              <a:defRPr sz="4400"/>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B809C088-E841-244F-9148-05FA4A501EF4}"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3"/>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6" name="Slide Number Placeholder 4"/>
          <p:cNvSpPr>
            <a:spLocks noGrp="1"/>
          </p:cNvSpPr>
          <p:nvPr>
            <p:ph type="sldNum" sz="quarter" idx="12"/>
          </p:nvPr>
        </p:nvSpPr>
        <p:spPr>
          <a:xfrm>
            <a:off x="8608357" y="6356351"/>
            <a:ext cx="2742486" cy="365125"/>
          </a:xfrm>
        </p:spPr>
        <p:txBody>
          <a:bodyPr/>
          <a:lstStyle>
            <a:lvl1pPr>
              <a:defRPr sz="1050" smtClean="0">
                <a:solidFill>
                  <a:schemeClr val="bg1"/>
                </a:solidFill>
              </a:defRPr>
            </a:lvl1pPr>
          </a:lstStyle>
          <a:p>
            <a:pPr>
              <a:defRPr/>
            </a:pPr>
            <a:fld id="{5F760C58-2486-C245-8D0C-2090321975A1}"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54882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0223E6-CB31-FA4F-9F08-C6EF42DE0E94}"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3" name="Footer Placeholder 4"/>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4" name="Slide Number Placeholder 5"/>
          <p:cNvSpPr>
            <a:spLocks noGrp="1"/>
          </p:cNvSpPr>
          <p:nvPr>
            <p:ph type="sldNum" sz="quarter" idx="12"/>
          </p:nvPr>
        </p:nvSpPr>
        <p:spPr/>
        <p:txBody>
          <a:bodyPr/>
          <a:lstStyle>
            <a:lvl1pPr>
              <a:defRPr/>
            </a:lvl1pPr>
          </a:lstStyle>
          <a:p>
            <a:pPr>
              <a:defRPr/>
            </a:pPr>
            <a:fld id="{4CB5A1B8-FBEA-D449-9F44-6CCAD03C4704}"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179467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15008" y="457200"/>
            <a:ext cx="3931213" cy="1600200"/>
          </a:xfrm>
        </p:spPr>
        <p:txBody>
          <a:bodyPr anchor="b">
            <a:noAutofit/>
          </a:bodyPr>
          <a:lstStyle>
            <a:lvl1pPr>
              <a:defRPr sz="4000"/>
            </a:lvl1pPr>
          </a:lstStyle>
          <a:p>
            <a:r>
              <a:rPr lang="en-US" dirty="0"/>
              <a:t>Click to edit Master title style</a:t>
            </a:r>
          </a:p>
        </p:txBody>
      </p:sp>
      <p:sp>
        <p:nvSpPr>
          <p:cNvPr id="3" name="Picture Placeholder 2"/>
          <p:cNvSpPr>
            <a:spLocks noGrp="1"/>
          </p:cNvSpPr>
          <p:nvPr>
            <p:ph type="pic" idx="1"/>
          </p:nvPr>
        </p:nvSpPr>
        <p:spPr>
          <a:xfrm>
            <a:off x="626014" y="687627"/>
            <a:ext cx="4634164" cy="518136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5615008" y="2057400"/>
            <a:ext cx="3931213" cy="3811588"/>
          </a:xfrm>
        </p:spPr>
        <p:txBody>
          <a:bodyPr/>
          <a:lstStyle>
            <a:lvl1pPr marL="0" indent="0">
              <a:buNone/>
              <a:defRPr sz="1875"/>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fld id="{E10B3314-B294-9045-9969-8528BD2D828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7" name="Footer Placeholder 5"/>
          <p:cNvSpPr>
            <a:spLocks noGrp="1"/>
          </p:cNvSpPr>
          <p:nvPr>
            <p:ph type="ftr" sz="quarter" idx="11"/>
          </p:nvPr>
        </p:nvSpPr>
        <p:spPr/>
        <p:txBody>
          <a:bodyPr/>
          <a:lstStyle>
            <a:lvl1pPr>
              <a:defRPr/>
            </a:lvl1pPr>
          </a:lstStyle>
          <a:p>
            <a:pPr>
              <a:defRPr/>
            </a:pPr>
            <a:endParaRPr lang="en-US" kern="1200">
              <a:solidFill>
                <a:prstClr val="black">
                  <a:tint val="75000"/>
                </a:prstClr>
              </a:solidFill>
              <a:ea typeface="+mn-ea"/>
              <a:cs typeface="+mn-cs"/>
            </a:endParaRPr>
          </a:p>
        </p:txBody>
      </p:sp>
      <p:sp>
        <p:nvSpPr>
          <p:cNvPr id="8" name="Slide Number Placeholder 6"/>
          <p:cNvSpPr>
            <a:spLocks noGrp="1"/>
          </p:cNvSpPr>
          <p:nvPr>
            <p:ph type="sldNum" sz="quarter" idx="12"/>
          </p:nvPr>
        </p:nvSpPr>
        <p:spPr>
          <a:xfrm>
            <a:off x="8798808" y="6376989"/>
            <a:ext cx="2742486" cy="365125"/>
          </a:xfrm>
        </p:spPr>
        <p:txBody>
          <a:bodyPr/>
          <a:lstStyle>
            <a:lvl1pPr>
              <a:defRPr smtClean="0">
                <a:solidFill>
                  <a:schemeClr val="bg1"/>
                </a:solidFill>
              </a:defRPr>
            </a:lvl1pPr>
          </a:lstStyle>
          <a:p>
            <a:pPr>
              <a:defRPr/>
            </a:pPr>
            <a:fld id="{DDFB5AA5-D146-1845-9FDA-A51CDF7215DA}"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283725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92080"/>
            <a:ext cx="2852185"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1368" y="792080"/>
            <a:ext cx="761801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443" y="2130553"/>
            <a:ext cx="2852185"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s-ES" kern="1200" smtClean="0">
                <a:solidFill>
                  <a:prstClr val="black">
                    <a:tint val="75000"/>
                  </a:prstClr>
                </a:solidFill>
                <a:ea typeface="+mn-ea"/>
                <a:cs typeface="+mn-cs"/>
              </a:rPr>
              <a:t>December 2013</a:t>
            </a:r>
            <a:endParaRPr lang="es-ES" kern="1200" dirty="0">
              <a:solidFill>
                <a:prstClr val="black">
                  <a:tint val="75000"/>
                </a:prstClr>
              </a:solidFill>
              <a:ea typeface="+mn-ea"/>
              <a:cs typeface="+mn-cs"/>
            </a:endParaRPr>
          </a:p>
        </p:txBody>
      </p:sp>
      <p:sp>
        <p:nvSpPr>
          <p:cNvPr id="6" name="Footer Placeholder 5"/>
          <p:cNvSpPr>
            <a:spLocks noGrp="1"/>
          </p:cNvSpPr>
          <p:nvPr>
            <p:ph type="ftr" sz="quarter" idx="11"/>
          </p:nvPr>
        </p:nvSpPr>
        <p:spPr/>
        <p:txBody>
          <a:bodyPr/>
          <a:lstStyle/>
          <a:p>
            <a:pPr>
              <a:defRPr/>
            </a:pPr>
            <a:endParaRPr lang="es-ES" kern="1200">
              <a:solidFill>
                <a:prstClr val="black">
                  <a:tint val="75000"/>
                </a:prstClr>
              </a:solidFill>
              <a:ea typeface="+mn-ea"/>
              <a:cs typeface="+mn-cs"/>
            </a:endParaRPr>
          </a:p>
        </p:txBody>
      </p:sp>
      <p:sp>
        <p:nvSpPr>
          <p:cNvPr id="7" name="Slide Number Placeholder 6"/>
          <p:cNvSpPr>
            <a:spLocks noGrp="1"/>
          </p:cNvSpPr>
          <p:nvPr>
            <p:ph type="sldNum" sz="quarter" idx="12"/>
          </p:nvPr>
        </p:nvSpPr>
        <p:spPr/>
        <p:txBody>
          <a:bodyPr/>
          <a:lstStyle/>
          <a:p>
            <a:pPr>
              <a:defRPr/>
            </a:pPr>
            <a:fld id="{6A1F074C-AF4E-234C-9220-3F3DDAC6435D}" type="slidenum">
              <a:rPr lang="es-ES" kern="1200" smtClean="0">
                <a:solidFill>
                  <a:prstClr val="white"/>
                </a:solidFill>
                <a:ea typeface="+mn-ea"/>
                <a:cs typeface="+mn-cs"/>
              </a:rPr>
              <a:pPr>
                <a:defRPr/>
              </a:pPr>
              <a:t>‹#›</a:t>
            </a:fld>
            <a:endParaRPr lang="es-ES" kern="1200">
              <a:solidFill>
                <a:prstClr val="white"/>
              </a:solidFill>
              <a:ea typeface="+mn-ea"/>
              <a:cs typeface="+mn-cs"/>
            </a:endParaRPr>
          </a:p>
        </p:txBody>
      </p:sp>
      <p:cxnSp>
        <p:nvCxnSpPr>
          <p:cNvPr id="9" name="Straight Connector 8"/>
          <p:cNvCxnSpPr/>
          <p:nvPr/>
        </p:nvCxnSpPr>
        <p:spPr>
          <a:xfrm rot="5400000">
            <a:off x="911188"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3081247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kern="1200" smtClean="0">
                <a:solidFill>
                  <a:prstClr val="black">
                    <a:tint val="75000"/>
                  </a:prstClr>
                </a:solidFill>
                <a:ea typeface="+mn-ea"/>
                <a:cs typeface="+mn-cs"/>
              </a:rPr>
              <a:pPr>
                <a:defRPr/>
              </a:pPr>
              <a:t>11/23/2022</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kern="1200" smtClean="0">
                <a:solidFill>
                  <a:prstClr val="white"/>
                </a:solidFill>
                <a:ea typeface="+mn-ea"/>
                <a:cs typeface="+mn-cs"/>
              </a:rPr>
              <a:pPr>
                <a:defRPr/>
              </a:pPr>
              <a:t>‹#›</a:t>
            </a:fld>
            <a:endParaRPr lang="en-US" kern="1200" dirty="0">
              <a:solidFill>
                <a:prstClr val="white"/>
              </a:solidFill>
              <a:ea typeface="+mn-ea"/>
              <a:cs typeface="+mn-cs"/>
            </a:endParaRPr>
          </a:p>
        </p:txBody>
      </p:sp>
    </p:spTree>
    <p:extLst>
      <p:ext uri="{BB962C8B-B14F-4D97-AF65-F5344CB8AC3E}">
        <p14:creationId xmlns:p14="http://schemas.microsoft.com/office/powerpoint/2010/main" val="50957731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900830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7982" y="1825625"/>
            <a:ext cx="9008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15B47170-4D3D-BD44-873A-3BB01B6A358B}" type="datetimeFigureOut">
              <a:rPr lang="en-US"/>
              <a:pPr>
                <a:defRPr/>
              </a:pPr>
              <a:t>11/23/2022</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98808" y="6370639"/>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bg1"/>
                </a:solidFill>
                <a:latin typeface="+mn-lt"/>
              </a:defRPr>
            </a:lvl1pPr>
          </a:lstStyle>
          <a:p>
            <a:pPr>
              <a:defRPr/>
            </a:pPr>
            <a:fld id="{AF9B9CE8-A9A1-C149-AF9A-D23B3CF465EC}" type="slidenum">
              <a:rPr lang="en-US"/>
              <a:pPr>
                <a:defRPr/>
              </a:pPr>
              <a:t>‹#›</a:t>
            </a:fld>
            <a:endParaRPr lang="en-US"/>
          </a:p>
        </p:txBody>
      </p:sp>
    </p:spTree>
    <p:extLst>
      <p:ext uri="{BB962C8B-B14F-4D97-AF65-F5344CB8AC3E}">
        <p14:creationId xmlns:p14="http://schemas.microsoft.com/office/powerpoint/2010/main" val="25530602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4" r:id="rId9"/>
  </p:sldLayoutIdLst>
  <p:txStyles>
    <p:titleStyle>
      <a:lvl1pPr algn="l" defTabSz="684213" rtl="0" fontAlgn="base">
        <a:lnSpc>
          <a:spcPct val="90000"/>
        </a:lnSpc>
        <a:spcBef>
          <a:spcPct val="0"/>
        </a:spcBef>
        <a:spcAft>
          <a:spcPct val="0"/>
        </a:spcAft>
        <a:defRPr sz="3300" kern="1200">
          <a:solidFill>
            <a:schemeClr val="tx1"/>
          </a:solidFill>
          <a:latin typeface="+mj-lt"/>
          <a:ea typeface="+mj-ea"/>
          <a:cs typeface="+mj-cs"/>
        </a:defRPr>
      </a:lvl1pPr>
      <a:lvl2pPr algn="l" defTabSz="684213" rtl="0" fontAlgn="base">
        <a:lnSpc>
          <a:spcPct val="90000"/>
        </a:lnSpc>
        <a:spcBef>
          <a:spcPct val="0"/>
        </a:spcBef>
        <a:spcAft>
          <a:spcPct val="0"/>
        </a:spcAft>
        <a:defRPr sz="3300">
          <a:solidFill>
            <a:schemeClr val="tx1"/>
          </a:solidFill>
          <a:latin typeface="Calibri Light" charset="0"/>
        </a:defRPr>
      </a:lvl2pPr>
      <a:lvl3pPr algn="l" defTabSz="684213" rtl="0" fontAlgn="base">
        <a:lnSpc>
          <a:spcPct val="90000"/>
        </a:lnSpc>
        <a:spcBef>
          <a:spcPct val="0"/>
        </a:spcBef>
        <a:spcAft>
          <a:spcPct val="0"/>
        </a:spcAft>
        <a:defRPr sz="3300">
          <a:solidFill>
            <a:schemeClr val="tx1"/>
          </a:solidFill>
          <a:latin typeface="Calibri Light" charset="0"/>
        </a:defRPr>
      </a:lvl3pPr>
      <a:lvl4pPr algn="l" defTabSz="684213" rtl="0" fontAlgn="base">
        <a:lnSpc>
          <a:spcPct val="90000"/>
        </a:lnSpc>
        <a:spcBef>
          <a:spcPct val="0"/>
        </a:spcBef>
        <a:spcAft>
          <a:spcPct val="0"/>
        </a:spcAft>
        <a:defRPr sz="3300">
          <a:solidFill>
            <a:schemeClr val="tx1"/>
          </a:solidFill>
          <a:latin typeface="Calibri Light" charset="0"/>
        </a:defRPr>
      </a:lvl4pPr>
      <a:lvl5pPr algn="l" defTabSz="684213" rtl="0" fontAlgn="base">
        <a:lnSpc>
          <a:spcPct val="90000"/>
        </a:lnSpc>
        <a:spcBef>
          <a:spcPct val="0"/>
        </a:spcBef>
        <a:spcAft>
          <a:spcPct val="0"/>
        </a:spcAft>
        <a:defRPr sz="3300">
          <a:solidFill>
            <a:schemeClr val="tx1"/>
          </a:solidFill>
          <a:latin typeface="Calibri Light" charset="0"/>
        </a:defRPr>
      </a:lvl5pPr>
      <a:lvl6pPr marL="457200" algn="l" defTabSz="684213" rtl="0" fontAlgn="base">
        <a:lnSpc>
          <a:spcPct val="90000"/>
        </a:lnSpc>
        <a:spcBef>
          <a:spcPct val="0"/>
        </a:spcBef>
        <a:spcAft>
          <a:spcPct val="0"/>
        </a:spcAft>
        <a:defRPr sz="3300">
          <a:solidFill>
            <a:schemeClr val="tx1"/>
          </a:solidFill>
          <a:latin typeface="Calibri Light" charset="0"/>
        </a:defRPr>
      </a:lvl6pPr>
      <a:lvl7pPr marL="914400" algn="l" defTabSz="684213" rtl="0" fontAlgn="base">
        <a:lnSpc>
          <a:spcPct val="90000"/>
        </a:lnSpc>
        <a:spcBef>
          <a:spcPct val="0"/>
        </a:spcBef>
        <a:spcAft>
          <a:spcPct val="0"/>
        </a:spcAft>
        <a:defRPr sz="3300">
          <a:solidFill>
            <a:schemeClr val="tx1"/>
          </a:solidFill>
          <a:latin typeface="Calibri Light" charset="0"/>
        </a:defRPr>
      </a:lvl7pPr>
      <a:lvl8pPr marL="1371600" algn="l" defTabSz="684213" rtl="0" fontAlgn="base">
        <a:lnSpc>
          <a:spcPct val="90000"/>
        </a:lnSpc>
        <a:spcBef>
          <a:spcPct val="0"/>
        </a:spcBef>
        <a:spcAft>
          <a:spcPct val="0"/>
        </a:spcAft>
        <a:defRPr sz="3300">
          <a:solidFill>
            <a:schemeClr val="tx1"/>
          </a:solidFill>
          <a:latin typeface="Calibri Light" charset="0"/>
        </a:defRPr>
      </a:lvl8pPr>
      <a:lvl9pPr marL="1828800" algn="l" defTabSz="684213" rtl="0" fontAlgn="base">
        <a:lnSpc>
          <a:spcPct val="90000"/>
        </a:lnSpc>
        <a:spcBef>
          <a:spcPct val="0"/>
        </a:spcBef>
        <a:spcAft>
          <a:spcPct val="0"/>
        </a:spcAft>
        <a:defRPr sz="3300">
          <a:solidFill>
            <a:schemeClr val="tx1"/>
          </a:solidFill>
          <a:latin typeface="Calibri Light" charset="0"/>
        </a:defRPr>
      </a:lvl9pPr>
    </p:titleStyle>
    <p:bodyStyle>
      <a:lvl1pPr marL="169863" indent="-169863" algn="l" defTabSz="684213"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2763" indent="-169863" algn="l" defTabSz="684213"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5663" indent="-169863" algn="l" defTabSz="684213"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1985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1463" indent="-169863" algn="l" defTabSz="684213"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hyperlink" Target="http://maps.mreavoice.org/map/9e606abc-b0ed-4b8e-999b-582a3bde7fa7" TargetMode="Externa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hyperlink" Target="http://maps.mreavoice.org/map/692a0487-5f5e-43fc-87dd-79c0c854daec"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831634" y="679230"/>
            <a:ext cx="10512862" cy="2852737"/>
          </a:xfrm>
          <a:prstGeom prst="rect">
            <a:avLst/>
          </a:prstGeom>
          <a:noFill/>
          <a:ln>
            <a:noFill/>
          </a:ln>
        </p:spPr>
        <p:txBody>
          <a:bodyPr wrap="square" lIns="121875" tIns="60925" rIns="121875" bIns="60925" anchor="ctr" anchorCtr="0">
            <a:noAutofit/>
          </a:bodyPr>
          <a:lstStyle/>
          <a:p>
            <a:pPr marL="0" marR="0" lvl="0" indent="-279400" algn="ctr" rtl="0">
              <a:lnSpc>
                <a:spcPct val="80000"/>
              </a:lnSpc>
              <a:spcBef>
                <a:spcPts val="0"/>
              </a:spcBef>
              <a:buClr>
                <a:schemeClr val="lt1"/>
              </a:buClr>
              <a:buSzPts val="4400"/>
              <a:buFont typeface="Cambria"/>
              <a:buNone/>
            </a:pPr>
            <a:r>
              <a:rPr lang="en-US" sz="4400" b="0" i="0" u="none" strike="noStrike" cap="none" dirty="0">
                <a:solidFill>
                  <a:schemeClr val="lt1"/>
                </a:solidFill>
                <a:latin typeface="Cambria"/>
                <a:ea typeface="Cambria"/>
                <a:cs typeface="Cambria"/>
                <a:sym typeface="Cambria"/>
              </a:rPr>
              <a:t>PUBLIC MEETING FOR</a:t>
            </a:r>
            <a:br>
              <a:rPr lang="en-US" sz="4400" b="0" i="0" u="none" strike="noStrike" cap="none" dirty="0">
                <a:solidFill>
                  <a:schemeClr val="lt1"/>
                </a:solidFill>
                <a:latin typeface="Cambria"/>
                <a:ea typeface="Cambria"/>
                <a:cs typeface="Cambria"/>
                <a:sym typeface="Cambria"/>
              </a:rPr>
            </a:br>
            <a:r>
              <a:rPr lang="en-US" sz="4400" b="0" i="0" u="none" strike="noStrike" cap="none" dirty="0">
                <a:solidFill>
                  <a:schemeClr val="lt1"/>
                </a:solidFill>
                <a:latin typeface="Cambria"/>
                <a:ea typeface="Cambria"/>
                <a:cs typeface="Cambria"/>
                <a:sym typeface="Cambria"/>
              </a:rPr>
              <a:t>TAXES PAYABLE IN </a:t>
            </a:r>
            <a:r>
              <a:rPr lang="en-US" sz="4400" b="0" i="0" u="none" strike="noStrike" cap="none" dirty="0" smtClean="0">
                <a:solidFill>
                  <a:schemeClr val="lt1"/>
                </a:solidFill>
                <a:latin typeface="Cambria"/>
                <a:ea typeface="Cambria"/>
                <a:cs typeface="Cambria"/>
                <a:sym typeface="Cambria"/>
              </a:rPr>
              <a:t>2022</a:t>
            </a:r>
            <a:endParaRPr lang="en-US" sz="4400" b="0" i="0" u="none" strike="noStrike" cap="none" dirty="0">
              <a:solidFill>
                <a:schemeClr val="lt1"/>
              </a:solidFill>
              <a:latin typeface="Cambria"/>
              <a:ea typeface="Cambria"/>
              <a:cs typeface="Cambria"/>
              <a:sym typeface="Cambria"/>
            </a:endParaRPr>
          </a:p>
        </p:txBody>
      </p:sp>
      <p:sp>
        <p:nvSpPr>
          <p:cNvPr id="88" name="Shape 88"/>
          <p:cNvSpPr txBox="1">
            <a:spLocks noGrp="1"/>
          </p:cNvSpPr>
          <p:nvPr>
            <p:ph type="body" idx="1"/>
          </p:nvPr>
        </p:nvSpPr>
        <p:spPr>
          <a:xfrm>
            <a:off x="831634" y="3531967"/>
            <a:ext cx="10512862" cy="1500187"/>
          </a:xfrm>
          <a:prstGeom prst="rect">
            <a:avLst/>
          </a:prstGeom>
          <a:noFill/>
          <a:ln>
            <a:noFill/>
          </a:ln>
        </p:spPr>
        <p:txBody>
          <a:bodyPr wrap="square" lIns="121875" tIns="60925" rIns="121875" bIns="60925" anchor="t" anchorCtr="0">
            <a:noAutofit/>
          </a:bodyPr>
          <a:lstStyle/>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Presented for </a:t>
            </a:r>
            <a:r>
              <a:rPr lang="en-US" sz="2800" b="1" i="1" u="none" strike="noStrike" cap="none" dirty="0" smtClean="0">
                <a:solidFill>
                  <a:schemeClr val="lt1"/>
                </a:solidFill>
                <a:latin typeface="Cambria"/>
                <a:ea typeface="Cambria"/>
                <a:cs typeface="Cambria"/>
                <a:sym typeface="Cambria"/>
              </a:rPr>
              <a:t>Jackson County Central ISD 2895</a:t>
            </a:r>
            <a:endParaRPr lang="en-US"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spcAft>
                <a:spcPts val="0"/>
              </a:spcAft>
              <a:buClr>
                <a:schemeClr val="lt2"/>
              </a:buClr>
              <a:buSzPts val="2520"/>
              <a:buFont typeface="Arial"/>
              <a:buNone/>
            </a:pPr>
            <a:endParaRPr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smtClean="0">
                <a:solidFill>
                  <a:schemeClr val="lt1"/>
                </a:solidFill>
                <a:latin typeface="Cambria"/>
                <a:ea typeface="Cambria"/>
                <a:cs typeface="Cambria"/>
                <a:sym typeface="Cambria"/>
              </a:rPr>
              <a:t>Maria </a:t>
            </a:r>
            <a:r>
              <a:rPr lang="en-US" sz="2800" b="1" i="1" u="none" strike="noStrike" cap="none" dirty="0" err="1" smtClean="0">
                <a:solidFill>
                  <a:schemeClr val="lt1"/>
                </a:solidFill>
                <a:latin typeface="Cambria"/>
                <a:ea typeface="Cambria"/>
                <a:cs typeface="Cambria"/>
                <a:sym typeface="Cambria"/>
              </a:rPr>
              <a:t>Bezdicek</a:t>
            </a:r>
            <a:r>
              <a:rPr lang="en-US" sz="2800" b="1" i="1" u="none" strike="noStrike" cap="none" dirty="0" smtClean="0">
                <a:solidFill>
                  <a:schemeClr val="lt1"/>
                </a:solidFill>
                <a:latin typeface="Cambria"/>
                <a:ea typeface="Cambria"/>
                <a:cs typeface="Cambria"/>
                <a:sym typeface="Cambria"/>
              </a:rPr>
              <a:t>, </a:t>
            </a:r>
            <a:r>
              <a:rPr lang="en-US" sz="2800" b="1" i="1" u="none" strike="noStrike" cap="none" dirty="0">
                <a:solidFill>
                  <a:schemeClr val="lt1"/>
                </a:solidFill>
                <a:latin typeface="Cambria"/>
                <a:ea typeface="Cambria"/>
                <a:cs typeface="Cambria"/>
                <a:sym typeface="Cambria"/>
              </a:rPr>
              <a:t>Business Manager</a:t>
            </a: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Barry Schmidt, Superintendent</a:t>
            </a:r>
          </a:p>
          <a:p>
            <a:pPr marL="0" marR="0" lvl="0" indent="-160020" algn="ctr" rtl="0">
              <a:lnSpc>
                <a:spcPct val="90000"/>
              </a:lnSpc>
              <a:spcBef>
                <a:spcPts val="0"/>
              </a:spcBef>
              <a:spcAft>
                <a:spcPts val="0"/>
              </a:spcAft>
              <a:buClr>
                <a:schemeClr val="lt2"/>
              </a:buClr>
              <a:buSzPts val="2520"/>
              <a:buFont typeface="Arial"/>
              <a:buNone/>
            </a:pPr>
            <a:r>
              <a:rPr lang="en-US" sz="2800" b="1" i="1" u="none" strike="noStrike" cap="none" dirty="0">
                <a:solidFill>
                  <a:schemeClr val="lt1"/>
                </a:solidFill>
                <a:latin typeface="Cambria"/>
                <a:ea typeface="Cambria"/>
                <a:cs typeface="Cambria"/>
                <a:sym typeface="Cambria"/>
              </a:rPr>
              <a:t>December </a:t>
            </a:r>
            <a:r>
              <a:rPr lang="en-US" sz="2800" b="1" i="1" dirty="0">
                <a:solidFill>
                  <a:schemeClr val="lt1"/>
                </a:solidFill>
                <a:latin typeface="Cambria"/>
                <a:ea typeface="Cambria"/>
                <a:cs typeface="Cambria"/>
                <a:sym typeface="Cambria"/>
              </a:rPr>
              <a:t>5</a:t>
            </a:r>
            <a:r>
              <a:rPr lang="en-US" sz="2800" b="1" i="1" u="none" strike="noStrike" cap="none" baseline="30000" dirty="0" smtClean="0">
                <a:solidFill>
                  <a:schemeClr val="lt1"/>
                </a:solidFill>
                <a:latin typeface="Cambria"/>
                <a:ea typeface="Cambria"/>
                <a:cs typeface="Cambria"/>
                <a:sym typeface="Cambria"/>
              </a:rPr>
              <a:t>th</a:t>
            </a:r>
            <a:r>
              <a:rPr lang="en-US" sz="2800" b="1" i="1" u="none" strike="noStrike" cap="none" dirty="0">
                <a:solidFill>
                  <a:schemeClr val="lt1"/>
                </a:solidFill>
                <a:latin typeface="Cambria"/>
                <a:ea typeface="Cambria"/>
                <a:cs typeface="Cambria"/>
                <a:sym typeface="Cambria"/>
              </a:rPr>
              <a:t>, </a:t>
            </a:r>
            <a:r>
              <a:rPr lang="en-US" sz="2800" b="1" i="1" u="none" strike="noStrike" cap="none" dirty="0" smtClean="0">
                <a:solidFill>
                  <a:schemeClr val="lt1"/>
                </a:solidFill>
                <a:latin typeface="Cambria"/>
                <a:ea typeface="Cambria"/>
                <a:cs typeface="Cambria"/>
                <a:sym typeface="Cambria"/>
              </a:rPr>
              <a:t>2022</a:t>
            </a:r>
            <a:endParaRPr lang="en-US" sz="2800" b="1" i="1" u="none" strike="noStrike" cap="none" dirty="0">
              <a:solidFill>
                <a:schemeClr val="lt1"/>
              </a:solidFill>
              <a:latin typeface="Cambria"/>
              <a:ea typeface="Cambria"/>
              <a:cs typeface="Cambria"/>
              <a:sym typeface="Cambria"/>
            </a:endParaRPr>
          </a:p>
          <a:p>
            <a:pPr marL="0" marR="0" lvl="0" indent="-160020" algn="ctr" rtl="0">
              <a:lnSpc>
                <a:spcPct val="90000"/>
              </a:lnSpc>
              <a:spcBef>
                <a:spcPts val="0"/>
              </a:spcBef>
              <a:buClr>
                <a:schemeClr val="lt2"/>
              </a:buClr>
              <a:buSzPts val="2520"/>
              <a:buFont typeface="Arial"/>
              <a:buNone/>
            </a:pPr>
            <a:endParaRPr sz="2800" b="0" i="0" u="none" strike="noStrike" cap="none" dirty="0">
              <a:solidFill>
                <a:schemeClr val="lt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70" y="68507"/>
            <a:ext cx="6625590" cy="1325563"/>
          </a:xfrm>
        </p:spPr>
        <p:txBody>
          <a:bodyPr>
            <a:normAutofit/>
          </a:bodyPr>
          <a:lstStyle/>
          <a:p>
            <a:r>
              <a:rPr lang="en-US" dirty="0">
                <a:solidFill>
                  <a:srgbClr val="8E1524"/>
                </a:solidFill>
                <a:latin typeface="Calibri"/>
                <a:ea typeface="Calibri" charset="0"/>
                <a:cs typeface="Calibri"/>
              </a:rPr>
              <a:t>State Aid Impact</a:t>
            </a:r>
            <a:endParaRPr lang="en-US">
              <a:solidFill>
                <a:srgbClr val="8E1524"/>
              </a:solidFill>
              <a:latin typeface="Calibri" charset="0"/>
              <a:ea typeface="Calibri" charset="0"/>
              <a:cs typeface="Calibri" charset="0"/>
            </a:endParaRPr>
          </a:p>
        </p:txBody>
      </p:sp>
      <p:sp>
        <p:nvSpPr>
          <p:cNvPr id="7" name="TextBox 6"/>
          <p:cNvSpPr txBox="1"/>
          <p:nvPr/>
        </p:nvSpPr>
        <p:spPr>
          <a:xfrm>
            <a:off x="3282683" y="6363422"/>
            <a:ext cx="4572000" cy="400110"/>
          </a:xfrm>
          <a:prstGeom prst="rect">
            <a:avLst/>
          </a:prstGeom>
          <a:noFill/>
        </p:spPr>
        <p:txBody>
          <a:bodyPr wrap="square" rtlCol="0">
            <a:spAutoFit/>
          </a:bodyPr>
          <a:lstStyle/>
          <a:p>
            <a:pPr eaLnBrk="0" fontAlgn="base" hangingPunct="0">
              <a:spcBef>
                <a:spcPct val="0"/>
              </a:spcBef>
              <a:spcAft>
                <a:spcPct val="0"/>
              </a:spcAft>
            </a:pPr>
            <a:r>
              <a:rPr lang="en-US" sz="1000" i="1" kern="1200" dirty="0">
                <a:solidFill>
                  <a:prstClr val="black"/>
                </a:solidFill>
                <a:latin typeface="Futura Std Heavy"/>
                <a:ea typeface="+mn-ea"/>
                <a:cs typeface="+mn-cs"/>
              </a:rPr>
              <a:t>(Data source, MN Department of Management and Budget-Price of Government, 2022) </a:t>
            </a:r>
          </a:p>
        </p:txBody>
      </p:sp>
      <p:graphicFrame>
        <p:nvGraphicFramePr>
          <p:cNvPr id="13" name="Content Placeholder 12">
            <a:extLst>
              <a:ext uri="{FF2B5EF4-FFF2-40B4-BE49-F238E27FC236}">
                <a16:creationId xmlns:a16="http://schemas.microsoft.com/office/drawing/2014/main" id="{A70B5EA2-EB42-D64E-BA88-115A9EA7C395}"/>
              </a:ext>
            </a:extLst>
          </p:cNvPr>
          <p:cNvGraphicFramePr>
            <a:graphicFrameLocks noGrp="1"/>
          </p:cNvGraphicFramePr>
          <p:nvPr>
            <p:ph sz="half" idx="2"/>
            <p:extLst/>
          </p:nvPr>
        </p:nvGraphicFramePr>
        <p:xfrm>
          <a:off x="5292407" y="1197010"/>
          <a:ext cx="3236912" cy="4743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0A93FAE2-A068-8244-BA7C-EDE7A554FF1C}"/>
              </a:ext>
            </a:extLst>
          </p:cNvPr>
          <p:cNvGraphicFramePr>
            <a:graphicFrameLocks noGrp="1"/>
          </p:cNvGraphicFramePr>
          <p:nvPr>
            <p:ph sz="half" idx="1"/>
            <p:extLst/>
          </p:nvPr>
        </p:nvGraphicFramePr>
        <p:xfrm>
          <a:off x="1696802" y="1197009"/>
          <a:ext cx="3671488" cy="45581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1845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Shape 144"/>
          <p:cNvSpPr txBox="1">
            <a:spLocks noGrp="1"/>
          </p:cNvSpPr>
          <p:nvPr>
            <p:ph idx="1"/>
          </p:nvPr>
        </p:nvSpPr>
        <p:spPr>
          <a:prstGeom prst="rect">
            <a:avLst/>
          </a:prstGeom>
          <a:noFill/>
          <a:ln>
            <a:noFill/>
          </a:ln>
        </p:spPr>
        <p:txBody>
          <a:bodyPr wrap="square" lIns="121875" tIns="60925" rIns="121875" bIns="60925" anchor="t" anchorCtr="0">
            <a:noAutofit/>
          </a:bodyPr>
          <a:lstStyle/>
          <a:p>
            <a:pPr marL="297180" marR="0" lvl="0" indent="-457200" rtl="0">
              <a:lnSpc>
                <a:spcPct val="90000"/>
              </a:lnSpc>
              <a:spcBef>
                <a:spcPts val="0"/>
              </a:spcBef>
              <a:buClr>
                <a:schemeClr val="lt2"/>
              </a:buClr>
              <a:buSzPts val="2520"/>
              <a:buFont typeface="Arial" panose="020B0604020202020204" pitchFamily="34" charset="0"/>
              <a:buChar char="•"/>
            </a:pPr>
            <a:endParaRPr lang="en-US" sz="2800" b="0" i="0" u="none" strike="noStrike" cap="none" dirty="0" smtClean="0">
              <a:latin typeface="Cambria"/>
              <a:ea typeface="Cambria"/>
              <a:cs typeface="Cambria"/>
              <a:sym typeface="Cambria"/>
            </a:endParaRPr>
          </a:p>
          <a:p>
            <a:pPr marL="297180" marR="0" lvl="0" indent="-457200" rtl="0">
              <a:lnSpc>
                <a:spcPct val="90000"/>
              </a:lnSpc>
              <a:spcBef>
                <a:spcPts val="0"/>
              </a:spcBef>
              <a:buSzPts val="2520"/>
              <a:buFont typeface="Arial" panose="020B0604020202020204" pitchFamily="34" charset="0"/>
              <a:buChar char="•"/>
            </a:pPr>
            <a:r>
              <a:rPr lang="en-US" sz="2800" b="0" i="0" u="none" strike="noStrike" cap="none" dirty="0" smtClean="0">
                <a:latin typeface="Cambria"/>
                <a:ea typeface="Cambria"/>
                <a:cs typeface="Cambria"/>
                <a:sym typeface="Cambria"/>
              </a:rPr>
              <a:t>Long Term Facility Maintenance (LTFM)</a:t>
            </a:r>
          </a:p>
          <a:p>
            <a:pPr>
              <a:spcBef>
                <a:spcPts val="0"/>
              </a:spcBef>
              <a:buSzPts val="2520"/>
            </a:pPr>
            <a:endParaRPr lang="en-US" sz="2800" b="0" i="0" u="none" strike="noStrike" cap="none" dirty="0" smtClean="0">
              <a:latin typeface="Cambria"/>
              <a:ea typeface="Cambria"/>
              <a:cs typeface="Cambria"/>
              <a:sym typeface="Cambria"/>
            </a:endParaRPr>
          </a:p>
          <a:p>
            <a:pPr marL="297180" marR="0" lvl="0" indent="-457200" rtl="0">
              <a:lnSpc>
                <a:spcPct val="90000"/>
              </a:lnSpc>
              <a:spcBef>
                <a:spcPts val="0"/>
              </a:spcBef>
              <a:buSzPts val="2520"/>
              <a:buFont typeface="Arial" panose="020B0604020202020204" pitchFamily="34" charset="0"/>
              <a:buChar char="•"/>
            </a:pPr>
            <a:r>
              <a:rPr lang="en-US" sz="2800" dirty="0" smtClean="0">
                <a:latin typeface="Cambria"/>
                <a:ea typeface="Cambria"/>
                <a:cs typeface="Cambria"/>
                <a:sym typeface="Cambria"/>
              </a:rPr>
              <a:t>Increased Education Formula</a:t>
            </a:r>
          </a:p>
          <a:p>
            <a:pPr>
              <a:spcBef>
                <a:spcPts val="0"/>
              </a:spcBef>
              <a:buSzPts val="2520"/>
            </a:pPr>
            <a:endParaRPr lang="en-US" sz="2800" dirty="0" smtClean="0">
              <a:latin typeface="Cambria"/>
              <a:ea typeface="Cambria"/>
              <a:cs typeface="Cambria"/>
              <a:sym typeface="Cambria"/>
            </a:endParaRPr>
          </a:p>
          <a:p>
            <a:pPr marL="297180" marR="0" lvl="0" indent="-457200" rtl="0">
              <a:lnSpc>
                <a:spcPct val="90000"/>
              </a:lnSpc>
              <a:spcBef>
                <a:spcPts val="0"/>
              </a:spcBef>
              <a:buSzPts val="2520"/>
              <a:buFont typeface="Arial" panose="020B0604020202020204" pitchFamily="34" charset="0"/>
              <a:buChar char="•"/>
            </a:pPr>
            <a:r>
              <a:rPr lang="en-US" sz="2800" dirty="0" smtClean="0">
                <a:latin typeface="Cambria"/>
                <a:ea typeface="Cambria"/>
                <a:cs typeface="Cambria"/>
                <a:sym typeface="Cambria"/>
              </a:rPr>
              <a:t>Simplified Categories </a:t>
            </a:r>
            <a:endParaRPr lang="en-US" sz="2800" b="0" i="0" u="none" strike="noStrike" cap="none" dirty="0" smtClean="0">
              <a:latin typeface="Cambria"/>
              <a:ea typeface="Cambria"/>
              <a:cs typeface="Cambria"/>
              <a:sym typeface="Cambria"/>
            </a:endParaRPr>
          </a:p>
          <a:p>
            <a:pPr marL="297180" marR="0" lvl="0" indent="-457200" algn="l" rtl="0">
              <a:lnSpc>
                <a:spcPct val="90000"/>
              </a:lnSpc>
              <a:spcBef>
                <a:spcPts val="0"/>
              </a:spcBef>
              <a:buClr>
                <a:schemeClr val="lt2"/>
              </a:buClr>
              <a:buSzPts val="2520"/>
              <a:buFont typeface="Arial" panose="020B0604020202020204" pitchFamily="34" charset="0"/>
              <a:buChar char="•"/>
            </a:pPr>
            <a:endParaRPr sz="2800" b="0" i="0" u="none" strike="noStrike" cap="none" dirty="0">
              <a:latin typeface="Cambria"/>
              <a:ea typeface="Cambria"/>
              <a:cs typeface="Cambria"/>
              <a:sym typeface="Cambria"/>
            </a:endParaRPr>
          </a:p>
        </p:txBody>
      </p:sp>
      <p:sp>
        <p:nvSpPr>
          <p:cNvPr id="143" name="Shape 143"/>
          <p:cNvSpPr txBox="1">
            <a:spLocks noGrp="1"/>
          </p:cNvSpPr>
          <p:nvPr>
            <p:ph type="title"/>
          </p:nvPr>
        </p:nvSpPr>
        <p:spPr>
          <a:prstGeom prst="rect">
            <a:avLst/>
          </a:prstGeom>
          <a:noFill/>
          <a:ln>
            <a:noFill/>
          </a:ln>
        </p:spPr>
        <p:txBody>
          <a:bodyPr wrap="square" lIns="121875" tIns="60925" rIns="121875" bIns="60925" anchor="ctr" anchorCtr="0">
            <a:noAutofit/>
          </a:bodyPr>
          <a:lstStyle/>
          <a:p>
            <a:pPr marL="0" marR="0" lvl="0" indent="-279400" algn="ctr" rtl="0">
              <a:lnSpc>
                <a:spcPct val="80000"/>
              </a:lnSpc>
              <a:spcBef>
                <a:spcPts val="0"/>
              </a:spcBef>
              <a:buClr>
                <a:schemeClr val="lt1"/>
              </a:buClr>
              <a:buSzPts val="4400"/>
              <a:buFont typeface="Cambria"/>
              <a:buNone/>
            </a:pPr>
            <a:r>
              <a:rPr lang="en-US" sz="4400" b="0" i="0" u="none" strike="noStrike" cap="none" dirty="0" smtClean="0">
                <a:solidFill>
                  <a:schemeClr val="lt1"/>
                </a:solidFill>
                <a:latin typeface="Cambria"/>
                <a:ea typeface="Cambria"/>
                <a:cs typeface="Cambria"/>
                <a:sym typeface="Cambria"/>
              </a:rPr>
              <a:t> </a:t>
            </a:r>
            <a:r>
              <a:rPr lang="en-US" sz="4400" b="0" i="0" u="none" strike="noStrike" cap="none" dirty="0" smtClean="0">
                <a:latin typeface="Cambria"/>
                <a:ea typeface="Cambria"/>
                <a:cs typeface="Cambria"/>
                <a:sym typeface="Cambria"/>
              </a:rPr>
              <a:t>LEGISLATIVE </a:t>
            </a:r>
            <a:r>
              <a:rPr lang="en-US" sz="4400" b="0" i="0" u="none" strike="noStrike" cap="none" dirty="0">
                <a:latin typeface="Cambria"/>
                <a:ea typeface="Cambria"/>
                <a:cs typeface="Cambria"/>
                <a:sym typeface="Cambria"/>
              </a:rPr>
              <a:t>CHANGES THAT AFFECT THE </a:t>
            </a:r>
            <a:r>
              <a:rPr lang="en-US" sz="4400" b="0" i="0" u="none" strike="noStrike" cap="none" dirty="0" smtClean="0">
                <a:latin typeface="Cambria"/>
                <a:ea typeface="Cambria"/>
                <a:cs typeface="Cambria"/>
                <a:sym typeface="Cambria"/>
              </a:rPr>
              <a:t>2022 </a:t>
            </a:r>
            <a:r>
              <a:rPr lang="en-US" sz="4400" b="0" i="0" u="none" strike="noStrike" cap="none" dirty="0">
                <a:latin typeface="Cambria"/>
                <a:ea typeface="Cambria"/>
                <a:cs typeface="Cambria"/>
                <a:sym typeface="Cambria"/>
              </a:rPr>
              <a:t>LEVY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Shape 150"/>
          <p:cNvSpPr txBox="1">
            <a:spLocks noGrp="1"/>
          </p:cNvSpPr>
          <p:nvPr>
            <p:ph idx="1"/>
          </p:nvPr>
        </p:nvSpPr>
        <p:spPr>
          <a:prstGeom prst="rect">
            <a:avLst/>
          </a:prstGeom>
          <a:noFill/>
          <a:ln>
            <a:noFill/>
          </a:ln>
        </p:spPr>
        <p:txBody>
          <a:bodyPr wrap="square" lIns="121875" tIns="60925" rIns="121875" bIns="60925" anchor="t" anchorCtr="0">
            <a:noAutofit/>
          </a:bodyPr>
          <a:lstStyle/>
          <a:p>
            <a:pPr marL="338519" marR="0" lvl="0" indent="-342900" algn="l" rtl="0">
              <a:lnSpc>
                <a:spcPct val="80000"/>
              </a:lnSpc>
              <a:spcBef>
                <a:spcPts val="0"/>
              </a:spcBef>
              <a:spcAft>
                <a:spcPts val="0"/>
              </a:spcAft>
              <a:buSzPts val="2400"/>
              <a:buFont typeface="Wingdings" panose="05000000000000000000" pitchFamily="2" charset="2"/>
              <a:buChar char="§"/>
            </a:pPr>
            <a:r>
              <a:rPr lang="en-US" sz="2400" b="0" i="0" u="none" strike="noStrike" cap="none" dirty="0">
                <a:latin typeface="Cambria"/>
                <a:ea typeface="Cambria"/>
                <a:cs typeface="Cambria"/>
                <a:sym typeface="Cambria"/>
              </a:rPr>
              <a:t>Added Long Term Facilities Maintenance Revenue for FY17</a:t>
            </a:r>
          </a:p>
          <a:p>
            <a:pPr marL="338519" marR="0" lvl="0" indent="-342900" algn="l" rtl="0">
              <a:lnSpc>
                <a:spcPct val="80000"/>
              </a:lnSpc>
              <a:spcBef>
                <a:spcPts val="1600"/>
              </a:spcBef>
              <a:spcAft>
                <a:spcPts val="0"/>
              </a:spcAft>
              <a:buSzPts val="2400"/>
              <a:buFont typeface="Wingdings" panose="05000000000000000000" pitchFamily="2" charset="2"/>
              <a:buChar char="§"/>
            </a:pPr>
            <a:r>
              <a:rPr lang="en-US" sz="2400" b="0" i="0" u="none" strike="noStrike" cap="none" dirty="0">
                <a:latin typeface="Cambria"/>
                <a:ea typeface="Cambria"/>
                <a:cs typeface="Cambria"/>
                <a:sym typeface="Cambria"/>
              </a:rPr>
              <a:t>Based on Commissioner’s School Facilities Working Group recommendations</a:t>
            </a:r>
          </a:p>
          <a:p>
            <a:pPr marL="338519" marR="0" lvl="0" indent="-342900" algn="l" rtl="0">
              <a:lnSpc>
                <a:spcPct val="80000"/>
              </a:lnSpc>
              <a:spcBef>
                <a:spcPts val="1600"/>
              </a:spcBef>
              <a:spcAft>
                <a:spcPts val="0"/>
              </a:spcAft>
              <a:buSzPts val="2400"/>
              <a:buFont typeface="Wingdings" panose="05000000000000000000" pitchFamily="2" charset="2"/>
              <a:buChar char="§"/>
            </a:pPr>
            <a:r>
              <a:rPr lang="en-US" sz="2400" b="0" i="0" u="none" strike="noStrike" cap="none" dirty="0">
                <a:latin typeface="Cambria"/>
                <a:ea typeface="Cambria"/>
                <a:cs typeface="Cambria"/>
                <a:sym typeface="Cambria"/>
              </a:rPr>
              <a:t>Reduces disparities in opportunities to fund costs of facilities maintenance projects</a:t>
            </a:r>
          </a:p>
          <a:p>
            <a:pPr marL="338519" marR="0" lvl="0" indent="-342900" algn="l" rtl="0">
              <a:lnSpc>
                <a:spcPct val="80000"/>
              </a:lnSpc>
              <a:spcBef>
                <a:spcPts val="1600"/>
              </a:spcBef>
              <a:spcAft>
                <a:spcPts val="0"/>
              </a:spcAft>
              <a:buSzPts val="2400"/>
              <a:buFont typeface="Wingdings" panose="05000000000000000000" pitchFamily="2" charset="2"/>
              <a:buChar char="§"/>
            </a:pPr>
            <a:r>
              <a:rPr lang="en-US" sz="2400" b="0" i="0" u="none" strike="noStrike" cap="none" dirty="0">
                <a:latin typeface="Cambria"/>
                <a:ea typeface="Cambria"/>
                <a:cs typeface="Cambria"/>
                <a:sym typeface="Cambria"/>
              </a:rPr>
              <a:t>A 10-year, board approved plan is required to receive revenue</a:t>
            </a:r>
          </a:p>
          <a:p>
            <a:pPr marR="0" lvl="0" algn="l" rtl="0">
              <a:lnSpc>
                <a:spcPct val="80000"/>
              </a:lnSpc>
              <a:spcBef>
                <a:spcPts val="1600"/>
              </a:spcBef>
              <a:spcAft>
                <a:spcPts val="0"/>
              </a:spcAft>
              <a:buSzPts val="2331"/>
              <a:buFont typeface="Wingdings" panose="05000000000000000000" pitchFamily="2" charset="2"/>
              <a:buChar char="§"/>
            </a:pPr>
            <a:r>
              <a:rPr lang="en-US" sz="2400" b="0" i="0" u="none" strike="noStrike" cap="none" dirty="0">
                <a:latin typeface="Cambria"/>
                <a:ea typeface="Cambria"/>
                <a:cs typeface="Cambria"/>
                <a:sym typeface="Cambria"/>
              </a:rPr>
              <a:t>Replaces the health &amp; safety and deferred maintenance revenue</a:t>
            </a:r>
            <a:r>
              <a:rPr lang="en-US" sz="2590" b="0" i="0" u="none" strike="noStrike" cap="none" dirty="0">
                <a:latin typeface="Cambria"/>
                <a:ea typeface="Cambria"/>
                <a:cs typeface="Cambria"/>
                <a:sym typeface="Cambria"/>
              </a:rPr>
              <a:t> programs</a:t>
            </a:r>
          </a:p>
          <a:p>
            <a:pPr marL="338519" marR="0" lvl="0" indent="-342900" algn="l" rtl="0">
              <a:lnSpc>
                <a:spcPct val="80000"/>
              </a:lnSpc>
              <a:spcBef>
                <a:spcPts val="1600"/>
              </a:spcBef>
              <a:buSzPts val="2400"/>
              <a:buFont typeface="Wingdings" panose="05000000000000000000" pitchFamily="2" charset="2"/>
              <a:buChar char="§"/>
            </a:pPr>
            <a:r>
              <a:rPr lang="en-US" sz="2400" b="0" i="0" u="none" strike="noStrike" cap="none" dirty="0" smtClean="0">
                <a:latin typeface="Cambria"/>
                <a:ea typeface="Cambria"/>
                <a:cs typeface="Cambria"/>
                <a:sym typeface="Cambria"/>
              </a:rPr>
              <a:t> FY22 : 2.45% ($6728)</a:t>
            </a:r>
            <a:r>
              <a:rPr lang="en-US" sz="2400" dirty="0">
                <a:latin typeface="Cambria"/>
                <a:ea typeface="Cambria"/>
                <a:cs typeface="Cambria"/>
                <a:sym typeface="Cambria"/>
              </a:rPr>
              <a:t> </a:t>
            </a:r>
            <a:r>
              <a:rPr lang="en-US" sz="2400" dirty="0" smtClean="0">
                <a:latin typeface="Cambria"/>
                <a:ea typeface="Cambria"/>
                <a:cs typeface="Cambria"/>
                <a:sym typeface="Cambria"/>
              </a:rPr>
              <a:t>FY 23: 2% ($6863)</a:t>
            </a:r>
            <a:endParaRPr lang="en-US" sz="2400" b="0" i="0" u="none" strike="noStrike" cap="none" dirty="0">
              <a:latin typeface="Cambria"/>
              <a:ea typeface="Cambria"/>
              <a:cs typeface="Cambria"/>
              <a:sym typeface="Cambria"/>
            </a:endParaRPr>
          </a:p>
        </p:txBody>
      </p:sp>
      <p:sp>
        <p:nvSpPr>
          <p:cNvPr id="149" name="Shape 149"/>
          <p:cNvSpPr txBox="1">
            <a:spLocks noGrp="1"/>
          </p:cNvSpPr>
          <p:nvPr>
            <p:ph type="title"/>
          </p:nvPr>
        </p:nvSpPr>
        <p:spPr>
          <a:prstGeom prst="rect">
            <a:avLst/>
          </a:prstGeom>
          <a:noFill/>
          <a:ln>
            <a:noFill/>
          </a:ln>
        </p:spPr>
        <p:txBody>
          <a:bodyPr wrap="square" lIns="121875" tIns="60925" rIns="121875" bIns="60925" anchor="b" anchorCtr="0">
            <a:noAutofit/>
          </a:bodyPr>
          <a:lstStyle/>
          <a:p>
            <a:pPr marL="0" marR="0" lvl="0" indent="-177800" algn="l" rtl="0">
              <a:lnSpc>
                <a:spcPct val="80000"/>
              </a:lnSpc>
              <a:spcBef>
                <a:spcPts val="0"/>
              </a:spcBef>
              <a:buClr>
                <a:schemeClr val="lt1"/>
              </a:buClr>
              <a:buSzPts val="2800"/>
              <a:buFont typeface="Cambria"/>
              <a:buNone/>
            </a:pPr>
            <a:r>
              <a:rPr lang="en-US" sz="2800" i="0" u="none" strike="noStrike" cap="none" dirty="0">
                <a:latin typeface="Cambria"/>
                <a:ea typeface="Cambria"/>
                <a:cs typeface="Cambria"/>
                <a:sym typeface="Cambria"/>
              </a:rPr>
              <a:t>LEGISLATIVE CHANGES THAT AFFECT THE </a:t>
            </a:r>
            <a:r>
              <a:rPr lang="en-US" sz="2800" i="0" u="none" strike="noStrike" cap="none" dirty="0" smtClean="0">
                <a:latin typeface="Cambria"/>
                <a:ea typeface="Cambria"/>
                <a:cs typeface="Cambria"/>
                <a:sym typeface="Cambria"/>
              </a:rPr>
              <a:t>2022 </a:t>
            </a:r>
            <a:r>
              <a:rPr lang="en-US" sz="2800" i="0" u="none" strike="noStrike" cap="none" dirty="0">
                <a:latin typeface="Cambria"/>
                <a:ea typeface="Cambria"/>
                <a:cs typeface="Cambria"/>
                <a:sym typeface="Cambria"/>
              </a:rPr>
              <a:t>LEVY</a:t>
            </a:r>
            <a:r>
              <a:rPr lang="en-US" sz="2400" b="0" i="0" u="none" strike="noStrike" cap="none" dirty="0">
                <a:latin typeface="Cambria"/>
                <a:ea typeface="Cambria"/>
                <a:cs typeface="Cambria"/>
                <a:sym typeface="Cambria"/>
              </a:rPr>
              <a:t/>
            </a:r>
            <a:br>
              <a:rPr lang="en-US" sz="2400" b="0" i="0" u="none" strike="noStrike" cap="none" dirty="0">
                <a:latin typeface="Cambria"/>
                <a:ea typeface="Cambria"/>
                <a:cs typeface="Cambria"/>
                <a:sym typeface="Cambria"/>
              </a:rPr>
            </a:br>
            <a:endParaRPr lang="en-US" sz="2800" b="0" i="0" u="none" strike="noStrike" cap="none" dirty="0">
              <a:latin typeface="Cambria"/>
              <a:ea typeface="Cambria"/>
              <a:cs typeface="Cambria"/>
              <a:sym typeface="Cambria"/>
            </a:endParaRPr>
          </a:p>
        </p:txBody>
      </p:sp>
      <p:sp>
        <p:nvSpPr>
          <p:cNvPr id="151" name="Shape 151"/>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lvl="0"/>
            <a:r>
              <a:rPr lang="en-US" sz="1100" dirty="0">
                <a:solidFill>
                  <a:schemeClr val="lt1"/>
                </a:solidFill>
                <a:latin typeface="Cambria"/>
                <a:ea typeface="Cambria"/>
                <a:cs typeface="Cambria"/>
                <a:sym typeface="Cambria"/>
              </a:rPr>
              <a:t>Jackson County Central School District # 2895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Effect transition="in" filter="fade">
                                      <p:cBhvr>
                                        <p:cTn id="7" dur="1000"/>
                                        <p:tgtEl>
                                          <p:spTgt spid="150">
                                            <p:txEl>
                                              <p:pRg st="0" end="0"/>
                                            </p:txEl>
                                          </p:spTgt>
                                        </p:tgtEl>
                                      </p:cBhvr>
                                    </p:animEffect>
                                    <p:anim calcmode="lin" valueType="num">
                                      <p:cBhvr>
                                        <p:cTn id="8" dur="1000" fill="hold"/>
                                        <p:tgtEl>
                                          <p:spTgt spid="1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0">
                                            <p:txEl>
                                              <p:pRg st="1" end="1"/>
                                            </p:txEl>
                                          </p:spTgt>
                                        </p:tgtEl>
                                        <p:attrNameLst>
                                          <p:attrName>style.visibility</p:attrName>
                                        </p:attrNameLst>
                                      </p:cBhvr>
                                      <p:to>
                                        <p:strVal val="visible"/>
                                      </p:to>
                                    </p:set>
                                    <p:animEffect transition="in" filter="fade">
                                      <p:cBhvr>
                                        <p:cTn id="14" dur="1000"/>
                                        <p:tgtEl>
                                          <p:spTgt spid="150">
                                            <p:txEl>
                                              <p:pRg st="1" end="1"/>
                                            </p:txEl>
                                          </p:spTgt>
                                        </p:tgtEl>
                                      </p:cBhvr>
                                    </p:animEffect>
                                    <p:anim calcmode="lin" valueType="num">
                                      <p:cBhvr>
                                        <p:cTn id="15" dur="1000" fill="hold"/>
                                        <p:tgtEl>
                                          <p:spTgt spid="15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0">
                                            <p:txEl>
                                              <p:pRg st="2" end="2"/>
                                            </p:txEl>
                                          </p:spTgt>
                                        </p:tgtEl>
                                        <p:attrNameLst>
                                          <p:attrName>style.visibility</p:attrName>
                                        </p:attrNameLst>
                                      </p:cBhvr>
                                      <p:to>
                                        <p:strVal val="visible"/>
                                      </p:to>
                                    </p:set>
                                    <p:animEffect transition="in" filter="fade">
                                      <p:cBhvr>
                                        <p:cTn id="21" dur="1000"/>
                                        <p:tgtEl>
                                          <p:spTgt spid="150">
                                            <p:txEl>
                                              <p:pRg st="2" end="2"/>
                                            </p:txEl>
                                          </p:spTgt>
                                        </p:tgtEl>
                                      </p:cBhvr>
                                    </p:animEffect>
                                    <p:anim calcmode="lin" valueType="num">
                                      <p:cBhvr>
                                        <p:cTn id="22" dur="1000" fill="hold"/>
                                        <p:tgtEl>
                                          <p:spTgt spid="15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0">
                                            <p:txEl>
                                              <p:pRg st="3" end="3"/>
                                            </p:txEl>
                                          </p:spTgt>
                                        </p:tgtEl>
                                        <p:attrNameLst>
                                          <p:attrName>style.visibility</p:attrName>
                                        </p:attrNameLst>
                                      </p:cBhvr>
                                      <p:to>
                                        <p:strVal val="visible"/>
                                      </p:to>
                                    </p:set>
                                    <p:animEffect transition="in" filter="fade">
                                      <p:cBhvr>
                                        <p:cTn id="28" dur="1000"/>
                                        <p:tgtEl>
                                          <p:spTgt spid="150">
                                            <p:txEl>
                                              <p:pRg st="3" end="3"/>
                                            </p:txEl>
                                          </p:spTgt>
                                        </p:tgtEl>
                                      </p:cBhvr>
                                    </p:animEffect>
                                    <p:anim calcmode="lin" valueType="num">
                                      <p:cBhvr>
                                        <p:cTn id="29" dur="1000" fill="hold"/>
                                        <p:tgtEl>
                                          <p:spTgt spid="15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0">
                                            <p:txEl>
                                              <p:pRg st="4" end="4"/>
                                            </p:txEl>
                                          </p:spTgt>
                                        </p:tgtEl>
                                        <p:attrNameLst>
                                          <p:attrName>style.visibility</p:attrName>
                                        </p:attrNameLst>
                                      </p:cBhvr>
                                      <p:to>
                                        <p:strVal val="visible"/>
                                      </p:to>
                                    </p:set>
                                    <p:animEffect transition="in" filter="fade">
                                      <p:cBhvr>
                                        <p:cTn id="35" dur="1000"/>
                                        <p:tgtEl>
                                          <p:spTgt spid="150">
                                            <p:txEl>
                                              <p:pRg st="4" end="4"/>
                                            </p:txEl>
                                          </p:spTgt>
                                        </p:tgtEl>
                                      </p:cBhvr>
                                    </p:animEffect>
                                    <p:anim calcmode="lin" valueType="num">
                                      <p:cBhvr>
                                        <p:cTn id="36" dur="1000" fill="hold"/>
                                        <p:tgtEl>
                                          <p:spTgt spid="15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0">
                                            <p:txEl>
                                              <p:pRg st="5" end="5"/>
                                            </p:txEl>
                                          </p:spTgt>
                                        </p:tgtEl>
                                        <p:attrNameLst>
                                          <p:attrName>style.visibility</p:attrName>
                                        </p:attrNameLst>
                                      </p:cBhvr>
                                      <p:to>
                                        <p:strVal val="visible"/>
                                      </p:to>
                                    </p:set>
                                    <p:animEffect transition="in" filter="fade">
                                      <p:cBhvr>
                                        <p:cTn id="42" dur="1000"/>
                                        <p:tgtEl>
                                          <p:spTgt spid="150">
                                            <p:txEl>
                                              <p:pRg st="5" end="5"/>
                                            </p:txEl>
                                          </p:spTgt>
                                        </p:tgtEl>
                                      </p:cBhvr>
                                    </p:animEffect>
                                    <p:anim calcmode="lin" valueType="num">
                                      <p:cBhvr>
                                        <p:cTn id="43" dur="1000" fill="hold"/>
                                        <p:tgtEl>
                                          <p:spTgt spid="15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5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4C258C-21B2-2B42-815E-F41BDC6C630A}"/>
              </a:ext>
            </a:extLst>
          </p:cNvPr>
          <p:cNvSpPr/>
          <p:nvPr/>
        </p:nvSpPr>
        <p:spPr>
          <a:xfrm>
            <a:off x="1741074" y="5448467"/>
            <a:ext cx="7176052" cy="1046440"/>
          </a:xfrm>
          <a:prstGeom prst="rect">
            <a:avLst/>
          </a:prstGeom>
        </p:spPr>
        <p:txBody>
          <a:bodyPr wrap="square">
            <a:spAutoFit/>
          </a:bodyPr>
          <a:lstStyle/>
          <a:p>
            <a:pPr algn="ctr" eaLnBrk="0" fontAlgn="base" hangingPunct="0">
              <a:spcBef>
                <a:spcPct val="0"/>
              </a:spcBef>
              <a:spcAft>
                <a:spcPct val="0"/>
              </a:spcAft>
            </a:pPr>
            <a:r>
              <a:rPr lang="en-US" sz="3000" b="1" kern="1200" dirty="0">
                <a:solidFill>
                  <a:srgbClr val="414A75"/>
                </a:solidFill>
                <a:latin typeface="Calibri" panose="020F0502020204030204" pitchFamily="34" charset="0"/>
                <a:ea typeface="+mn-ea"/>
                <a:cs typeface="Calibri" panose="020F0502020204030204" pitchFamily="34" charset="0"/>
              </a:rPr>
              <a:t>Funding trails inflation by </a:t>
            </a:r>
            <a:r>
              <a:rPr lang="en-US" sz="3000" b="1" kern="1200" dirty="0">
                <a:solidFill>
                  <a:srgbClr val="8E1524"/>
                </a:solidFill>
                <a:latin typeface="Calibri" panose="020F0502020204030204" pitchFamily="34" charset="0"/>
                <a:ea typeface="+mn-ea"/>
                <a:cs typeface="Calibri" panose="020F0502020204030204" pitchFamily="34" charset="0"/>
              </a:rPr>
              <a:t>$1263 per pupil</a:t>
            </a:r>
            <a:r>
              <a:rPr lang="en-US" sz="3000" b="1" kern="1200" dirty="0">
                <a:solidFill>
                  <a:srgbClr val="414A75"/>
                </a:solidFill>
                <a:latin typeface="Calibri" panose="020F0502020204030204" pitchFamily="34" charset="0"/>
                <a:ea typeface="+mn-ea"/>
                <a:cs typeface="Calibri" panose="020F0502020204030204" pitchFamily="34" charset="0"/>
              </a:rPr>
              <a:t> since </a:t>
            </a:r>
            <a:r>
              <a:rPr lang="en-US" sz="3200" b="1" kern="1200" dirty="0">
                <a:solidFill>
                  <a:srgbClr val="414A75"/>
                </a:solidFill>
                <a:latin typeface="Calibri" panose="020F0502020204030204" pitchFamily="34" charset="0"/>
                <a:ea typeface="+mn-ea"/>
                <a:cs typeface="Calibri" panose="020F0502020204030204" pitchFamily="34" charset="0"/>
              </a:rPr>
              <a:t>2003</a:t>
            </a:r>
            <a:r>
              <a:rPr lang="en-US" sz="800" b="1" kern="1200" dirty="0">
                <a:solidFill>
                  <a:srgbClr val="414A75"/>
                </a:solidFill>
                <a:latin typeface="Calibri" panose="020F0502020204030204" pitchFamily="34" charset="0"/>
                <a:ea typeface="+mn-ea"/>
                <a:cs typeface="Calibri" panose="020F0502020204030204" pitchFamily="34" charset="0"/>
              </a:rPr>
              <a:t> </a:t>
            </a:r>
          </a:p>
        </p:txBody>
      </p:sp>
      <p:pic>
        <p:nvPicPr>
          <p:cNvPr id="4" name="Picture 3" descr="Chart, line chart">
            <a:extLst>
              <a:ext uri="{FF2B5EF4-FFF2-40B4-BE49-F238E27FC236}">
                <a16:creationId xmlns:a16="http://schemas.microsoft.com/office/drawing/2014/main" id="{AA577124-579D-C551-75E2-9E618B1CF675}"/>
              </a:ext>
            </a:extLst>
          </p:cNvPr>
          <p:cNvPicPr>
            <a:picLocks noChangeAspect="1"/>
          </p:cNvPicPr>
          <p:nvPr/>
        </p:nvPicPr>
        <p:blipFill>
          <a:blip r:embed="rId3"/>
          <a:stretch>
            <a:fillRect/>
          </a:stretch>
        </p:blipFill>
        <p:spPr>
          <a:xfrm>
            <a:off x="2175038" y="239982"/>
            <a:ext cx="6347943" cy="4891134"/>
          </a:xfrm>
          <a:prstGeom prst="rect">
            <a:avLst/>
          </a:prstGeom>
        </p:spPr>
      </p:pic>
    </p:spTree>
    <p:extLst>
      <p:ext uri="{BB962C8B-B14F-4D97-AF65-F5344CB8AC3E}">
        <p14:creationId xmlns:p14="http://schemas.microsoft.com/office/powerpoint/2010/main" val="640877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556" y="303191"/>
            <a:ext cx="7178517" cy="5444062"/>
          </a:xfrm>
          <a:prstGeom prst="rect">
            <a:avLst/>
          </a:prstGeom>
        </p:spPr>
      </p:pic>
      <p:pic>
        <p:nvPicPr>
          <p:cNvPr id="6" name="Picture 5"/>
          <p:cNvPicPr>
            <a:picLocks noChangeAspect="1"/>
          </p:cNvPicPr>
          <p:nvPr/>
        </p:nvPicPr>
        <p:blipFill>
          <a:blip r:embed="rId4"/>
          <a:stretch>
            <a:fillRect/>
          </a:stretch>
        </p:blipFill>
        <p:spPr>
          <a:xfrm>
            <a:off x="1752841" y="5747253"/>
            <a:ext cx="7145131" cy="1048603"/>
          </a:xfrm>
          <a:prstGeom prst="rect">
            <a:avLst/>
          </a:prstGeom>
        </p:spPr>
      </p:pic>
    </p:spTree>
    <p:extLst>
      <p:ext uri="{BB962C8B-B14F-4D97-AF65-F5344CB8AC3E}">
        <p14:creationId xmlns:p14="http://schemas.microsoft.com/office/powerpoint/2010/main" val="201513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4C258C-21B2-2B42-815E-F41BDC6C630A}"/>
              </a:ext>
            </a:extLst>
          </p:cNvPr>
          <p:cNvSpPr/>
          <p:nvPr/>
        </p:nvSpPr>
        <p:spPr>
          <a:xfrm>
            <a:off x="1942542" y="5448467"/>
            <a:ext cx="8723870" cy="630942"/>
          </a:xfrm>
          <a:prstGeom prst="rect">
            <a:avLst/>
          </a:prstGeom>
        </p:spPr>
        <p:txBody>
          <a:bodyPr wrap="square">
            <a:spAutoFit/>
          </a:bodyPr>
          <a:lstStyle/>
          <a:p>
            <a:pPr algn="ctr"/>
            <a:endParaRPr lang="en-US" sz="3500" b="1">
              <a:solidFill>
                <a:schemeClr val="bg1"/>
              </a:solidFill>
              <a:latin typeface="Times" pitchFamily="2" charset="0"/>
            </a:endParaRPr>
          </a:p>
        </p:txBody>
      </p:sp>
      <p:sp>
        <p:nvSpPr>
          <p:cNvPr id="2" name="TextBox 1"/>
          <p:cNvSpPr txBox="1"/>
          <p:nvPr/>
        </p:nvSpPr>
        <p:spPr>
          <a:xfrm>
            <a:off x="575841" y="475567"/>
            <a:ext cx="6792938" cy="5816977"/>
          </a:xfrm>
          <a:prstGeom prst="rect">
            <a:avLst/>
          </a:prstGeom>
          <a:noFill/>
        </p:spPr>
        <p:txBody>
          <a:bodyPr wrap="square" rtlCol="0">
            <a:spAutoFit/>
          </a:bodyPr>
          <a:lstStyle/>
          <a:p>
            <a:r>
              <a:rPr lang="en-US" sz="3600" b="1" dirty="0">
                <a:solidFill>
                  <a:srgbClr val="A61621"/>
                </a:solidFill>
                <a:latin typeface="+mj-lt"/>
                <a:cs typeface="Calibri" panose="020F0502020204030204" pitchFamily="34" charset="0"/>
              </a:rPr>
              <a:t>SIMPLIFYING CATEGORIES </a:t>
            </a:r>
            <a:endParaRPr lang="en-US" sz="2500" dirty="0">
              <a:latin typeface="Arial" panose="020B0604020202020204" pitchFamily="34" charset="0"/>
              <a:cs typeface="Arial" panose="020B0604020202020204" pitchFamily="34" charset="0"/>
            </a:endParaRPr>
          </a:p>
          <a:p>
            <a:pPr marL="457200" indent="-457200">
              <a:buClr>
                <a:schemeClr val="tx1"/>
              </a:buClr>
              <a:buFont typeface="Arial" panose="020B0604020202020204" pitchFamily="34" charset="0"/>
              <a:buChar char="•"/>
            </a:pPr>
            <a:endParaRPr lang="en-US" sz="2800" dirty="0" smtClean="0">
              <a:solidFill>
                <a:schemeClr val="tx1"/>
              </a:solidFill>
              <a:latin typeface="Calibri" panose="020F0502020204030204" pitchFamily="34" charset="0"/>
              <a:cs typeface="Calibri" panose="020F0502020204030204" pitchFamily="34" charset="0"/>
            </a:endParaRPr>
          </a:p>
          <a:p>
            <a:pPr marL="457200" indent="-457200">
              <a:buClr>
                <a:schemeClr val="tx1"/>
              </a:buClr>
              <a:buFont typeface="Arial" panose="020B0604020202020204" pitchFamily="34" charset="0"/>
              <a:buChar char="•"/>
            </a:pPr>
            <a:r>
              <a:rPr lang="en-US" sz="2800" dirty="0" smtClean="0">
                <a:solidFill>
                  <a:schemeClr val="tx1"/>
                </a:solidFill>
                <a:latin typeface="Calibri" panose="020F0502020204030204" pitchFamily="34" charset="0"/>
                <a:cs typeface="Calibri" panose="020F0502020204030204" pitchFamily="34" charset="0"/>
              </a:rPr>
              <a:t>Operating </a:t>
            </a:r>
            <a:r>
              <a:rPr lang="en-US" sz="2800" dirty="0">
                <a:solidFill>
                  <a:schemeClr val="tx1"/>
                </a:solidFill>
                <a:latin typeface="Calibri" panose="020F0502020204030204" pitchFamily="34" charset="0"/>
                <a:cs typeface="Calibri" panose="020F0502020204030204" pitchFamily="34" charset="0"/>
              </a:rPr>
              <a:t>Referendum Revenue now 100% Voter Approved</a:t>
            </a:r>
          </a:p>
          <a:p>
            <a:pPr marL="457200" indent="-457200">
              <a:buClr>
                <a:schemeClr val="tx1"/>
              </a:buClr>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457200" indent="-457200">
              <a:buClr>
                <a:schemeClr val="tx1"/>
              </a:buClr>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$300 Op Ref revenue transferred to LOR beginning in Pay ’20, Op Ref Revenue reduced $300 </a:t>
            </a:r>
            <a:br>
              <a:rPr lang="en-US" sz="2800" dirty="0">
                <a:solidFill>
                  <a:schemeClr val="tx1"/>
                </a:solidFill>
                <a:latin typeface="Calibri" panose="020F0502020204030204" pitchFamily="34" charset="0"/>
                <a:cs typeface="Calibri" panose="020F0502020204030204" pitchFamily="34" charset="0"/>
              </a:rPr>
            </a:br>
            <a:endParaRPr lang="en-US" sz="2800" dirty="0">
              <a:solidFill>
                <a:schemeClr val="tx1"/>
              </a:solidFill>
              <a:latin typeface="Calibri" panose="020F0502020204030204" pitchFamily="34" charset="0"/>
              <a:cs typeface="Calibri" panose="020F0502020204030204" pitchFamily="34" charset="0"/>
            </a:endParaRPr>
          </a:p>
          <a:p>
            <a:pPr marL="457200" indent="-457200">
              <a:buClr>
                <a:schemeClr val="tx1"/>
              </a:buClr>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Local Optional Revenue now 100% School Board Authorized up to $724 per pupil</a:t>
            </a:r>
          </a:p>
          <a:p>
            <a:pPr marL="457200" indent="-457200">
              <a:buClr>
                <a:schemeClr val="tx1"/>
              </a:buClr>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457200" indent="-457200">
              <a:buClr>
                <a:schemeClr val="tx1"/>
              </a:buClr>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No tax impacts from the change</a:t>
            </a:r>
          </a:p>
        </p:txBody>
      </p:sp>
      <p:pic>
        <p:nvPicPr>
          <p:cNvPr id="9" name="Picture 8">
            <a:extLst>
              <a:ext uri="{FF2B5EF4-FFF2-40B4-BE49-F238E27FC236}">
                <a16:creationId xmlns:a16="http://schemas.microsoft.com/office/drawing/2014/main" id="{1ABCE4E2-FA38-814D-92FC-27FD74A4D825}"/>
              </a:ext>
            </a:extLst>
          </p:cNvPr>
          <p:cNvPicPr>
            <a:picLocks noChangeAspect="1"/>
          </p:cNvPicPr>
          <p:nvPr/>
        </p:nvPicPr>
        <p:blipFill>
          <a:blip r:embed="rId3"/>
          <a:stretch>
            <a:fillRect/>
          </a:stretch>
        </p:blipFill>
        <p:spPr>
          <a:xfrm>
            <a:off x="8779471" y="43711"/>
            <a:ext cx="769425" cy="8637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774" y="1014428"/>
            <a:ext cx="3988339" cy="5714159"/>
          </a:xfrm>
          <a:prstGeom prst="rect">
            <a:avLst/>
          </a:prstGeom>
        </p:spPr>
      </p:pic>
    </p:spTree>
    <p:extLst>
      <p:ext uri="{BB962C8B-B14F-4D97-AF65-F5344CB8AC3E}">
        <p14:creationId xmlns:p14="http://schemas.microsoft.com/office/powerpoint/2010/main" val="247266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1063" y="1665448"/>
            <a:ext cx="6523990" cy="4829012"/>
          </a:xfrm>
        </p:spPr>
        <p:txBody>
          <a:bodyPr vert="horz" lIns="91440" tIns="45720" rIns="91440" bIns="45720" rtlCol="0" anchor="t">
            <a:noAutofit/>
          </a:bodyPr>
          <a:lstStyle/>
          <a:p>
            <a:pPr marL="169545" indent="-169545"/>
            <a:r>
              <a:rPr lang="en-US" dirty="0">
                <a:latin typeface="Calibri Light"/>
                <a:cs typeface="Calibri"/>
              </a:rPr>
              <a:t>Permanent law enacted in 2017</a:t>
            </a:r>
            <a:r>
              <a:rPr lang="en-US" dirty="0">
                <a:latin typeface="Calibri Light"/>
                <a:cs typeface="Calibri" panose="020F0502020204030204" pitchFamily="34" charset="0"/>
              </a:rPr>
              <a:t/>
            </a:r>
            <a:br>
              <a:rPr lang="en-US" dirty="0">
                <a:latin typeface="Calibri Light"/>
                <a:cs typeface="Calibri" panose="020F0502020204030204" pitchFamily="34" charset="0"/>
              </a:rPr>
            </a:br>
            <a:endParaRPr lang="en-US" dirty="0">
              <a:latin typeface="Calibri Light"/>
              <a:cs typeface="Calibri" panose="020F0502020204030204" pitchFamily="34" charset="0"/>
            </a:endParaRPr>
          </a:p>
          <a:p>
            <a:pPr marL="169545" indent="-169545"/>
            <a:r>
              <a:rPr lang="en-US" dirty="0">
                <a:latin typeface="Calibri Light"/>
                <a:cs typeface="Calibri"/>
              </a:rPr>
              <a:t>Affects all existing Fund 7 debt levies, except OPEB bonds</a:t>
            </a:r>
            <a:r>
              <a:rPr lang="en-US" dirty="0">
                <a:latin typeface="Calibri Light"/>
                <a:cs typeface="Calibri" panose="020F0502020204030204" pitchFamily="34" charset="0"/>
              </a:rPr>
              <a:t/>
            </a:r>
            <a:br>
              <a:rPr lang="en-US" dirty="0">
                <a:latin typeface="Calibri Light"/>
                <a:cs typeface="Calibri" panose="020F0502020204030204" pitchFamily="34" charset="0"/>
              </a:rPr>
            </a:br>
            <a:endParaRPr lang="en-US" dirty="0">
              <a:latin typeface="Calibri Light"/>
              <a:cs typeface="Calibri" panose="020F0502020204030204" pitchFamily="34" charset="0"/>
            </a:endParaRPr>
          </a:p>
          <a:p>
            <a:pPr marL="169545" indent="-169545"/>
            <a:r>
              <a:rPr lang="en-US" dirty="0">
                <a:latin typeface="Calibri Light"/>
                <a:cs typeface="Calibri"/>
              </a:rPr>
              <a:t>Reductions for farmers and timber owners</a:t>
            </a:r>
          </a:p>
          <a:p>
            <a:pPr marL="0" indent="0">
              <a:buNone/>
            </a:pPr>
            <a:endParaRPr lang="en-US" dirty="0">
              <a:latin typeface="Calibri Light"/>
              <a:cs typeface="Calibri" panose="020F0502020204030204" pitchFamily="34" charset="0"/>
            </a:endParaRPr>
          </a:p>
          <a:p>
            <a:pPr marL="169545" indent="-169545"/>
            <a:r>
              <a:rPr lang="en-US" dirty="0">
                <a:latin typeface="Calibri Light"/>
                <a:cs typeface="Calibri"/>
              </a:rPr>
              <a:t>Scheduled to scale to 70% in 2023</a:t>
            </a:r>
            <a:r>
              <a:rPr lang="en-US" dirty="0">
                <a:latin typeface="Calibri Light"/>
                <a:cs typeface="Calibri" panose="020F0502020204030204" pitchFamily="34" charset="0"/>
              </a:rPr>
              <a:t/>
            </a:r>
            <a:br>
              <a:rPr lang="en-US" dirty="0">
                <a:latin typeface="Calibri Light"/>
                <a:cs typeface="Calibri" panose="020F0502020204030204" pitchFamily="34" charset="0"/>
              </a:rPr>
            </a:br>
            <a:endParaRPr lang="en-US" dirty="0">
              <a:latin typeface="Calibri Light"/>
              <a:cs typeface="Calibri" panose="020F0502020204030204" pitchFamily="34" charset="0"/>
            </a:endParaRPr>
          </a:p>
          <a:p>
            <a:pPr marL="169545" indent="-169545"/>
            <a:r>
              <a:rPr lang="en-US" dirty="0">
                <a:latin typeface="Calibri Light"/>
                <a:cs typeface="Calibri"/>
              </a:rPr>
              <a:t>The revenue for Ag2School comes from state income, sales and other tax revenu</a:t>
            </a:r>
            <a:r>
              <a:rPr lang="en-US" sz="2800" dirty="0">
                <a:latin typeface="Calibri Light"/>
                <a:cs typeface="Calibri"/>
              </a:rPr>
              <a:t>e</a:t>
            </a:r>
            <a:endParaRPr lang="en-US" sz="2800" dirty="0">
              <a:solidFill>
                <a:schemeClr val="bg2">
                  <a:lumMod val="25000"/>
                </a:schemeClr>
              </a:solidFill>
              <a:latin typeface="Calibri Light"/>
              <a:cs typeface="Calibri"/>
            </a:endParaRPr>
          </a:p>
        </p:txBody>
      </p:sp>
      <p:sp>
        <p:nvSpPr>
          <p:cNvPr id="2" name="Title 1"/>
          <p:cNvSpPr>
            <a:spLocks noGrp="1"/>
          </p:cNvSpPr>
          <p:nvPr>
            <p:ph type="title"/>
          </p:nvPr>
        </p:nvSpPr>
        <p:spPr/>
        <p:txBody>
          <a:bodyPr>
            <a:normAutofit/>
          </a:bodyPr>
          <a:lstStyle/>
          <a:p>
            <a:r>
              <a:rPr lang="en-US" b="1" dirty="0">
                <a:solidFill>
                  <a:srgbClr val="8E1524"/>
                </a:solidFill>
              </a:rPr>
              <a:t>Ag2School Tax Credit</a:t>
            </a:r>
            <a:endParaRPr lang="en-US" b="1" dirty="0"/>
          </a:p>
        </p:txBody>
      </p:sp>
    </p:spTree>
    <p:extLst>
      <p:ext uri="{BB962C8B-B14F-4D97-AF65-F5344CB8AC3E}">
        <p14:creationId xmlns:p14="http://schemas.microsoft.com/office/powerpoint/2010/main" val="1456549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9738" y="1868365"/>
            <a:ext cx="7406640" cy="5255732"/>
          </a:xfrm>
        </p:spPr>
        <p:txBody>
          <a:bodyPr>
            <a:noAutofit/>
          </a:bodyPr>
          <a:lstStyle/>
          <a:p>
            <a:pPr marL="0" indent="0">
              <a:buNone/>
            </a:pPr>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buNone/>
            </a:pPr>
            <a:r>
              <a:rPr lang="en-US" dirty="0">
                <a:solidFill>
                  <a:schemeClr val="bg2">
                    <a:lumMod val="25000"/>
                  </a:schemeClr>
                </a:solidFill>
              </a:rPr>
              <a:t/>
            </a:r>
            <a:br>
              <a:rPr lang="en-US" dirty="0">
                <a:solidFill>
                  <a:schemeClr val="bg2">
                    <a:lumMod val="25000"/>
                  </a:schemeClr>
                </a:solidFill>
              </a:rPr>
            </a:br>
            <a:endParaRPr lang="en-US" dirty="0">
              <a:solidFill>
                <a:schemeClr val="bg2">
                  <a:lumMod val="25000"/>
                </a:schemeClr>
              </a:solidFill>
            </a:endParaRPr>
          </a:p>
          <a:p>
            <a:pPr marL="0" indent="0">
              <a:buNone/>
            </a:pPr>
            <a:endParaRPr lang="en-US" dirty="0">
              <a:solidFill>
                <a:schemeClr val="bg2">
                  <a:lumMod val="25000"/>
                </a:schemeClr>
              </a:solidFill>
            </a:endParaRPr>
          </a:p>
          <a:p>
            <a:pPr marL="0" indent="0">
              <a:buNone/>
            </a:pPr>
            <a:endParaRPr lang="en-US" dirty="0">
              <a:solidFill>
                <a:schemeClr val="bg2">
                  <a:lumMod val="25000"/>
                </a:schemeClr>
              </a:solidFill>
            </a:endParaRPr>
          </a:p>
        </p:txBody>
      </p:sp>
      <p:sp>
        <p:nvSpPr>
          <p:cNvPr id="2" name="Title 1"/>
          <p:cNvSpPr>
            <a:spLocks noGrp="1"/>
          </p:cNvSpPr>
          <p:nvPr>
            <p:ph type="title"/>
          </p:nvPr>
        </p:nvSpPr>
        <p:spPr/>
        <p:txBody>
          <a:bodyPr/>
          <a:lstStyle/>
          <a:p>
            <a:r>
              <a:rPr lang="en-US" sz="3000" b="1" dirty="0">
                <a:solidFill>
                  <a:srgbClr val="414A75"/>
                </a:solidFill>
              </a:rPr>
              <a:t>Increase in Pay 2023</a:t>
            </a:r>
            <a:r>
              <a:rPr lang="en-US" dirty="0"/>
              <a:t/>
            </a:r>
            <a:br>
              <a:rPr lang="en-US" dirty="0"/>
            </a:br>
            <a:r>
              <a:rPr lang="en-US" b="1" dirty="0">
                <a:solidFill>
                  <a:srgbClr val="8E1524"/>
                </a:solidFill>
              </a:rPr>
              <a:t>70% Ag Tax Credit on Bonds</a:t>
            </a:r>
          </a:p>
        </p:txBody>
      </p:sp>
      <p:graphicFrame>
        <p:nvGraphicFramePr>
          <p:cNvPr id="4" name="Table 3"/>
          <p:cNvGraphicFramePr>
            <a:graphicFrameLocks noGrp="1"/>
          </p:cNvGraphicFramePr>
          <p:nvPr>
            <p:extLst/>
          </p:nvPr>
        </p:nvGraphicFramePr>
        <p:xfrm>
          <a:off x="2170845" y="1868365"/>
          <a:ext cx="6523989" cy="2714150"/>
        </p:xfrm>
        <a:graphic>
          <a:graphicData uri="http://schemas.openxmlformats.org/drawingml/2006/table">
            <a:tbl>
              <a:tblPr firstRow="1" firstCol="1" bandRow="1">
                <a:tableStyleId>{F5AB1C69-6EDB-4FF4-983F-18BD219EF322}</a:tableStyleId>
              </a:tblPr>
              <a:tblGrid>
                <a:gridCol w="1698679">
                  <a:extLst>
                    <a:ext uri="{9D8B030D-6E8A-4147-A177-3AD203B41FA5}">
                      <a16:colId xmlns:a16="http://schemas.microsoft.com/office/drawing/2014/main" val="20000"/>
                    </a:ext>
                  </a:extLst>
                </a:gridCol>
                <a:gridCol w="2445387">
                  <a:extLst>
                    <a:ext uri="{9D8B030D-6E8A-4147-A177-3AD203B41FA5}">
                      <a16:colId xmlns:a16="http://schemas.microsoft.com/office/drawing/2014/main" val="20001"/>
                    </a:ext>
                  </a:extLst>
                </a:gridCol>
                <a:gridCol w="2379923">
                  <a:extLst>
                    <a:ext uri="{9D8B030D-6E8A-4147-A177-3AD203B41FA5}">
                      <a16:colId xmlns:a16="http://schemas.microsoft.com/office/drawing/2014/main" val="20002"/>
                    </a:ext>
                  </a:extLst>
                </a:gridCol>
              </a:tblGrid>
              <a:tr h="969351">
                <a:tc>
                  <a:txBody>
                    <a:bodyPr/>
                    <a:lstStyle/>
                    <a:p>
                      <a:pPr marL="0" marR="0" algn="ctr">
                        <a:lnSpc>
                          <a:spcPct val="107000"/>
                        </a:lnSpc>
                        <a:spcBef>
                          <a:spcPts val="0"/>
                        </a:spcBef>
                        <a:spcAft>
                          <a:spcPts val="800"/>
                        </a:spcAft>
                      </a:pPr>
                      <a:r>
                        <a:rPr lang="en-US" sz="2500">
                          <a:effectLst/>
                          <a:latin typeface="Calibri Light"/>
                        </a:rPr>
                        <a:t>Payable Year</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a:effectLst/>
                          <a:latin typeface="Calibri Light"/>
                        </a:rPr>
                        <a:t>Percent </a:t>
                      </a:r>
                      <a:br>
                        <a:rPr lang="en-US" sz="2500">
                          <a:effectLst/>
                          <a:latin typeface="Calibri Light"/>
                        </a:rPr>
                      </a:br>
                      <a:r>
                        <a:rPr lang="en-US" sz="2500">
                          <a:effectLst/>
                          <a:latin typeface="Calibri Light"/>
                        </a:rPr>
                        <a:t>Increase</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a:effectLst/>
                          <a:latin typeface="Calibri Light"/>
                        </a:rPr>
                        <a:t>Total Credit Percent</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extLst>
                  <a:ext uri="{0D108BD9-81ED-4DB2-BD59-A6C34878D82A}">
                    <a16:rowId xmlns:a16="http://schemas.microsoft.com/office/drawing/2014/main" val="10000"/>
                  </a:ext>
                </a:extLst>
              </a:tr>
              <a:tr h="475652">
                <a:tc>
                  <a:txBody>
                    <a:bodyPr/>
                    <a:lstStyle/>
                    <a:p>
                      <a:pPr marL="0" marR="0" algn="ctr">
                        <a:lnSpc>
                          <a:spcPct val="107000"/>
                        </a:lnSpc>
                        <a:spcBef>
                          <a:spcPts val="0"/>
                        </a:spcBef>
                        <a:spcAft>
                          <a:spcPts val="800"/>
                        </a:spcAft>
                      </a:pPr>
                      <a:r>
                        <a:rPr lang="en-US" sz="2500">
                          <a:effectLst/>
                          <a:latin typeface="Calibri Light"/>
                        </a:rPr>
                        <a:t>2021</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a:solidFill>
                            <a:srgbClr val="414A75"/>
                          </a:solidFill>
                          <a:effectLst/>
                          <a:latin typeface="Calibri Light"/>
                        </a:rPr>
                        <a:t>5%</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a:solidFill>
                            <a:srgbClr val="414A75"/>
                          </a:solidFill>
                          <a:effectLst/>
                          <a:latin typeface="Calibri Light"/>
                        </a:rPr>
                        <a:t>55%</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1"/>
                  </a:ext>
                </a:extLst>
              </a:tr>
              <a:tr h="475652">
                <a:tc>
                  <a:txBody>
                    <a:bodyPr/>
                    <a:lstStyle/>
                    <a:p>
                      <a:pPr marL="0" marR="0" algn="ctr">
                        <a:lnSpc>
                          <a:spcPct val="107000"/>
                        </a:lnSpc>
                        <a:spcBef>
                          <a:spcPts val="0"/>
                        </a:spcBef>
                        <a:spcAft>
                          <a:spcPts val="800"/>
                        </a:spcAft>
                      </a:pPr>
                      <a:r>
                        <a:rPr lang="en-US" sz="2500">
                          <a:effectLst/>
                          <a:latin typeface="Calibri Light"/>
                        </a:rPr>
                        <a:t>2022</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a:solidFill>
                            <a:srgbClr val="414A75"/>
                          </a:solidFill>
                          <a:effectLst/>
                          <a:latin typeface="Calibri Light"/>
                        </a:rPr>
                        <a:t>5%</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a:solidFill>
                            <a:srgbClr val="414A75"/>
                          </a:solidFill>
                          <a:effectLst/>
                          <a:latin typeface="Calibri Light"/>
                        </a:rPr>
                        <a:t>60%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2"/>
                  </a:ext>
                </a:extLst>
              </a:tr>
              <a:tr h="475652">
                <a:tc>
                  <a:txBody>
                    <a:bodyPr/>
                    <a:lstStyle/>
                    <a:p>
                      <a:pPr marL="0" marR="0" algn="ctr">
                        <a:lnSpc>
                          <a:spcPct val="107000"/>
                        </a:lnSpc>
                        <a:spcBef>
                          <a:spcPts val="0"/>
                        </a:spcBef>
                        <a:spcAft>
                          <a:spcPts val="800"/>
                        </a:spcAft>
                      </a:pPr>
                      <a:r>
                        <a:rPr lang="en-US" sz="2500">
                          <a:effectLst/>
                          <a:latin typeface="Calibri Light"/>
                        </a:rPr>
                        <a:t>2023</a:t>
                      </a:r>
                      <a:endParaRPr lang="en-US" sz="2500">
                        <a:effectLst/>
                        <a:latin typeface="Calibri Light"/>
                        <a:ea typeface="Calibri" panose="020F0502020204030204" pitchFamily="34" charset="0"/>
                        <a:cs typeface="Times New Roman"/>
                      </a:endParaRPr>
                    </a:p>
                  </a:txBody>
                  <a:tcPr marL="84475" marR="84475" marT="84475" marB="84475" anchor="b">
                    <a:solidFill>
                      <a:srgbClr val="414A75"/>
                    </a:solidFill>
                  </a:tcPr>
                </a:tc>
                <a:tc>
                  <a:txBody>
                    <a:bodyPr/>
                    <a:lstStyle/>
                    <a:p>
                      <a:pPr marL="0" marR="0" algn="ctr">
                        <a:lnSpc>
                          <a:spcPct val="107000"/>
                        </a:lnSpc>
                        <a:spcBef>
                          <a:spcPts val="0"/>
                        </a:spcBef>
                        <a:spcAft>
                          <a:spcPts val="800"/>
                        </a:spcAft>
                      </a:pPr>
                      <a:r>
                        <a:rPr lang="en-US" sz="2500" b="1">
                          <a:solidFill>
                            <a:srgbClr val="414A75"/>
                          </a:solidFill>
                          <a:effectLst/>
                          <a:latin typeface="Calibri Light"/>
                        </a:rPr>
                        <a:t>10%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tc>
                  <a:txBody>
                    <a:bodyPr/>
                    <a:lstStyle/>
                    <a:p>
                      <a:pPr marL="0" marR="0" algn="ctr">
                        <a:lnSpc>
                          <a:spcPct val="107000"/>
                        </a:lnSpc>
                        <a:spcBef>
                          <a:spcPts val="0"/>
                        </a:spcBef>
                        <a:spcAft>
                          <a:spcPts val="800"/>
                        </a:spcAft>
                      </a:pPr>
                      <a:r>
                        <a:rPr lang="en-US" sz="2500" b="1">
                          <a:solidFill>
                            <a:srgbClr val="414A75"/>
                          </a:solidFill>
                          <a:effectLst/>
                          <a:latin typeface="Calibri Light"/>
                        </a:rPr>
                        <a:t>70%</a:t>
                      </a:r>
                      <a:endParaRPr lang="en-US" sz="2500" b="1">
                        <a:solidFill>
                          <a:srgbClr val="414A75"/>
                        </a:solidFill>
                        <a:effectLst/>
                        <a:latin typeface="Calibri Light"/>
                        <a:ea typeface="Calibri" panose="020F0502020204030204" pitchFamily="34" charset="0"/>
                        <a:cs typeface="Times New Roman"/>
                      </a:endParaRPr>
                    </a:p>
                  </a:txBody>
                  <a:tcPr marL="84475" marR="84475" marT="84475" marB="84475"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9222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pPr>
            <a:r>
              <a:rPr lang="en-US" sz="2800" dirty="0"/>
              <a:t>Supreme Court in 1993 upheld right to “general and uniform system of education</a:t>
            </a:r>
            <a:r>
              <a:rPr lang="en-US" sz="2800" dirty="0" smtClean="0"/>
              <a:t>”</a:t>
            </a:r>
          </a:p>
          <a:p>
            <a:pPr marL="0" indent="0">
              <a:spcBef>
                <a:spcPts val="0"/>
              </a:spcBef>
              <a:buNone/>
            </a:pPr>
            <a:endParaRPr lang="en-US" sz="2800" dirty="0"/>
          </a:p>
          <a:p>
            <a:pPr>
              <a:spcBef>
                <a:spcPts val="0"/>
              </a:spcBef>
            </a:pPr>
            <a:r>
              <a:rPr lang="en-US" sz="2800" dirty="0"/>
              <a:t> Led state to provide basic school funding:</a:t>
            </a:r>
          </a:p>
          <a:p>
            <a:pPr lvl="1">
              <a:spcBef>
                <a:spcPts val="0"/>
              </a:spcBef>
            </a:pPr>
            <a:r>
              <a:rPr lang="en-US" sz="2500" dirty="0">
                <a:solidFill>
                  <a:schemeClr val="tx2"/>
                </a:solidFill>
              </a:rPr>
              <a:t>100% of basic education formula</a:t>
            </a:r>
          </a:p>
          <a:p>
            <a:pPr lvl="1">
              <a:spcBef>
                <a:spcPts val="0"/>
              </a:spcBef>
            </a:pPr>
            <a:r>
              <a:rPr lang="en-US" sz="2500" dirty="0">
                <a:solidFill>
                  <a:schemeClr val="tx2"/>
                </a:solidFill>
              </a:rPr>
              <a:t>Using equalization factors for various property tax-supported formulas to provide basic education regardless of wealth</a:t>
            </a:r>
            <a:r>
              <a:rPr lang="en-US" dirty="0"/>
              <a:t/>
            </a:r>
            <a:br>
              <a:rPr lang="en-US" dirty="0"/>
            </a:br>
            <a:endParaRPr lang="en-US" dirty="0"/>
          </a:p>
          <a:p>
            <a:pPr>
              <a:spcBef>
                <a:spcPts val="0"/>
              </a:spcBef>
            </a:pPr>
            <a:r>
              <a:rPr lang="en-US" sz="2800" dirty="0"/>
              <a:t>Since started in 2003, state funding for schools has not kept up with inflation.</a:t>
            </a:r>
          </a:p>
        </p:txBody>
      </p:sp>
      <p:sp>
        <p:nvSpPr>
          <p:cNvPr id="2" name="Title 1"/>
          <p:cNvSpPr>
            <a:spLocks noGrp="1"/>
          </p:cNvSpPr>
          <p:nvPr>
            <p:ph type="title"/>
          </p:nvPr>
        </p:nvSpPr>
        <p:spPr/>
        <p:txBody>
          <a:bodyPr>
            <a:noAutofit/>
          </a:bodyPr>
          <a:lstStyle/>
          <a:p>
            <a:r>
              <a:rPr lang="en-US">
                <a:solidFill>
                  <a:srgbClr val="8E1524"/>
                </a:solidFill>
                <a:latin typeface="Calibri" charset="0"/>
                <a:ea typeface="Calibri" charset="0"/>
                <a:cs typeface="Calibri" charset="0"/>
              </a:rPr>
              <a:t>BASIC EDUCATION FORMULA </a:t>
            </a:r>
            <a:br>
              <a:rPr lang="en-US">
                <a:solidFill>
                  <a:srgbClr val="8E1524"/>
                </a:solidFill>
                <a:latin typeface="Calibri" charset="0"/>
                <a:ea typeface="Calibri" charset="0"/>
                <a:cs typeface="Calibri" charset="0"/>
              </a:rPr>
            </a:br>
            <a:endParaRPr lang="en-US">
              <a:solidFill>
                <a:srgbClr val="8E1524"/>
              </a:solidFill>
              <a:latin typeface="Calibri" charset="0"/>
              <a:ea typeface="Calibri" charset="0"/>
              <a:cs typeface="Calibri" charset="0"/>
            </a:endParaRPr>
          </a:p>
        </p:txBody>
      </p:sp>
    </p:spTree>
    <p:extLst>
      <p:ext uri="{BB962C8B-B14F-4D97-AF65-F5344CB8AC3E}">
        <p14:creationId xmlns:p14="http://schemas.microsoft.com/office/powerpoint/2010/main" val="625732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b="1" dirty="0" smtClean="0"/>
              <a:t>Underfunding of Special Education</a:t>
            </a:r>
            <a:endParaRPr lang="en-US" b="1" dirty="0"/>
          </a:p>
        </p:txBody>
      </p:sp>
      <p:sp>
        <p:nvSpPr>
          <p:cNvPr id="8" name="Text Placeholder 7"/>
          <p:cNvSpPr>
            <a:spLocks noGrp="1"/>
          </p:cNvSpPr>
          <p:nvPr>
            <p:ph sz="half" idx="1"/>
          </p:nvPr>
        </p:nvSpPr>
        <p:spPr/>
        <p:txBody>
          <a:bodyPr>
            <a:normAutofit lnSpcReduction="10000"/>
          </a:bodyPr>
          <a:lstStyle/>
          <a:p>
            <a:r>
              <a:rPr lang="en-US" dirty="0"/>
              <a:t>MDE reports the FY 2018 cost of providing special education programs was underfunded by $822 million, or an average of 40% underfunded </a:t>
            </a:r>
            <a:endParaRPr lang="en-US" dirty="0" smtClean="0"/>
          </a:p>
          <a:p>
            <a:pPr marL="0" indent="0">
              <a:buNone/>
            </a:pPr>
            <a:endParaRPr lang="en-US" dirty="0" smtClean="0"/>
          </a:p>
          <a:p>
            <a:r>
              <a:rPr lang="en-US" dirty="0"/>
              <a:t>Primary options to bridge special education funding gap are to cut regular program budgets or increase referendum revenue, most districts have done both</a:t>
            </a:r>
          </a:p>
          <a:p>
            <a:endParaRPr lang="en-US" dirty="0"/>
          </a:p>
        </p:txBody>
      </p:sp>
      <p:sp>
        <p:nvSpPr>
          <p:cNvPr id="10" name="Text Placeholder 9"/>
          <p:cNvSpPr>
            <a:spLocks noGrp="1"/>
          </p:cNvSpPr>
          <p:nvPr>
            <p:ph sz="half" idx="2"/>
          </p:nvPr>
        </p:nvSpPr>
        <p:spPr/>
        <p:txBody>
          <a:bodyPr>
            <a:normAutofit lnSpcReduction="10000"/>
          </a:bodyPr>
          <a:lstStyle/>
          <a:p>
            <a:r>
              <a:rPr lang="en-US" dirty="0" smtClean="0"/>
              <a:t>Translating </a:t>
            </a:r>
            <a:r>
              <a:rPr lang="en-US" dirty="0"/>
              <a:t>into a statewide average funding shortfall of $5,705 per special </a:t>
            </a:r>
            <a:r>
              <a:rPr lang="en-US" dirty="0" smtClean="0"/>
              <a:t>education</a:t>
            </a:r>
          </a:p>
          <a:p>
            <a:pPr marL="0" indent="0">
              <a:buNone/>
            </a:pPr>
            <a:r>
              <a:rPr lang="en-US" dirty="0" smtClean="0"/>
              <a:t> </a:t>
            </a:r>
            <a:endParaRPr lang="en-US" dirty="0"/>
          </a:p>
          <a:p>
            <a:r>
              <a:rPr lang="en-US" dirty="0"/>
              <a:t>Underfunding of special education costs requires a transfer from regular program resources to support an underfunded program mandated by state and federal law</a:t>
            </a:r>
          </a:p>
          <a:p>
            <a:endParaRPr lang="en-US" dirty="0"/>
          </a:p>
        </p:txBody>
      </p:sp>
    </p:spTree>
    <p:extLst>
      <p:ext uri="{BB962C8B-B14F-4D97-AF65-F5344CB8AC3E}">
        <p14:creationId xmlns:p14="http://schemas.microsoft.com/office/powerpoint/2010/main" val="161679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Shape 94"/>
          <p:cNvSpPr txBox="1">
            <a:spLocks noGrp="1"/>
          </p:cNvSpPr>
          <p:nvPr>
            <p:ph idx="1"/>
          </p:nvPr>
        </p:nvSpPr>
        <p:spPr>
          <a:prstGeom prst="rect">
            <a:avLst/>
          </a:prstGeom>
          <a:noFill/>
          <a:ln>
            <a:noFill/>
          </a:ln>
        </p:spPr>
        <p:txBody>
          <a:bodyPr wrap="square" lIns="121875" tIns="60925" rIns="121875" bIns="60925" anchor="t" anchorCtr="0">
            <a:noAutofit/>
          </a:bodyPr>
          <a:lstStyle/>
          <a:p>
            <a:pPr marL="169545" indent="-169545">
              <a:lnSpc>
                <a:spcPct val="200000"/>
              </a:lnSpc>
            </a:pPr>
            <a:r>
              <a:rPr lang="en-US" sz="2800" dirty="0">
                <a:latin typeface="Calibri Light"/>
                <a:cs typeface="Calibri Light"/>
              </a:rPr>
              <a:t>Big Picture</a:t>
            </a:r>
          </a:p>
          <a:p>
            <a:pPr marL="169545" indent="-169545">
              <a:lnSpc>
                <a:spcPct val="200000"/>
              </a:lnSpc>
            </a:pPr>
            <a:r>
              <a:rPr lang="en-US" sz="2800" dirty="0">
                <a:latin typeface="Calibri Light"/>
                <a:cs typeface="Calibri Light"/>
              </a:rPr>
              <a:t>Your Property Classification and Value</a:t>
            </a:r>
          </a:p>
          <a:p>
            <a:pPr marL="169545" indent="-169545">
              <a:lnSpc>
                <a:spcPct val="200000"/>
              </a:lnSpc>
            </a:pPr>
            <a:r>
              <a:rPr lang="en-US" sz="2800" dirty="0">
                <a:latin typeface="Calibri Light"/>
                <a:cs typeface="Calibri Light"/>
              </a:rPr>
              <a:t>School District Factors Affecting Pay ’23</a:t>
            </a:r>
          </a:p>
          <a:p>
            <a:pPr marL="169545" indent="-169545">
              <a:lnSpc>
                <a:spcPct val="200000"/>
              </a:lnSpc>
            </a:pPr>
            <a:r>
              <a:rPr lang="en-US" sz="2800" dirty="0">
                <a:latin typeface="Calibri Light"/>
                <a:cs typeface="Calibri Light"/>
              </a:rPr>
              <a:t>Putting it All Together and Questions</a:t>
            </a:r>
          </a:p>
          <a:p>
            <a:pPr marL="274320" marR="0" lvl="0" indent="-274320" algn="l" rtl="0">
              <a:lnSpc>
                <a:spcPct val="90000"/>
              </a:lnSpc>
              <a:spcBef>
                <a:spcPts val="0"/>
              </a:spcBef>
              <a:spcAft>
                <a:spcPts val="0"/>
              </a:spcAft>
              <a:buClr>
                <a:schemeClr val="lt1"/>
              </a:buClr>
              <a:buSzPts val="2520"/>
              <a:buFont typeface="Noto Sans Symbols"/>
              <a:buChar char="➢"/>
            </a:pPr>
            <a:endParaRPr lang="en-US" sz="2800" b="0" i="0" u="none" strike="noStrike" cap="none" dirty="0">
              <a:solidFill>
                <a:schemeClr val="lt1"/>
              </a:solidFill>
              <a:latin typeface="Arial Narrow"/>
              <a:ea typeface="Arial Narrow"/>
              <a:cs typeface="Arial Narrow"/>
              <a:sym typeface="Arial Narrow"/>
            </a:endParaRPr>
          </a:p>
        </p:txBody>
      </p:sp>
      <p:sp>
        <p:nvSpPr>
          <p:cNvPr id="93" name="Shape 93"/>
          <p:cNvSpPr txBox="1">
            <a:spLocks noGrp="1"/>
          </p:cNvSpPr>
          <p:nvPr>
            <p:ph type="title"/>
          </p:nvPr>
        </p:nvSpPr>
        <p:spPr>
          <a:prstGeom prst="rect">
            <a:avLst/>
          </a:prstGeom>
          <a:noFill/>
          <a:ln>
            <a:noFill/>
          </a:ln>
        </p:spPr>
        <p:txBody>
          <a:bodyPr wrap="square" lIns="121875" tIns="60925" rIns="121875" bIns="60925" anchor="b" anchorCtr="0">
            <a:noAutofit/>
          </a:bodyPr>
          <a:lstStyle/>
          <a:p>
            <a:pPr lvl="0" indent="-228600" algn="l">
              <a:lnSpc>
                <a:spcPct val="80000"/>
              </a:lnSpc>
              <a:spcBef>
                <a:spcPts val="0"/>
              </a:spcBef>
              <a:buClr>
                <a:schemeClr val="lt1"/>
              </a:buClr>
              <a:buSzPts val="3600"/>
            </a:pPr>
            <a:r>
              <a:rPr lang="en-US" b="1" dirty="0" smtClean="0"/>
              <a:t>Agenda</a:t>
            </a:r>
            <a:r>
              <a:rPr lang="en-US" b="1" dirty="0"/>
              <a:t/>
            </a:r>
            <a:br>
              <a:rPr lang="en-US" b="1" dirty="0"/>
            </a:br>
            <a:r>
              <a:rPr lang="en-US" b="1" dirty="0"/>
              <a:t>Factors Affecting </a:t>
            </a:r>
            <a:r>
              <a:rPr lang="en-US" b="1" dirty="0" smtClean="0"/>
              <a:t>Taxes</a:t>
            </a:r>
            <a:endParaRPr lang="en-US" b="1" i="0" u="none" strike="noStrike" cap="none" dirty="0">
              <a:latin typeface="Cambria"/>
              <a:ea typeface="Cambria"/>
              <a:cs typeface="Cambria"/>
              <a:sym typeface="Cambria"/>
            </a:endParaRPr>
          </a:p>
        </p:txBody>
      </p:sp>
      <p:sp>
        <p:nvSpPr>
          <p:cNvPr id="95" name="Shape 95"/>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2000" b="0" i="0" u="none" strike="noStrike" cap="none" dirty="0" smtClean="0">
                <a:solidFill>
                  <a:schemeClr val="lt1"/>
                </a:solidFill>
                <a:latin typeface="Cambria"/>
                <a:ea typeface="Cambria"/>
                <a:cs typeface="Cambria"/>
                <a:sym typeface="Cambria"/>
              </a:rPr>
              <a:t>Jackson County Central School District # 2895</a:t>
            </a:r>
            <a:endParaRPr lang="en-US" sz="2000" b="0" i="0" u="none" strike="noStrike" cap="none" dirty="0">
              <a:solidFill>
                <a:schemeClr val="lt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p:cTn id="7" dur="1000"/>
                                        <p:tgtEl>
                                          <p:spTgt spid="94">
                                            <p:txEl>
                                              <p:pRg st="0" end="0"/>
                                            </p:txEl>
                                          </p:spTgt>
                                        </p:tgtEl>
                                      </p:cBhvr>
                                    </p:animEffect>
                                    <p:anim calcmode="lin" valueType="num">
                                      <p:cBhvr>
                                        <p:cTn id="8" dur="10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4">
                                            <p:txEl>
                                              <p:pRg st="1" end="1"/>
                                            </p:txEl>
                                          </p:spTgt>
                                        </p:tgtEl>
                                        <p:attrNameLst>
                                          <p:attrName>style.visibility</p:attrName>
                                        </p:attrNameLst>
                                      </p:cBhvr>
                                      <p:to>
                                        <p:strVal val="visible"/>
                                      </p:to>
                                    </p:set>
                                    <p:animEffect transition="in" filter="fade">
                                      <p:cBhvr>
                                        <p:cTn id="14" dur="1000"/>
                                        <p:tgtEl>
                                          <p:spTgt spid="94">
                                            <p:txEl>
                                              <p:pRg st="1" end="1"/>
                                            </p:txEl>
                                          </p:spTgt>
                                        </p:tgtEl>
                                      </p:cBhvr>
                                    </p:animEffect>
                                    <p:anim calcmode="lin" valueType="num">
                                      <p:cBhvr>
                                        <p:cTn id="15" dur="1000" fill="hold"/>
                                        <p:tgtEl>
                                          <p:spTgt spid="9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xEl>
                                              <p:pRg st="2" end="2"/>
                                            </p:txEl>
                                          </p:spTgt>
                                        </p:tgtEl>
                                        <p:attrNameLst>
                                          <p:attrName>style.visibility</p:attrName>
                                        </p:attrNameLst>
                                      </p:cBhvr>
                                      <p:to>
                                        <p:strVal val="visible"/>
                                      </p:to>
                                    </p:set>
                                    <p:animEffect transition="in" filter="fade">
                                      <p:cBhvr>
                                        <p:cTn id="21" dur="1000"/>
                                        <p:tgtEl>
                                          <p:spTgt spid="94">
                                            <p:txEl>
                                              <p:pRg st="2" end="2"/>
                                            </p:txEl>
                                          </p:spTgt>
                                        </p:tgtEl>
                                      </p:cBhvr>
                                    </p:animEffect>
                                    <p:anim calcmode="lin" valueType="num">
                                      <p:cBhvr>
                                        <p:cTn id="22" dur="1000" fill="hold"/>
                                        <p:tgtEl>
                                          <p:spTgt spid="9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4">
                                            <p:txEl>
                                              <p:pRg st="3" end="3"/>
                                            </p:txEl>
                                          </p:spTgt>
                                        </p:tgtEl>
                                        <p:attrNameLst>
                                          <p:attrName>style.visibility</p:attrName>
                                        </p:attrNameLst>
                                      </p:cBhvr>
                                      <p:to>
                                        <p:strVal val="visible"/>
                                      </p:to>
                                    </p:set>
                                    <p:animEffect transition="in" filter="fade">
                                      <p:cBhvr>
                                        <p:cTn id="28" dur="1000"/>
                                        <p:tgtEl>
                                          <p:spTgt spid="94">
                                            <p:txEl>
                                              <p:pRg st="3" end="3"/>
                                            </p:txEl>
                                          </p:spTgt>
                                        </p:tgtEl>
                                      </p:cBhvr>
                                    </p:animEffect>
                                    <p:anim calcmode="lin" valueType="num">
                                      <p:cBhvr>
                                        <p:cTn id="29" dur="1000" fill="hold"/>
                                        <p:tgtEl>
                                          <p:spTgt spid="9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In </a:t>
            </a:r>
            <a:r>
              <a:rPr lang="en-US" dirty="0"/>
              <a:t>1992-93, 65% of districts had operating referendum revenue </a:t>
            </a:r>
            <a:r>
              <a:rPr lang="en-US" dirty="0" smtClean="0"/>
              <a:t>averaging $</a:t>
            </a:r>
            <a:r>
              <a:rPr lang="en-US" dirty="0"/>
              <a:t>332 per pupil</a:t>
            </a:r>
          </a:p>
          <a:p>
            <a:r>
              <a:rPr lang="en-US" dirty="0" smtClean="0"/>
              <a:t>For </a:t>
            </a:r>
            <a:r>
              <a:rPr lang="en-US" dirty="0"/>
              <a:t>2020-21, all Minnesota districts have referendum revenue and/or local optional revenue levy authority averaging $1,475 per </a:t>
            </a:r>
            <a:r>
              <a:rPr lang="en-US" dirty="0" smtClean="0"/>
              <a:t>pupil</a:t>
            </a:r>
          </a:p>
          <a:p>
            <a:pPr lvl="1"/>
            <a:r>
              <a:rPr lang="en-US" dirty="0" smtClean="0"/>
              <a:t>JCC Operating and LOR is $1184 per pupil</a:t>
            </a:r>
          </a:p>
          <a:p>
            <a:r>
              <a:rPr lang="en-US" dirty="0" smtClean="0"/>
              <a:t>Referendum </a:t>
            </a:r>
            <a:r>
              <a:rPr lang="en-US" dirty="0"/>
              <a:t>revenue including Local Optional Revenue (LOR) provides 13.2% of General Fund operating revenue</a:t>
            </a:r>
          </a:p>
          <a:p>
            <a:r>
              <a:rPr lang="en-US" dirty="0" smtClean="0"/>
              <a:t>Of </a:t>
            </a:r>
            <a:r>
              <a:rPr lang="en-US" dirty="0"/>
              <a:t>this amount, $751 is a voter approved operating referendum, and $724 is Local Optional Revenue (</a:t>
            </a:r>
            <a:r>
              <a:rPr lang="en-US" dirty="0" smtClean="0"/>
              <a:t>LOR)</a:t>
            </a:r>
            <a:endParaRPr lang="en-US" dirty="0"/>
          </a:p>
        </p:txBody>
      </p:sp>
      <p:sp>
        <p:nvSpPr>
          <p:cNvPr id="2" name="Title 1"/>
          <p:cNvSpPr>
            <a:spLocks noGrp="1"/>
          </p:cNvSpPr>
          <p:nvPr>
            <p:ph type="title"/>
          </p:nvPr>
        </p:nvSpPr>
        <p:spPr/>
        <p:txBody>
          <a:bodyPr/>
          <a:lstStyle/>
          <a:p>
            <a:r>
              <a:rPr lang="en-US" b="1" dirty="0"/>
              <a:t>Result: Growing Dependence on Referendum Revenue</a:t>
            </a:r>
          </a:p>
        </p:txBody>
      </p:sp>
    </p:spTree>
    <p:extLst>
      <p:ext uri="{BB962C8B-B14F-4D97-AF65-F5344CB8AC3E}">
        <p14:creationId xmlns:p14="http://schemas.microsoft.com/office/powerpoint/2010/main" val="380460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034" y="113172"/>
            <a:ext cx="10512862" cy="1715627"/>
          </a:xfrm>
        </p:spPr>
        <p:txBody>
          <a:bodyPr/>
          <a:lstStyle/>
          <a:p>
            <a:pPr lvl="0"/>
            <a:r>
              <a:rPr lang="en-US" sz="4400" b="0" cap="none" dirty="0" smtClean="0">
                <a:latin typeface="Arial Narrow"/>
                <a:ea typeface="Arial Narrow"/>
                <a:cs typeface="Arial Narrow"/>
                <a:sym typeface="Arial Narrow"/>
              </a:rPr>
              <a:t>Property Classifications and Value</a:t>
            </a:r>
            <a:r>
              <a:rPr lang="en-US" sz="3600" b="0" cap="none" dirty="0">
                <a:solidFill>
                  <a:schemeClr val="lt1"/>
                </a:solidFill>
                <a:latin typeface="Arial Narrow"/>
                <a:ea typeface="Arial Narrow"/>
                <a:cs typeface="Arial Narrow"/>
                <a:sym typeface="Arial Narrow"/>
              </a:rPr>
              <a:t/>
            </a:r>
            <a:br>
              <a:rPr lang="en-US" sz="3600" b="0" cap="none" dirty="0">
                <a:solidFill>
                  <a:schemeClr val="lt1"/>
                </a:solidFill>
                <a:latin typeface="Arial Narrow"/>
                <a:ea typeface="Arial Narrow"/>
                <a:cs typeface="Arial Narrow"/>
                <a:sym typeface="Arial Narrow"/>
              </a:rPr>
            </a:br>
            <a:endParaRPr lang="en-US" dirty="0"/>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5400000">
            <a:off x="634180" y="2214023"/>
            <a:ext cx="5048250" cy="36163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917" y="1498060"/>
            <a:ext cx="3706715" cy="5048660"/>
          </a:xfrm>
          <a:prstGeom prst="rect">
            <a:avLst/>
          </a:prstGeom>
        </p:spPr>
      </p:pic>
    </p:spTree>
    <p:extLst>
      <p:ext uri="{BB962C8B-B14F-4D97-AF65-F5344CB8AC3E}">
        <p14:creationId xmlns:p14="http://schemas.microsoft.com/office/powerpoint/2010/main" val="3011072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36721" y="2037522"/>
            <a:ext cx="3931213" cy="3811588"/>
          </a:xfrm>
        </p:spPr>
        <p:txBody>
          <a:bodyPr vert="horz" lIns="91440" tIns="45720" rIns="91440" bIns="45720" rtlCol="0" anchor="t">
            <a:noAutofit/>
          </a:bodyPr>
          <a:lstStyle/>
          <a:p>
            <a:pPr>
              <a:spcBef>
                <a:spcPts val="0"/>
              </a:spcBef>
            </a:pPr>
            <a:endParaRPr lang="en-US" sz="2000" dirty="0">
              <a:solidFill>
                <a:schemeClr val="tx1">
                  <a:lumMod val="65000"/>
                  <a:lumOff val="35000"/>
                </a:schemeClr>
              </a:solidFill>
            </a:endParaRPr>
          </a:p>
          <a:p>
            <a:pPr marL="285750" indent="-285750">
              <a:spcBef>
                <a:spcPts val="0"/>
              </a:spcBef>
              <a:buFont typeface="Wingdings" panose="05000000000000000000" pitchFamily="2" charset="2"/>
              <a:buChar char="q"/>
            </a:pPr>
            <a:r>
              <a:rPr lang="en-US" sz="2300" dirty="0"/>
              <a:t>Property classification and market value</a:t>
            </a:r>
            <a:br>
              <a:rPr lang="en-US" sz="2300" dirty="0"/>
            </a:br>
            <a:endParaRPr lang="en-US" sz="2300" dirty="0"/>
          </a:p>
          <a:p>
            <a:pPr marL="285750" indent="-285750">
              <a:spcBef>
                <a:spcPts val="0"/>
              </a:spcBef>
              <a:buFont typeface="Wingdings" panose="05000000000000000000" pitchFamily="2" charset="2"/>
              <a:buChar char="q"/>
            </a:pPr>
            <a:r>
              <a:rPr lang="en-US" sz="2300" dirty="0"/>
              <a:t>Sent Spring </a:t>
            </a:r>
            <a:r>
              <a:rPr lang="en-US" sz="2300" dirty="0" smtClean="0"/>
              <a:t>2022; </a:t>
            </a:r>
            <a:r>
              <a:rPr lang="en-US" sz="2300" dirty="0"/>
              <a:t>cannot change value</a:t>
            </a:r>
            <a:br>
              <a:rPr lang="en-US" sz="2300" dirty="0"/>
            </a:br>
            <a:endParaRPr lang="en-US" sz="2300" dirty="0"/>
          </a:p>
          <a:p>
            <a:pPr marL="285750" indent="-285750">
              <a:spcBef>
                <a:spcPts val="0"/>
              </a:spcBef>
              <a:buFont typeface="Wingdings" panose="05000000000000000000" pitchFamily="2" charset="2"/>
              <a:buChar char="q"/>
            </a:pPr>
            <a:r>
              <a:rPr lang="en-US" sz="2300" dirty="0"/>
              <a:t>Watch for </a:t>
            </a:r>
            <a:r>
              <a:rPr lang="en-US" sz="2300" dirty="0" smtClean="0"/>
              <a:t>2023</a:t>
            </a:r>
            <a:r>
              <a:rPr lang="en-US" sz="2300" dirty="0"/>
              <a:t> statement in SPRING and where to appeal</a:t>
            </a:r>
            <a:endParaRPr lang="en-US" sz="2300" dirty="0">
              <a:cs typeface="Calibri"/>
            </a:endParaRPr>
          </a:p>
          <a:p>
            <a:pPr>
              <a:spcBef>
                <a:spcPts val="0"/>
              </a:spcBef>
            </a:pPr>
            <a:endParaRPr lang="en-US" dirty="0">
              <a:solidFill>
                <a:schemeClr val="tx1">
                  <a:lumMod val="65000"/>
                  <a:lumOff val="35000"/>
                </a:schemeClr>
              </a:solidFill>
            </a:endParaRPr>
          </a:p>
        </p:txBody>
      </p:sp>
      <p:sp>
        <p:nvSpPr>
          <p:cNvPr id="9" name="Rectangle 8"/>
          <p:cNvSpPr/>
          <p:nvPr/>
        </p:nvSpPr>
        <p:spPr>
          <a:xfrm>
            <a:off x="691593" y="523370"/>
            <a:ext cx="3154850" cy="1446550"/>
          </a:xfrm>
          <a:prstGeom prst="rect">
            <a:avLst/>
          </a:prstGeom>
        </p:spPr>
        <p:txBody>
          <a:bodyPr wrap="square">
            <a:spAutoFit/>
          </a:bodyPr>
          <a:lstStyle/>
          <a:p>
            <a:r>
              <a:rPr lang="en-US" sz="4400" b="1" dirty="0">
                <a:solidFill>
                  <a:srgbClr val="414A75"/>
                </a:solidFill>
              </a:rPr>
              <a:t>Know Your Valuation</a:t>
            </a:r>
            <a:endParaRPr lang="en-US" sz="4400" dirty="0">
              <a:solidFill>
                <a:srgbClr val="414A75"/>
              </a:solidFill>
            </a:endParaRPr>
          </a:p>
        </p:txBody>
      </p:sp>
      <p:pic>
        <p:nvPicPr>
          <p:cNvPr id="10" name="Picture 9">
            <a:extLst>
              <a:ext uri="{FF2B5EF4-FFF2-40B4-BE49-F238E27FC236}">
                <a16:creationId xmlns:a16="http://schemas.microsoft.com/office/drawing/2014/main" id="{A54FD008-0349-EB51-B484-5B686089BC9B}"/>
              </a:ext>
            </a:extLst>
          </p:cNvPr>
          <p:cNvPicPr>
            <a:picLocks noChangeAspect="1"/>
          </p:cNvPicPr>
          <p:nvPr/>
        </p:nvPicPr>
        <p:blipFill>
          <a:blip r:embed="rId3"/>
          <a:stretch>
            <a:fillRect/>
          </a:stretch>
        </p:blipFill>
        <p:spPr>
          <a:xfrm>
            <a:off x="4600560" y="320171"/>
            <a:ext cx="5369490" cy="6176304"/>
          </a:xfrm>
          <a:prstGeom prst="rect">
            <a:avLst/>
          </a:prstGeom>
        </p:spPr>
      </p:pic>
    </p:spTree>
    <p:extLst>
      <p:ext uri="{BB962C8B-B14F-4D97-AF65-F5344CB8AC3E}">
        <p14:creationId xmlns:p14="http://schemas.microsoft.com/office/powerpoint/2010/main" val="107301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7695" y="1080225"/>
            <a:ext cx="7000877" cy="4351338"/>
          </a:xfrm>
        </p:spPr>
        <p:txBody>
          <a:bodyPr>
            <a:normAutofit/>
          </a:bodyPr>
          <a:lstStyle/>
          <a:p>
            <a:pPr marL="0" indent="0">
              <a:buNone/>
            </a:pPr>
            <a:r>
              <a:rPr lang="en-US" sz="1800" b="1" dirty="0">
                <a:solidFill>
                  <a:schemeClr val="tx1">
                    <a:lumMod val="65000"/>
                    <a:lumOff val="35000"/>
                  </a:schemeClr>
                </a:solidFill>
              </a:rPr>
              <a:t>Property Classification Rates set in statute by Legislature and Governor and result in range of Effective Tax Rates: </a:t>
            </a:r>
          </a:p>
          <a:p>
            <a:pPr marL="0" indent="0">
              <a:buNone/>
            </a:pPr>
            <a:endParaRPr lang="en-US" sz="1800" dirty="0"/>
          </a:p>
          <a:p>
            <a:pPr algn="r">
              <a:buNone/>
            </a:pPr>
            <a:r>
              <a:rPr lang="en-US" dirty="0"/>
              <a:t>					 </a:t>
            </a:r>
            <a:endParaRPr lang="en-US" sz="2200" i="1" dirty="0"/>
          </a:p>
        </p:txBody>
      </p:sp>
      <p:sp>
        <p:nvSpPr>
          <p:cNvPr id="2" name="Title 1"/>
          <p:cNvSpPr>
            <a:spLocks noGrp="1"/>
          </p:cNvSpPr>
          <p:nvPr>
            <p:ph type="title"/>
          </p:nvPr>
        </p:nvSpPr>
        <p:spPr>
          <a:xfrm>
            <a:off x="1897697" y="143017"/>
            <a:ext cx="6523989" cy="1325563"/>
          </a:xfrm>
        </p:spPr>
        <p:txBody>
          <a:bodyPr>
            <a:noAutofit/>
          </a:bodyPr>
          <a:lstStyle/>
          <a:p>
            <a:r>
              <a:rPr lang="en-US" b="1" dirty="0">
                <a:solidFill>
                  <a:srgbClr val="8E1524"/>
                </a:solidFill>
                <a:cs typeface="Calibri"/>
              </a:rPr>
              <a:t>Effective Tax Rates</a:t>
            </a:r>
            <a:endParaRPr lang="en-US" dirty="0"/>
          </a:p>
        </p:txBody>
      </p:sp>
      <p:sp>
        <p:nvSpPr>
          <p:cNvPr id="4" name="Rectangle 3"/>
          <p:cNvSpPr/>
          <p:nvPr/>
        </p:nvSpPr>
        <p:spPr>
          <a:xfrm>
            <a:off x="5533580" y="6146343"/>
            <a:ext cx="2993514" cy="400110"/>
          </a:xfrm>
          <a:prstGeom prst="rect">
            <a:avLst/>
          </a:prstGeom>
        </p:spPr>
        <p:txBody>
          <a:bodyPr wrap="square">
            <a:spAutoFit/>
          </a:bodyPr>
          <a:lstStyle/>
          <a:p>
            <a:pPr marL="182880" indent="-182880" algn="r" eaLnBrk="0" hangingPunct="0">
              <a:spcBef>
                <a:spcPct val="20000"/>
              </a:spcBef>
              <a:buClr>
                <a:srgbClr val="873624"/>
              </a:buClr>
              <a:buSzPct val="85000"/>
            </a:pPr>
            <a:r>
              <a:rPr lang="en-US" sz="1000" i="1" kern="1200" dirty="0">
                <a:solidFill>
                  <a:prstClr val="black"/>
                </a:solidFill>
                <a:latin typeface="Futura Std Heavy"/>
                <a:ea typeface="+mn-ea"/>
                <a:cs typeface="+mn-cs"/>
              </a:rPr>
              <a:t>(</a:t>
            </a:r>
            <a:r>
              <a:rPr lang="en-US" sz="1000" i="1" kern="1200" dirty="0" err="1">
                <a:solidFill>
                  <a:prstClr val="black"/>
                </a:solidFill>
                <a:latin typeface="Futura Std Heavy"/>
                <a:ea typeface="+mn-ea"/>
                <a:cs typeface="+mn-cs"/>
              </a:rPr>
              <a:t>Source:Tim</a:t>
            </a:r>
            <a:r>
              <a:rPr lang="en-US" sz="1000" i="1" kern="1200" dirty="0">
                <a:solidFill>
                  <a:prstClr val="black"/>
                </a:solidFill>
                <a:latin typeface="Futura Std Heavy"/>
                <a:ea typeface="+mn-ea"/>
                <a:cs typeface="+mn-cs"/>
              </a:rPr>
              <a:t> </a:t>
            </a:r>
            <a:r>
              <a:rPr lang="en-US" sz="1000" i="1" kern="1200" dirty="0" err="1">
                <a:solidFill>
                  <a:prstClr val="black"/>
                </a:solidFill>
                <a:latin typeface="Futura Std Heavy"/>
                <a:ea typeface="+mn-ea"/>
                <a:cs typeface="+mn-cs"/>
              </a:rPr>
              <a:t>Strom,Jared</a:t>
            </a:r>
            <a:r>
              <a:rPr lang="en-US" sz="1000" i="1" kern="1200" dirty="0">
                <a:solidFill>
                  <a:prstClr val="black"/>
                </a:solidFill>
                <a:latin typeface="Futura Std Heavy"/>
                <a:ea typeface="+mn-ea"/>
                <a:cs typeface="+mn-cs"/>
              </a:rPr>
              <a:t> Swanson House Research)</a:t>
            </a:r>
          </a:p>
        </p:txBody>
      </p:sp>
      <p:graphicFrame>
        <p:nvGraphicFramePr>
          <p:cNvPr id="5" name="Table 4"/>
          <p:cNvGraphicFramePr>
            <a:graphicFrameLocks noGrp="1"/>
          </p:cNvGraphicFramePr>
          <p:nvPr>
            <p:extLst/>
          </p:nvPr>
        </p:nvGraphicFramePr>
        <p:xfrm>
          <a:off x="1973894" y="2092960"/>
          <a:ext cx="6924678" cy="3616960"/>
        </p:xfrm>
        <a:graphic>
          <a:graphicData uri="http://schemas.openxmlformats.org/drawingml/2006/table">
            <a:tbl>
              <a:tblPr firstRow="1" firstCol="1" bandRow="1">
                <a:tableStyleId>{3B4B98B0-60AC-42C2-AFA5-B58CD77FA1E5}</a:tableStyleId>
              </a:tblPr>
              <a:tblGrid>
                <a:gridCol w="4303398">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tblGrid>
              <a:tr h="894682">
                <a:tc>
                  <a:txBody>
                    <a:bodyPr/>
                    <a:lstStyle/>
                    <a:p>
                      <a:pPr marL="0" marR="0" fontAlgn="base">
                        <a:spcBef>
                          <a:spcPts val="430"/>
                        </a:spcBef>
                        <a:spcAft>
                          <a:spcPts val="0"/>
                        </a:spcAft>
                      </a:pPr>
                      <a:r>
                        <a:rPr lang="en-US" sz="2500" kern="1200">
                          <a:solidFill>
                            <a:schemeClr val="bg2">
                              <a:lumMod val="25000"/>
                            </a:schemeClr>
                          </a:solidFill>
                          <a:effectLst/>
                          <a:latin typeface="Calibri Light"/>
                        </a:rPr>
                        <a:t>Property Classification</a:t>
                      </a:r>
                      <a:endParaRPr lang="en-US" sz="2500">
                        <a:solidFill>
                          <a:schemeClr val="bg2">
                            <a:lumMod val="25000"/>
                          </a:schemeClr>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2022</a:t>
                      </a:r>
                      <a:r>
                        <a:rPr lang="en-US" sz="2500" kern="1200">
                          <a:solidFill>
                            <a:schemeClr val="bg2">
                              <a:lumMod val="25000"/>
                            </a:schemeClr>
                          </a:solidFill>
                          <a:effectLst/>
                          <a:latin typeface="Calibri Light"/>
                        </a:rPr>
                        <a:t> Estimate</a:t>
                      </a:r>
                      <a:r>
                        <a:rPr lang="en-US" sz="2500" kern="1200">
                          <a:solidFill>
                            <a:srgbClr val="3B3838"/>
                          </a:solidFill>
                          <a:effectLst/>
                          <a:latin typeface="Calibri Light"/>
                        </a:rPr>
                        <a:t/>
                      </a:r>
                      <a:br>
                        <a:rPr lang="en-US" sz="2500" kern="1200">
                          <a:solidFill>
                            <a:srgbClr val="3B3838"/>
                          </a:solidFill>
                          <a:effectLst/>
                          <a:latin typeface="Calibri Light"/>
                        </a:rPr>
                      </a:br>
                      <a:endParaRPr lang="en-US" sz="1500">
                        <a:solidFill>
                          <a:srgbClr val="3B3838"/>
                        </a:solidFill>
                        <a:effectLst/>
                        <a:latin typeface="Calibri Light"/>
                        <a:ea typeface="Times New Roman"/>
                      </a:endParaRPr>
                    </a:p>
                  </a:txBody>
                  <a:tcPr marL="68580" marR="68580" marT="0" marB="0"/>
                </a:tc>
                <a:extLst>
                  <a:ext uri="{0D108BD9-81ED-4DB2-BD59-A6C34878D82A}">
                    <a16:rowId xmlns:a16="http://schemas.microsoft.com/office/drawing/2014/main" val="10000"/>
                  </a:ext>
                </a:extLst>
              </a:tr>
              <a:tr h="453713">
                <a:tc>
                  <a:txBody>
                    <a:bodyPr/>
                    <a:lstStyle/>
                    <a:p>
                      <a:pPr marL="0" marR="0" fontAlgn="base">
                        <a:spcBef>
                          <a:spcPts val="430"/>
                        </a:spcBef>
                        <a:spcAft>
                          <a:spcPts val="0"/>
                        </a:spcAft>
                      </a:pPr>
                      <a:r>
                        <a:rPr lang="en-US" sz="2500" kern="1200">
                          <a:solidFill>
                            <a:srgbClr val="414A75"/>
                          </a:solidFill>
                          <a:effectLst/>
                          <a:latin typeface="Calibri Light"/>
                        </a:rPr>
                        <a:t>Farm</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0.54%</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1"/>
                  </a:ext>
                </a:extLst>
              </a:tr>
              <a:tr h="453713">
                <a:tc>
                  <a:txBody>
                    <a:bodyPr/>
                    <a:lstStyle/>
                    <a:p>
                      <a:pPr marL="0" marR="0" fontAlgn="base">
                        <a:spcBef>
                          <a:spcPts val="430"/>
                        </a:spcBef>
                        <a:spcAft>
                          <a:spcPts val="0"/>
                        </a:spcAft>
                      </a:pPr>
                      <a:r>
                        <a:rPr lang="en-US" sz="2500" kern="1200">
                          <a:solidFill>
                            <a:srgbClr val="414A75"/>
                          </a:solidFill>
                          <a:effectLst/>
                          <a:latin typeface="Calibri Light"/>
                        </a:rPr>
                        <a:t>Seasonal Rec </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0.95%</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2"/>
                  </a:ext>
                </a:extLst>
              </a:tr>
              <a:tr h="453713">
                <a:tc>
                  <a:txBody>
                    <a:bodyPr/>
                    <a:lstStyle/>
                    <a:p>
                      <a:pPr marL="0" marR="0" fontAlgn="base">
                        <a:spcBef>
                          <a:spcPts val="430"/>
                        </a:spcBef>
                        <a:spcAft>
                          <a:spcPts val="0"/>
                        </a:spcAft>
                      </a:pPr>
                      <a:r>
                        <a:rPr lang="en-US" sz="2500" kern="1200">
                          <a:solidFill>
                            <a:srgbClr val="414A75"/>
                          </a:solidFill>
                          <a:effectLst/>
                          <a:latin typeface="Calibri Light"/>
                        </a:rPr>
                        <a:t>Residential Homestead</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1.22%</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3"/>
                  </a:ext>
                </a:extLst>
              </a:tr>
              <a:tr h="453713">
                <a:tc>
                  <a:txBody>
                    <a:bodyPr/>
                    <a:lstStyle/>
                    <a:p>
                      <a:pPr marL="0" marR="0" fontAlgn="base">
                        <a:spcBef>
                          <a:spcPts val="430"/>
                        </a:spcBef>
                        <a:spcAft>
                          <a:spcPts val="0"/>
                        </a:spcAft>
                      </a:pPr>
                      <a:r>
                        <a:rPr lang="en-US" sz="2500" kern="1200">
                          <a:solidFill>
                            <a:srgbClr val="414A75"/>
                          </a:solidFill>
                          <a:effectLst/>
                          <a:latin typeface="Calibri Light"/>
                        </a:rPr>
                        <a:t>Apartment</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1.56%</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4"/>
                  </a:ext>
                </a:extLst>
              </a:tr>
              <a:tr h="453713">
                <a:tc>
                  <a:txBody>
                    <a:bodyPr/>
                    <a:lstStyle/>
                    <a:p>
                      <a:pPr marL="0" marR="0" fontAlgn="base">
                        <a:spcBef>
                          <a:spcPts val="430"/>
                        </a:spcBef>
                        <a:spcAft>
                          <a:spcPts val="0"/>
                        </a:spcAft>
                      </a:pPr>
                      <a:r>
                        <a:rPr lang="en-US" sz="2500" kern="1200">
                          <a:solidFill>
                            <a:srgbClr val="414A75"/>
                          </a:solidFill>
                          <a:effectLst/>
                          <a:latin typeface="Calibri Light"/>
                        </a:rPr>
                        <a:t>Public Utility</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2.82%</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5"/>
                  </a:ext>
                </a:extLst>
              </a:tr>
              <a:tr h="453713">
                <a:tc>
                  <a:txBody>
                    <a:bodyPr/>
                    <a:lstStyle/>
                    <a:p>
                      <a:pPr marL="0" marR="0" fontAlgn="base">
                        <a:spcBef>
                          <a:spcPts val="430"/>
                        </a:spcBef>
                        <a:spcAft>
                          <a:spcPts val="0"/>
                        </a:spcAft>
                      </a:pPr>
                      <a:r>
                        <a:rPr lang="en-US" sz="2500" kern="1200">
                          <a:solidFill>
                            <a:srgbClr val="414A75"/>
                          </a:solidFill>
                          <a:effectLst/>
                          <a:latin typeface="Calibri Light"/>
                        </a:rPr>
                        <a:t>Commercial-Industrial</a:t>
                      </a:r>
                      <a:endParaRPr lang="en-US" sz="2500">
                        <a:solidFill>
                          <a:srgbClr val="414A75"/>
                        </a:solidFill>
                        <a:effectLst/>
                        <a:latin typeface="Calibri Light"/>
                        <a:ea typeface="Times New Roman"/>
                      </a:endParaRPr>
                    </a:p>
                  </a:txBody>
                  <a:tcPr marL="68580" marR="68580" marT="0" marB="0"/>
                </a:tc>
                <a:tc>
                  <a:txBody>
                    <a:bodyPr/>
                    <a:lstStyle/>
                    <a:p>
                      <a:pPr marL="0" marR="0" fontAlgn="base">
                        <a:spcBef>
                          <a:spcPts val="430"/>
                        </a:spcBef>
                        <a:spcAft>
                          <a:spcPts val="0"/>
                        </a:spcAft>
                      </a:pPr>
                      <a:r>
                        <a:rPr lang="en-US" sz="2500" kern="1200">
                          <a:solidFill>
                            <a:schemeClr val="tx1"/>
                          </a:solidFill>
                          <a:effectLst/>
                          <a:latin typeface="Calibri Light"/>
                        </a:rPr>
                        <a:t>3.17%</a:t>
                      </a:r>
                      <a:endParaRPr lang="en-US" sz="2500">
                        <a:solidFill>
                          <a:schemeClr val="tx1"/>
                        </a:solidFill>
                        <a:effectLst/>
                        <a:latin typeface="Calibri Light"/>
                        <a:ea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52504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E1524"/>
                </a:solidFill>
              </a:rPr>
              <a:t>Share of Tax Liability</a:t>
            </a:r>
            <a:endParaRPr lang="en-US" b="1">
              <a:solidFill>
                <a:srgbClr val="8E1524"/>
              </a:solidFill>
            </a:endParaRPr>
          </a:p>
        </p:txBody>
      </p:sp>
      <p:graphicFrame>
        <p:nvGraphicFramePr>
          <p:cNvPr id="6" name="Table 5"/>
          <p:cNvGraphicFramePr>
            <a:graphicFrameLocks noGrp="1"/>
          </p:cNvGraphicFramePr>
          <p:nvPr>
            <p:extLst/>
          </p:nvPr>
        </p:nvGraphicFramePr>
        <p:xfrm>
          <a:off x="2231330" y="1348504"/>
          <a:ext cx="5772827" cy="4710814"/>
        </p:xfrm>
        <a:graphic>
          <a:graphicData uri="http://schemas.openxmlformats.org/drawingml/2006/table">
            <a:tbl>
              <a:tblPr firstRow="1" firstCol="1" bandRow="1">
                <a:tableStyleId>{C083E6E3-FA7D-4D7B-A595-EF9225AFEA82}</a:tableStyleId>
              </a:tblPr>
              <a:tblGrid>
                <a:gridCol w="2170465">
                  <a:extLst>
                    <a:ext uri="{9D8B030D-6E8A-4147-A177-3AD203B41FA5}">
                      <a16:colId xmlns:a16="http://schemas.microsoft.com/office/drawing/2014/main" val="20000"/>
                    </a:ext>
                  </a:extLst>
                </a:gridCol>
                <a:gridCol w="1801753">
                  <a:extLst>
                    <a:ext uri="{9D8B030D-6E8A-4147-A177-3AD203B41FA5}">
                      <a16:colId xmlns:a16="http://schemas.microsoft.com/office/drawing/2014/main" val="20001"/>
                    </a:ext>
                  </a:extLst>
                </a:gridCol>
                <a:gridCol w="1800609">
                  <a:extLst>
                    <a:ext uri="{9D8B030D-6E8A-4147-A177-3AD203B41FA5}">
                      <a16:colId xmlns:a16="http://schemas.microsoft.com/office/drawing/2014/main" val="20002"/>
                    </a:ext>
                  </a:extLst>
                </a:gridCol>
              </a:tblGrid>
              <a:tr h="1061709">
                <a:tc>
                  <a:txBody>
                    <a:bodyPr/>
                    <a:lstStyle/>
                    <a:p>
                      <a:pPr marL="0" marR="0">
                        <a:lnSpc>
                          <a:spcPct val="115000"/>
                        </a:lnSpc>
                        <a:spcBef>
                          <a:spcPts val="0"/>
                        </a:spcBef>
                        <a:spcAft>
                          <a:spcPts val="0"/>
                        </a:spcAft>
                      </a:pPr>
                      <a:r>
                        <a:rPr lang="en-US" sz="2000">
                          <a:solidFill>
                            <a:schemeClr val="bg2">
                              <a:lumMod val="25000"/>
                            </a:schemeClr>
                          </a:solidFill>
                          <a:effectLst/>
                          <a:latin typeface="Calibri Light"/>
                        </a:rPr>
                        <a:t>Property</a:t>
                      </a:r>
                      <a:r>
                        <a:rPr lang="en-US" sz="2000">
                          <a:solidFill>
                            <a:srgbClr val="3B3838"/>
                          </a:solidFill>
                          <a:effectLst/>
                          <a:latin typeface="Calibri Light"/>
                        </a:rPr>
                        <a:t/>
                      </a:r>
                      <a:br>
                        <a:rPr lang="en-US" sz="2000">
                          <a:solidFill>
                            <a:srgbClr val="3B3838"/>
                          </a:solidFill>
                          <a:effectLst/>
                          <a:latin typeface="Calibri Light"/>
                        </a:rPr>
                      </a:br>
                      <a:r>
                        <a:rPr lang="en-US" sz="2000">
                          <a:solidFill>
                            <a:schemeClr val="bg2">
                              <a:lumMod val="25000"/>
                            </a:schemeClr>
                          </a:solidFill>
                          <a:effectLst/>
                          <a:latin typeface="Calibri Light"/>
                        </a:rPr>
                        <a:t>Classification</a:t>
                      </a:r>
                      <a:endParaRPr lang="en-US" sz="2000">
                        <a:solidFill>
                          <a:schemeClr val="bg2">
                            <a:lumMod val="25000"/>
                          </a:schemeClr>
                        </a:solidFill>
                        <a:effectLst/>
                        <a:latin typeface="Calibri Ligh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solidFill>
                            <a:schemeClr val="bg2">
                              <a:lumMod val="25000"/>
                            </a:schemeClr>
                          </a:solidFill>
                          <a:effectLst/>
                          <a:latin typeface="Calibri Light"/>
                        </a:rPr>
                        <a:t>Market </a:t>
                      </a:r>
                      <a:r>
                        <a:rPr lang="en-US" sz="2000">
                          <a:solidFill>
                            <a:srgbClr val="3B3838"/>
                          </a:solidFill>
                          <a:effectLst/>
                          <a:latin typeface="Calibri Light"/>
                        </a:rPr>
                        <a:t/>
                      </a:r>
                      <a:br>
                        <a:rPr lang="en-US" sz="2000">
                          <a:solidFill>
                            <a:srgbClr val="3B3838"/>
                          </a:solidFill>
                          <a:effectLst/>
                          <a:latin typeface="Calibri Light"/>
                        </a:rPr>
                      </a:br>
                      <a:r>
                        <a:rPr lang="en-US" sz="2000">
                          <a:solidFill>
                            <a:schemeClr val="bg2">
                              <a:lumMod val="25000"/>
                            </a:schemeClr>
                          </a:solidFill>
                          <a:effectLst/>
                          <a:latin typeface="Calibri Light"/>
                        </a:rPr>
                        <a:t>Value</a:t>
                      </a:r>
                      <a:r>
                        <a:rPr lang="en-US" sz="2000" baseline="0">
                          <a:solidFill>
                            <a:schemeClr val="bg2">
                              <a:lumMod val="25000"/>
                            </a:schemeClr>
                          </a:solidFill>
                          <a:effectLst/>
                          <a:latin typeface="Calibri Light"/>
                        </a:rPr>
                        <a:t> Share </a:t>
                      </a:r>
                      <a:r>
                        <a:rPr lang="en-US" sz="2000" baseline="0">
                          <a:solidFill>
                            <a:srgbClr val="3B3838"/>
                          </a:solidFill>
                          <a:effectLst/>
                          <a:latin typeface="Calibri Light"/>
                        </a:rPr>
                        <a:t/>
                      </a:r>
                      <a:br>
                        <a:rPr lang="en-US" sz="2000" baseline="0">
                          <a:solidFill>
                            <a:srgbClr val="3B3838"/>
                          </a:solidFill>
                          <a:effectLst/>
                          <a:latin typeface="Calibri Light"/>
                        </a:rPr>
                      </a:br>
                      <a:r>
                        <a:rPr lang="en-US" sz="1500" baseline="0">
                          <a:solidFill>
                            <a:schemeClr val="bg2">
                              <a:lumMod val="25000"/>
                            </a:schemeClr>
                          </a:solidFill>
                          <a:effectLst/>
                          <a:latin typeface="Calibri Light"/>
                        </a:rPr>
                        <a:t>(2021 Assessment)</a:t>
                      </a:r>
                      <a:endParaRPr lang="en-US" sz="1500">
                        <a:solidFill>
                          <a:schemeClr val="bg2">
                            <a:lumMod val="25000"/>
                          </a:schemeClr>
                        </a:solidFill>
                        <a:effectLst/>
                        <a:latin typeface="Calibri Ligh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solidFill>
                            <a:schemeClr val="bg2">
                              <a:lumMod val="25000"/>
                            </a:schemeClr>
                          </a:solidFill>
                          <a:effectLst/>
                          <a:latin typeface="Calibri Light"/>
                        </a:rPr>
                        <a:t>Share of </a:t>
                      </a:r>
                      <a:r>
                        <a:rPr lang="en-US" sz="2000">
                          <a:solidFill>
                            <a:srgbClr val="3B3838"/>
                          </a:solidFill>
                          <a:effectLst/>
                          <a:latin typeface="Calibri Light"/>
                        </a:rPr>
                        <a:t/>
                      </a:r>
                      <a:br>
                        <a:rPr lang="en-US" sz="2000">
                          <a:solidFill>
                            <a:srgbClr val="3B3838"/>
                          </a:solidFill>
                          <a:effectLst/>
                          <a:latin typeface="Calibri Light"/>
                        </a:rPr>
                      </a:br>
                      <a:r>
                        <a:rPr lang="en-US" sz="2000">
                          <a:solidFill>
                            <a:schemeClr val="bg2">
                              <a:lumMod val="25000"/>
                            </a:schemeClr>
                          </a:solidFill>
                          <a:effectLst/>
                          <a:latin typeface="Calibri Light"/>
                        </a:rPr>
                        <a:t>Net Taxes </a:t>
                      </a:r>
                      <a:r>
                        <a:rPr lang="en-US" sz="2000">
                          <a:solidFill>
                            <a:srgbClr val="3B3838"/>
                          </a:solidFill>
                          <a:effectLst/>
                          <a:latin typeface="Calibri Light"/>
                        </a:rPr>
                        <a:t/>
                      </a:r>
                      <a:br>
                        <a:rPr lang="en-US" sz="2000">
                          <a:solidFill>
                            <a:srgbClr val="3B3838"/>
                          </a:solidFill>
                          <a:effectLst/>
                          <a:latin typeface="Calibri Light"/>
                        </a:rPr>
                      </a:br>
                      <a:r>
                        <a:rPr lang="en-US" sz="1500">
                          <a:solidFill>
                            <a:schemeClr val="bg2">
                              <a:lumMod val="25000"/>
                            </a:schemeClr>
                          </a:solidFill>
                          <a:effectLst/>
                          <a:latin typeface="Calibri Light"/>
                        </a:rPr>
                        <a:t>(Payable in 2022)</a:t>
                      </a:r>
                      <a:endParaRPr lang="en-US" sz="1500">
                        <a:solidFill>
                          <a:schemeClr val="bg2">
                            <a:lumMod val="25000"/>
                          </a:schemeClr>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0"/>
                  </a:ext>
                </a:extLst>
              </a:tr>
              <a:tr h="367161">
                <a:tc>
                  <a:txBody>
                    <a:bodyPr/>
                    <a:lstStyle/>
                    <a:p>
                      <a:pPr marL="0" marR="0">
                        <a:lnSpc>
                          <a:spcPct val="115000"/>
                        </a:lnSpc>
                        <a:spcBef>
                          <a:spcPts val="0"/>
                        </a:spcBef>
                        <a:spcAft>
                          <a:spcPts val="0"/>
                        </a:spcAft>
                      </a:pPr>
                      <a:r>
                        <a:rPr lang="en-US" sz="2300">
                          <a:solidFill>
                            <a:srgbClr val="414A75"/>
                          </a:solidFill>
                          <a:effectLst/>
                          <a:latin typeface="Calibri Light"/>
                        </a:rPr>
                        <a:t>Farms</a:t>
                      </a:r>
                      <a:endParaRPr lang="en-US" sz="2300">
                        <a:solidFill>
                          <a:srgbClr val="414A75"/>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17.1%</a:t>
                      </a: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 6.6%</a:t>
                      </a:r>
                      <a:endParaRPr lang="en-US" sz="2300">
                        <a:effectLst/>
                        <a:latin typeface="Calibri Light"/>
                        <a:ea typeface="Calibri"/>
                        <a:cs typeface="Times New Roman"/>
                      </a:endParaRPr>
                    </a:p>
                  </a:txBody>
                  <a:tcPr marL="68580" marR="68580" marT="0" marB="0"/>
                </a:tc>
                <a:extLst>
                  <a:ext uri="{0D108BD9-81ED-4DB2-BD59-A6C34878D82A}">
                    <a16:rowId xmlns:a16="http://schemas.microsoft.com/office/drawing/2014/main" val="10001"/>
                  </a:ext>
                </a:extLst>
              </a:tr>
              <a:tr h="757215">
                <a:tc>
                  <a:txBody>
                    <a:bodyPr/>
                    <a:lstStyle/>
                    <a:p>
                      <a:pPr marL="0" marR="0">
                        <a:lnSpc>
                          <a:spcPct val="115000"/>
                        </a:lnSpc>
                        <a:spcBef>
                          <a:spcPts val="0"/>
                        </a:spcBef>
                        <a:spcAft>
                          <a:spcPts val="0"/>
                        </a:spcAft>
                      </a:pPr>
                      <a:r>
                        <a:rPr lang="en-US" sz="2300">
                          <a:solidFill>
                            <a:srgbClr val="414A75"/>
                          </a:solidFill>
                          <a:effectLst/>
                          <a:latin typeface="Calibri Light"/>
                        </a:rPr>
                        <a:t>Seasonal Rec Residential</a:t>
                      </a:r>
                      <a:endParaRPr lang="en-US" sz="2300">
                        <a:solidFill>
                          <a:srgbClr val="414A75"/>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3.9%</a:t>
                      </a: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2.6%</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2"/>
                  </a:ext>
                </a:extLst>
              </a:tr>
              <a:tr h="827419">
                <a:tc>
                  <a:txBody>
                    <a:bodyPr/>
                    <a:lstStyle/>
                    <a:p>
                      <a:pPr marL="0" marR="0">
                        <a:lnSpc>
                          <a:spcPct val="115000"/>
                        </a:lnSpc>
                        <a:spcBef>
                          <a:spcPts val="0"/>
                        </a:spcBef>
                        <a:spcAft>
                          <a:spcPts val="0"/>
                        </a:spcAft>
                      </a:pPr>
                      <a:r>
                        <a:rPr lang="en-US" sz="2300">
                          <a:solidFill>
                            <a:srgbClr val="414A75"/>
                          </a:solidFill>
                          <a:effectLst/>
                          <a:latin typeface="Calibri Light"/>
                        </a:rPr>
                        <a:t>Commercial and Industrial</a:t>
                      </a:r>
                      <a:endParaRPr lang="en-US" sz="2300">
                        <a:solidFill>
                          <a:srgbClr val="414A75"/>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13.9%</a:t>
                      </a: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  31.1%</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3"/>
                  </a:ext>
                </a:extLst>
              </a:tr>
              <a:tr h="367161">
                <a:tc>
                  <a:txBody>
                    <a:bodyPr/>
                    <a:lstStyle/>
                    <a:p>
                      <a:pPr marL="0" marR="0">
                        <a:lnSpc>
                          <a:spcPct val="115000"/>
                        </a:lnSpc>
                        <a:spcBef>
                          <a:spcPts val="0"/>
                        </a:spcBef>
                        <a:spcAft>
                          <a:spcPts val="0"/>
                        </a:spcAft>
                      </a:pPr>
                      <a:r>
                        <a:rPr lang="en-US" sz="2300">
                          <a:solidFill>
                            <a:srgbClr val="414A75"/>
                          </a:solidFill>
                          <a:effectLst/>
                          <a:latin typeface="Calibri Light"/>
                          <a:ea typeface="Calibri"/>
                          <a:cs typeface="Times New Roman"/>
                        </a:rPr>
                        <a:t>Residential Homes</a:t>
                      </a:r>
                    </a:p>
                  </a:txBody>
                  <a:tcPr marL="68580" marR="68580" marT="0" marB="0"/>
                </a:tc>
                <a:tc>
                  <a:txBody>
                    <a:bodyPr/>
                    <a:lstStyle/>
                    <a:p>
                      <a:pPr marL="0" marR="0" algn="ctr">
                        <a:lnSpc>
                          <a:spcPct val="115000"/>
                        </a:lnSpc>
                        <a:spcBef>
                          <a:spcPts val="0"/>
                        </a:spcBef>
                        <a:spcAft>
                          <a:spcPts val="0"/>
                        </a:spcAft>
                      </a:pPr>
                      <a:r>
                        <a:rPr lang="en-US" sz="2300">
                          <a:effectLst/>
                          <a:latin typeface="Calibri Light"/>
                        </a:rPr>
                        <a:t>58.5%</a:t>
                      </a: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  52.1%</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4"/>
                  </a:ext>
                </a:extLst>
              </a:tr>
              <a:tr h="367161">
                <a:tc>
                  <a:txBody>
                    <a:bodyPr/>
                    <a:lstStyle/>
                    <a:p>
                      <a:pPr marL="0" marR="0">
                        <a:lnSpc>
                          <a:spcPct val="115000"/>
                        </a:lnSpc>
                        <a:spcBef>
                          <a:spcPts val="0"/>
                        </a:spcBef>
                        <a:spcAft>
                          <a:spcPts val="0"/>
                        </a:spcAft>
                      </a:pPr>
                      <a:r>
                        <a:rPr lang="en-US" sz="2300">
                          <a:solidFill>
                            <a:srgbClr val="414A75"/>
                          </a:solidFill>
                          <a:effectLst/>
                          <a:latin typeface="Calibri Light"/>
                          <a:ea typeface="Calibri"/>
                          <a:cs typeface="Times New Roman"/>
                        </a:rPr>
                        <a:t>Other Residential</a:t>
                      </a:r>
                    </a:p>
                  </a:txBody>
                  <a:tcPr marL="68580" marR="68580" marT="0" marB="0"/>
                </a:tc>
                <a:tc>
                  <a:txBody>
                    <a:bodyPr/>
                    <a:lstStyle/>
                    <a:p>
                      <a:pPr marL="0" marR="0" algn="ctr">
                        <a:lnSpc>
                          <a:spcPct val="115000"/>
                        </a:lnSpc>
                        <a:spcBef>
                          <a:spcPts val="0"/>
                        </a:spcBef>
                        <a:spcAft>
                          <a:spcPts val="0"/>
                        </a:spcAft>
                      </a:pPr>
                      <a:r>
                        <a:rPr lang="en-US" sz="2300">
                          <a:effectLst/>
                          <a:latin typeface="Calibri Light"/>
                        </a:rPr>
                        <a:t>6.6%</a:t>
                      </a: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  7.6%</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5"/>
                  </a:ext>
                </a:extLst>
              </a:tr>
              <a:tr h="367161">
                <a:tc>
                  <a:txBody>
                    <a:bodyPr/>
                    <a:lstStyle/>
                    <a:p>
                      <a:pPr marL="0" marR="0">
                        <a:lnSpc>
                          <a:spcPct val="115000"/>
                        </a:lnSpc>
                        <a:spcBef>
                          <a:spcPts val="0"/>
                        </a:spcBef>
                        <a:spcAft>
                          <a:spcPts val="0"/>
                        </a:spcAft>
                      </a:pPr>
                      <a:endParaRPr lang="en-US" sz="2300">
                        <a:solidFill>
                          <a:srgbClr val="414A75"/>
                        </a:solidFill>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2300">
                        <a:effectLst/>
                        <a:latin typeface="Calibri Light"/>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300">
                          <a:effectLst/>
                          <a:latin typeface="Calibri Light"/>
                        </a:rPr>
                        <a:t>  </a:t>
                      </a:r>
                      <a:endParaRPr lang="en-US" sz="2300">
                        <a:solidFill>
                          <a:schemeClr val="tx1"/>
                        </a:solidFill>
                        <a:effectLst/>
                        <a:latin typeface="Calibri Light"/>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8" name="Rectangle 7"/>
          <p:cNvSpPr/>
          <p:nvPr/>
        </p:nvSpPr>
        <p:spPr>
          <a:xfrm>
            <a:off x="5573461" y="6343991"/>
            <a:ext cx="2667001" cy="400110"/>
          </a:xfrm>
          <a:prstGeom prst="rect">
            <a:avLst/>
          </a:prstGeom>
        </p:spPr>
        <p:txBody>
          <a:bodyPr wrap="square">
            <a:spAutoFit/>
          </a:bodyPr>
          <a:lstStyle/>
          <a:p>
            <a:pPr marL="182880" indent="-182880" algn="r" eaLnBrk="0" hangingPunct="0">
              <a:spcBef>
                <a:spcPct val="20000"/>
              </a:spcBef>
              <a:buClr>
                <a:srgbClr val="873624"/>
              </a:buClr>
              <a:buSzPct val="85000"/>
            </a:pPr>
            <a:r>
              <a:rPr lang="en-US" sz="1000" i="1" kern="1200" dirty="0">
                <a:solidFill>
                  <a:prstClr val="black"/>
                </a:solidFill>
                <a:latin typeface="Futura Std Heavy"/>
                <a:ea typeface="+mn-ea"/>
                <a:cs typeface="+mn-cs"/>
              </a:rPr>
              <a:t>(Source:  Tim Strom- House Legislative Analyst  )</a:t>
            </a:r>
          </a:p>
        </p:txBody>
      </p:sp>
    </p:spTree>
    <p:extLst>
      <p:ext uri="{BB962C8B-B14F-4D97-AF65-F5344CB8AC3E}">
        <p14:creationId xmlns:p14="http://schemas.microsoft.com/office/powerpoint/2010/main" val="343922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04457" y="214504"/>
            <a:ext cx="2368296" cy="1261872"/>
          </a:xfrm>
        </p:spPr>
        <p:txBody>
          <a:bodyPr/>
          <a:lstStyle/>
          <a:p>
            <a:r>
              <a:rPr lang="en-US" sz="2800" b="1" dirty="0">
                <a:solidFill>
                  <a:srgbClr val="414A75"/>
                </a:solidFill>
                <a:latin typeface="Calibri" charset="0"/>
                <a:ea typeface="Calibri" charset="0"/>
                <a:cs typeface="Calibri" charset="0"/>
              </a:rPr>
              <a:t>Impact on </a:t>
            </a:r>
            <a:br>
              <a:rPr lang="en-US" sz="2800" b="1" dirty="0">
                <a:solidFill>
                  <a:srgbClr val="414A75"/>
                </a:solidFill>
                <a:latin typeface="Calibri" charset="0"/>
                <a:ea typeface="Calibri" charset="0"/>
                <a:cs typeface="Calibri" charset="0"/>
              </a:rPr>
            </a:br>
            <a:r>
              <a:rPr lang="en-US" sz="2800" b="1" dirty="0">
                <a:solidFill>
                  <a:srgbClr val="414A75"/>
                </a:solidFill>
                <a:latin typeface="Calibri" charset="0"/>
                <a:ea typeface="Calibri" charset="0"/>
                <a:cs typeface="Calibri" charset="0"/>
              </a:rPr>
              <a:t>Your Tax Bill</a:t>
            </a:r>
            <a:endParaRPr lang="en-US" sz="2800" dirty="0">
              <a:solidFill>
                <a:srgbClr val="414A75"/>
              </a:solidFill>
              <a:latin typeface="Calibri" charset="0"/>
              <a:ea typeface="Calibri" charset="0"/>
              <a:cs typeface="Calibri" charset="0"/>
            </a:endParaRPr>
          </a:p>
        </p:txBody>
      </p:sp>
      <p:sp>
        <p:nvSpPr>
          <p:cNvPr id="3" name="Content Placeholder 2"/>
          <p:cNvSpPr>
            <a:spLocks noGrp="1"/>
          </p:cNvSpPr>
          <p:nvPr>
            <p:ph idx="1"/>
          </p:nvPr>
        </p:nvSpPr>
        <p:spPr>
          <a:xfrm>
            <a:off x="4551362" y="673537"/>
            <a:ext cx="6115050" cy="5577840"/>
          </a:xfrm>
        </p:spPr>
        <p:txBody>
          <a:bodyPr>
            <a:normAutofit/>
          </a:bodyPr>
          <a:lstStyle/>
          <a:p>
            <a:pPr marL="0" indent="0">
              <a:buNone/>
            </a:pPr>
            <a:r>
              <a:rPr lang="en-US" sz="4400" dirty="0">
                <a:solidFill>
                  <a:srgbClr val="8E1524"/>
                </a:solidFill>
                <a:latin typeface="Calibri" charset="0"/>
                <a:ea typeface="Calibri" charset="0"/>
                <a:cs typeface="Calibri" charset="0"/>
              </a:rPr>
              <a:t>MARKET VALUE CHANGES</a:t>
            </a:r>
            <a:r>
              <a:rPr lang="en-US" dirty="0"/>
              <a:t/>
            </a:r>
            <a:br>
              <a:rPr lang="en-US" dirty="0"/>
            </a:br>
            <a:endParaRPr lang="en-US" dirty="0"/>
          </a:p>
          <a:p>
            <a:pPr>
              <a:buNone/>
            </a:pPr>
            <a:endParaRPr lang="en-US" dirty="0"/>
          </a:p>
        </p:txBody>
      </p:sp>
      <p:sp>
        <p:nvSpPr>
          <p:cNvPr id="2" name="Text Placeholder 1"/>
          <p:cNvSpPr>
            <a:spLocks noGrp="1"/>
          </p:cNvSpPr>
          <p:nvPr>
            <p:ph type="body" sz="half" idx="2"/>
          </p:nvPr>
        </p:nvSpPr>
        <p:spPr>
          <a:xfrm>
            <a:off x="1152133" y="1731593"/>
            <a:ext cx="2420620" cy="4519784"/>
          </a:xfrm>
        </p:spPr>
        <p:txBody>
          <a:bodyPr>
            <a:noAutofit/>
          </a:bodyPr>
          <a:lstStyle/>
          <a:p>
            <a:pPr marL="285750" indent="-285750">
              <a:spcBef>
                <a:spcPts val="0"/>
              </a:spcBef>
              <a:buFont typeface="Wingdings" panose="05000000000000000000" pitchFamily="2" charset="2"/>
              <a:buChar char="q"/>
            </a:pPr>
            <a:r>
              <a:rPr lang="en-US" sz="2300" dirty="0">
                <a:solidFill>
                  <a:schemeClr val="tx1">
                    <a:lumMod val="65000"/>
                    <a:lumOff val="35000"/>
                  </a:schemeClr>
                </a:solidFill>
              </a:rPr>
              <a:t>Market values by  property classifications trending in different directions</a:t>
            </a:r>
            <a:br>
              <a:rPr lang="en-US" sz="2300" dirty="0">
                <a:solidFill>
                  <a:schemeClr val="tx1">
                    <a:lumMod val="65000"/>
                    <a:lumOff val="35000"/>
                  </a:schemeClr>
                </a:solidFill>
              </a:rPr>
            </a:br>
            <a:endParaRPr lang="en-US" sz="2300" dirty="0">
              <a:solidFill>
                <a:schemeClr val="tx1">
                  <a:lumMod val="65000"/>
                  <a:lumOff val="35000"/>
                </a:schemeClr>
              </a:solidFill>
            </a:endParaRPr>
          </a:p>
          <a:p>
            <a:pPr marL="285750" indent="-285750">
              <a:spcBef>
                <a:spcPts val="0"/>
              </a:spcBef>
              <a:buFont typeface="Wingdings" panose="05000000000000000000" pitchFamily="2" charset="2"/>
              <a:buChar char="q"/>
            </a:pPr>
            <a:r>
              <a:rPr lang="en-US" sz="2300" dirty="0">
                <a:solidFill>
                  <a:schemeClr val="tx1">
                    <a:lumMod val="65000"/>
                    <a:lumOff val="35000"/>
                  </a:schemeClr>
                </a:solidFill>
              </a:rPr>
              <a:t>What’s happening statewide to your property tax classification?</a:t>
            </a:r>
          </a:p>
          <a:p>
            <a:pPr>
              <a:spcBef>
                <a:spcPts val="0"/>
              </a:spcBef>
            </a:pPr>
            <a:endParaRPr lang="en-US" sz="2500" dirty="0">
              <a:solidFill>
                <a:schemeClr val="tx1">
                  <a:lumMod val="65000"/>
                  <a:lumOff val="35000"/>
                </a:schemeClr>
              </a:solidFill>
            </a:endParaRPr>
          </a:p>
        </p:txBody>
      </p:sp>
      <p:sp>
        <p:nvSpPr>
          <p:cNvPr id="6" name="Rectangle 5"/>
          <p:cNvSpPr/>
          <p:nvPr/>
        </p:nvSpPr>
        <p:spPr>
          <a:xfrm>
            <a:off x="7313613" y="6347769"/>
            <a:ext cx="2667001" cy="246221"/>
          </a:xfrm>
          <a:prstGeom prst="rect">
            <a:avLst/>
          </a:prstGeom>
        </p:spPr>
        <p:txBody>
          <a:bodyPr wrap="square">
            <a:spAutoFit/>
          </a:bodyPr>
          <a:lstStyle/>
          <a:p>
            <a:pPr marL="182880" indent="-182880" algn="r" eaLnBrk="0" hangingPunct="0">
              <a:spcBef>
                <a:spcPct val="20000"/>
              </a:spcBef>
              <a:buClr>
                <a:srgbClr val="873624"/>
              </a:buClr>
              <a:buSzPct val="85000"/>
            </a:pPr>
            <a:r>
              <a:rPr lang="en-US" sz="1000" i="1" kern="1200" dirty="0">
                <a:solidFill>
                  <a:prstClr val="black"/>
                </a:solidFill>
                <a:latin typeface="Futura Std Heavy"/>
                <a:ea typeface="+mn-ea"/>
                <a:cs typeface="+mn-cs"/>
              </a:rPr>
              <a:t>(Source:  MN Dept. of Revenue)</a:t>
            </a:r>
          </a:p>
        </p:txBody>
      </p:sp>
      <p:pic>
        <p:nvPicPr>
          <p:cNvPr id="4" name="Picture 3"/>
          <p:cNvPicPr>
            <a:picLocks noChangeAspect="1"/>
          </p:cNvPicPr>
          <p:nvPr/>
        </p:nvPicPr>
        <p:blipFill>
          <a:blip r:embed="rId3"/>
          <a:stretch>
            <a:fillRect/>
          </a:stretch>
        </p:blipFill>
        <p:spPr>
          <a:xfrm>
            <a:off x="4427157" y="1476376"/>
            <a:ext cx="6141369" cy="4219575"/>
          </a:xfrm>
          <a:prstGeom prst="rect">
            <a:avLst/>
          </a:prstGeom>
        </p:spPr>
      </p:pic>
    </p:spTree>
    <p:extLst>
      <p:ext uri="{BB962C8B-B14F-4D97-AF65-F5344CB8AC3E}">
        <p14:creationId xmlns:p14="http://schemas.microsoft.com/office/powerpoint/2010/main" val="886050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109392"/>
            <a:ext cx="6767828" cy="1286268"/>
          </a:xfrm>
        </p:spPr>
        <p:txBody>
          <a:bodyPr>
            <a:noAutofit/>
          </a:bodyPr>
          <a:lstStyle/>
          <a:p>
            <a:r>
              <a:rPr lang="en-US" dirty="0">
                <a:solidFill>
                  <a:srgbClr val="8E1524"/>
                </a:solidFill>
                <a:latin typeface="Calibri"/>
                <a:ea typeface="Calibri" charset="0"/>
                <a:cs typeface="Calibri"/>
              </a:rPr>
              <a:t>Referendum Picture</a:t>
            </a:r>
            <a:endParaRPr lang="en-US" sz="3000" dirty="0">
              <a:solidFill>
                <a:srgbClr val="414A75"/>
              </a:solidFill>
              <a:latin typeface="Calibri"/>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C64CD882-42A0-AD42-A2B0-C40B7552D188}" type="slidenum">
              <a:rPr lang="es-ES" kern="1200">
                <a:solidFill>
                  <a:prstClr val="white"/>
                </a:solidFill>
                <a:latin typeface="Calibri" panose="020F0502020204030204"/>
                <a:ea typeface="+mn-ea"/>
                <a:cs typeface="+mn-cs"/>
              </a:rPr>
              <a:pPr>
                <a:defRPr/>
              </a:pPr>
              <a:t>26</a:t>
            </a:fld>
            <a:endParaRPr lang="es-ES" kern="1200">
              <a:solidFill>
                <a:prstClr val="white"/>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C896C10D-F2B3-69B1-3E89-89F6857DB946}"/>
              </a:ext>
            </a:extLst>
          </p:cNvPr>
          <p:cNvPicPr>
            <a:picLocks noChangeAspect="1"/>
          </p:cNvPicPr>
          <p:nvPr/>
        </p:nvPicPr>
        <p:blipFill>
          <a:blip r:embed="rId3"/>
          <a:stretch>
            <a:fillRect/>
          </a:stretch>
        </p:blipFill>
        <p:spPr>
          <a:xfrm>
            <a:off x="5363526" y="1185287"/>
            <a:ext cx="3410426" cy="3858163"/>
          </a:xfrm>
          <a:prstGeom prst="rect">
            <a:avLst/>
          </a:prstGeom>
        </p:spPr>
      </p:pic>
      <p:pic>
        <p:nvPicPr>
          <p:cNvPr id="9" name="Picture 8">
            <a:extLst>
              <a:ext uri="{FF2B5EF4-FFF2-40B4-BE49-F238E27FC236}">
                <a16:creationId xmlns:a16="http://schemas.microsoft.com/office/drawing/2014/main" id="{C7290174-ADCE-DC4F-26AA-D5D5BEBD396B}"/>
              </a:ext>
            </a:extLst>
          </p:cNvPr>
          <p:cNvPicPr>
            <a:picLocks noChangeAspect="1"/>
          </p:cNvPicPr>
          <p:nvPr/>
        </p:nvPicPr>
        <p:blipFill>
          <a:blip r:embed="rId4"/>
          <a:stretch>
            <a:fillRect/>
          </a:stretch>
        </p:blipFill>
        <p:spPr>
          <a:xfrm>
            <a:off x="5270330" y="5096577"/>
            <a:ext cx="3477110" cy="1343212"/>
          </a:xfrm>
          <a:prstGeom prst="rect">
            <a:avLst/>
          </a:prstGeom>
        </p:spPr>
      </p:pic>
      <p:sp>
        <p:nvSpPr>
          <p:cNvPr id="12" name="TextBox 11">
            <a:extLst>
              <a:ext uri="{FF2B5EF4-FFF2-40B4-BE49-F238E27FC236}">
                <a16:creationId xmlns:a16="http://schemas.microsoft.com/office/drawing/2014/main" id="{871FB81C-65DB-E3A0-5F58-CF3C3E8C4597}"/>
              </a:ext>
            </a:extLst>
          </p:cNvPr>
          <p:cNvSpPr txBox="1"/>
          <p:nvPr/>
        </p:nvSpPr>
        <p:spPr>
          <a:xfrm>
            <a:off x="1680829" y="1395661"/>
            <a:ext cx="3521111" cy="4585871"/>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en-US" sz="2000" b="1" kern="1200" dirty="0">
                <a:solidFill>
                  <a:srgbClr val="44546A"/>
                </a:solidFill>
                <a:latin typeface="Calibri Light"/>
                <a:ea typeface="+mn-ea"/>
                <a:cs typeface="Calibri"/>
              </a:rPr>
              <a:t>How does our district compare in Operating Referendum Revenue?</a:t>
            </a:r>
          </a:p>
          <a:p>
            <a:pPr eaLnBrk="0" fontAlgn="base" hangingPunct="0">
              <a:spcBef>
                <a:spcPct val="0"/>
              </a:spcBef>
              <a:spcAft>
                <a:spcPct val="0"/>
              </a:spcAft>
            </a:pPr>
            <a:r>
              <a:rPr lang="en-US" sz="1800" kern="1200" dirty="0">
                <a:solidFill>
                  <a:prstClr val="black"/>
                </a:solidFill>
                <a:latin typeface="Calibri Light"/>
                <a:ea typeface="+mn-ea"/>
                <a:cs typeface="Calibri Light"/>
                <a:hlinkClick r:id="rId5"/>
              </a:rPr>
              <a:t>MNREA Maps (mreavoice.org)</a:t>
            </a:r>
            <a:endParaRPr lang="en-US" sz="1800" kern="1200" dirty="0">
              <a:solidFill>
                <a:prstClr val="black"/>
              </a:solidFill>
              <a:latin typeface="Calibri Light"/>
              <a:ea typeface="+mn-ea"/>
              <a:cs typeface="Calibri Light"/>
            </a:endParaRPr>
          </a:p>
          <a:p>
            <a:pPr eaLnBrk="0" fontAlgn="base" hangingPunct="0">
              <a:spcBef>
                <a:spcPct val="0"/>
              </a:spcBef>
              <a:spcAft>
                <a:spcPct val="0"/>
              </a:spcAft>
            </a:pPr>
            <a:endParaRPr lang="en-US" sz="1800" kern="1200" dirty="0">
              <a:solidFill>
                <a:prstClr val="black">
                  <a:lumMod val="75000"/>
                  <a:lumOff val="25000"/>
                </a:prstClr>
              </a:solidFill>
              <a:latin typeface="Calibri Light"/>
              <a:ea typeface="+mn-ea"/>
              <a:cs typeface="Calibri Light"/>
            </a:endParaRPr>
          </a:p>
          <a:p>
            <a:pPr eaLnBrk="0" fontAlgn="base" hangingPunct="0">
              <a:spcBef>
                <a:spcPct val="0"/>
              </a:spcBef>
              <a:spcAft>
                <a:spcPct val="0"/>
              </a:spcAft>
            </a:pPr>
            <a:r>
              <a:rPr lang="en-US" sz="2400" b="1" kern="1200" dirty="0">
                <a:solidFill>
                  <a:srgbClr val="8E1524"/>
                </a:solidFill>
                <a:latin typeface="Calibri Light"/>
                <a:ea typeface="+mn-ea"/>
                <a:cs typeface="Calibri Light"/>
              </a:rPr>
              <a:t>Our District: </a:t>
            </a:r>
            <a:r>
              <a:rPr lang="en-US" sz="2400" b="1" kern="1200" dirty="0">
                <a:solidFill>
                  <a:prstClr val="black"/>
                </a:solidFill>
                <a:latin typeface="Calibri Light"/>
                <a:ea typeface="+mn-ea"/>
                <a:cs typeface="+mn-cs"/>
              </a:rPr>
              <a:t/>
            </a:r>
            <a:br>
              <a:rPr lang="en-US" sz="2400" b="1" kern="1200" dirty="0">
                <a:solidFill>
                  <a:prstClr val="black"/>
                </a:solidFill>
                <a:latin typeface="Calibri Light"/>
                <a:ea typeface="+mn-ea"/>
                <a:cs typeface="+mn-cs"/>
              </a:rPr>
            </a:br>
            <a:r>
              <a:rPr lang="en-US" sz="2400" kern="1200" dirty="0" smtClean="0">
                <a:solidFill>
                  <a:prstClr val="black">
                    <a:lumMod val="75000"/>
                    <a:lumOff val="25000"/>
                  </a:prstClr>
                </a:solidFill>
                <a:latin typeface="Calibri Light"/>
                <a:ea typeface="+mn-ea"/>
                <a:cs typeface="Calibri Light"/>
              </a:rPr>
              <a:t>$460 </a:t>
            </a:r>
            <a:r>
              <a:rPr lang="en-US" sz="2400" kern="1200" dirty="0">
                <a:solidFill>
                  <a:prstClr val="black">
                    <a:lumMod val="75000"/>
                    <a:lumOff val="25000"/>
                  </a:prstClr>
                </a:solidFill>
                <a:latin typeface="Calibri Light"/>
                <a:ea typeface="+mn-ea"/>
                <a:cs typeface="Calibri Light"/>
              </a:rPr>
              <a:t>per APU</a:t>
            </a:r>
            <a:r>
              <a:rPr lang="en-US" sz="2400" kern="1200" dirty="0">
                <a:solidFill>
                  <a:prstClr val="black"/>
                </a:solidFill>
                <a:latin typeface="Calibri Light"/>
                <a:ea typeface="+mn-ea"/>
                <a:cs typeface="+mn-cs"/>
              </a:rPr>
              <a:t/>
            </a:r>
            <a:br>
              <a:rPr lang="en-US" sz="2400" kern="1200" dirty="0">
                <a:solidFill>
                  <a:prstClr val="black"/>
                </a:solidFill>
                <a:latin typeface="Calibri Light"/>
                <a:ea typeface="+mn-ea"/>
                <a:cs typeface="+mn-cs"/>
              </a:rPr>
            </a:br>
            <a:endParaRPr lang="en-US" sz="2400" kern="1200" dirty="0">
              <a:solidFill>
                <a:prstClr val="black">
                  <a:lumMod val="75000"/>
                  <a:lumOff val="25000"/>
                </a:prstClr>
              </a:solidFill>
              <a:latin typeface="Calibri Light"/>
              <a:ea typeface="+mn-ea"/>
              <a:cs typeface="Calibri Light"/>
            </a:endParaRPr>
          </a:p>
          <a:p>
            <a:pPr eaLnBrk="0" fontAlgn="base" hangingPunct="0">
              <a:spcBef>
                <a:spcPct val="0"/>
              </a:spcBef>
              <a:spcAft>
                <a:spcPct val="0"/>
              </a:spcAft>
            </a:pPr>
            <a:r>
              <a:rPr lang="en-US" sz="2400" b="1" kern="1200" dirty="0">
                <a:solidFill>
                  <a:srgbClr val="8E1524"/>
                </a:solidFill>
                <a:latin typeface="Calibri Light"/>
                <a:ea typeface="+mn-ea"/>
                <a:cs typeface="Calibri Light"/>
              </a:rPr>
              <a:t>Median district: </a:t>
            </a:r>
            <a:r>
              <a:rPr lang="en-US" sz="2400" kern="1200" dirty="0">
                <a:solidFill>
                  <a:prstClr val="black">
                    <a:lumMod val="75000"/>
                    <a:lumOff val="25000"/>
                  </a:prstClr>
                </a:solidFill>
                <a:latin typeface="Calibri Light"/>
                <a:ea typeface="+mn-ea"/>
                <a:cs typeface="Calibri Light"/>
              </a:rPr>
              <a:t>$492</a:t>
            </a:r>
          </a:p>
          <a:p>
            <a:pPr eaLnBrk="0" fontAlgn="base" hangingPunct="0">
              <a:spcBef>
                <a:spcPct val="0"/>
              </a:spcBef>
              <a:spcAft>
                <a:spcPct val="0"/>
              </a:spcAft>
            </a:pPr>
            <a:r>
              <a:rPr lang="en-US" sz="2400" kern="1200" dirty="0">
                <a:solidFill>
                  <a:prstClr val="black"/>
                </a:solidFill>
                <a:latin typeface="Calibri Light"/>
                <a:ea typeface="+mn-ea"/>
                <a:cs typeface="+mn-cs"/>
              </a:rPr>
              <a:t/>
            </a:r>
            <a:br>
              <a:rPr lang="en-US" sz="2400" kern="1200" dirty="0">
                <a:solidFill>
                  <a:prstClr val="black"/>
                </a:solidFill>
                <a:latin typeface="Calibri Light"/>
                <a:ea typeface="+mn-ea"/>
                <a:cs typeface="+mn-cs"/>
              </a:rPr>
            </a:br>
            <a:r>
              <a:rPr lang="en-US" sz="2400" b="1" kern="1200" dirty="0">
                <a:solidFill>
                  <a:srgbClr val="8E1524"/>
                </a:solidFill>
                <a:latin typeface="Calibri Light"/>
                <a:ea typeface="+mn-ea"/>
                <a:cs typeface="Calibri Light"/>
              </a:rPr>
              <a:t>Upper Quartile of Referendums</a:t>
            </a:r>
            <a:r>
              <a:rPr lang="en-US" sz="2400" kern="1200" dirty="0">
                <a:solidFill>
                  <a:prstClr val="black">
                    <a:lumMod val="85000"/>
                    <a:lumOff val="15000"/>
                  </a:prstClr>
                </a:solidFill>
                <a:latin typeface="Calibri Light"/>
                <a:ea typeface="+mn-ea"/>
                <a:cs typeface="Calibri Light"/>
              </a:rPr>
              <a:t>&gt;$990</a:t>
            </a:r>
          </a:p>
          <a:p>
            <a:pPr eaLnBrk="0" fontAlgn="base" hangingPunct="0">
              <a:spcBef>
                <a:spcPct val="0"/>
              </a:spcBef>
              <a:spcAft>
                <a:spcPct val="0"/>
              </a:spcAft>
            </a:pPr>
            <a:endParaRPr lang="en-US" sz="2400" kern="1200" dirty="0">
              <a:solidFill>
                <a:prstClr val="black">
                  <a:lumMod val="75000"/>
                  <a:lumOff val="25000"/>
                </a:prstClr>
              </a:solidFill>
              <a:latin typeface="Calibri Light"/>
              <a:ea typeface="+mn-ea"/>
              <a:cs typeface="Calibri Light"/>
            </a:endParaRPr>
          </a:p>
          <a:p>
            <a:pPr eaLnBrk="0" fontAlgn="base" hangingPunct="0">
              <a:spcBef>
                <a:spcPct val="0"/>
              </a:spcBef>
              <a:spcAft>
                <a:spcPct val="0"/>
              </a:spcAft>
            </a:pPr>
            <a:r>
              <a:rPr lang="en-US" sz="2400" b="1" kern="1200" dirty="0">
                <a:solidFill>
                  <a:srgbClr val="8E1524"/>
                </a:solidFill>
                <a:latin typeface="Calibri Light"/>
                <a:ea typeface="+mn-ea"/>
                <a:cs typeface="Calibri Light"/>
              </a:rPr>
              <a:t>94 districts:</a:t>
            </a:r>
            <a:r>
              <a:rPr lang="en-US" sz="2400" kern="1200" dirty="0">
                <a:solidFill>
                  <a:prstClr val="black">
                    <a:lumMod val="75000"/>
                    <a:lumOff val="25000"/>
                  </a:prstClr>
                </a:solidFill>
                <a:latin typeface="Calibri Light"/>
                <a:ea typeface="+mn-ea"/>
                <a:cs typeface="Calibri Light"/>
              </a:rPr>
              <a:t> $0</a:t>
            </a:r>
          </a:p>
        </p:txBody>
      </p:sp>
    </p:spTree>
    <p:extLst>
      <p:ext uri="{BB962C8B-B14F-4D97-AF65-F5344CB8AC3E}">
        <p14:creationId xmlns:p14="http://schemas.microsoft.com/office/powerpoint/2010/main" val="3925213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59" y="166175"/>
            <a:ext cx="6767828" cy="1325563"/>
          </a:xfrm>
        </p:spPr>
        <p:txBody>
          <a:bodyPr>
            <a:normAutofit/>
          </a:bodyPr>
          <a:lstStyle/>
          <a:p>
            <a:r>
              <a:rPr lang="en-US" dirty="0">
                <a:solidFill>
                  <a:srgbClr val="8E1524"/>
                </a:solidFill>
                <a:latin typeface="Calibri"/>
                <a:ea typeface="Calibri" charset="0"/>
                <a:cs typeface="Calibri"/>
              </a:rPr>
              <a:t>Property Wealth Picture</a:t>
            </a:r>
            <a:endParaRPr lang="en-US" dirty="0">
              <a:solidFill>
                <a:srgbClr val="8E1524"/>
              </a:solidFill>
              <a:latin typeface="Calibri"/>
              <a:ea typeface="Calibri" charset="0"/>
              <a:cs typeface="Calibri" charset="0"/>
            </a:endParaRPr>
          </a:p>
        </p:txBody>
      </p:sp>
      <p:sp>
        <p:nvSpPr>
          <p:cNvPr id="4" name="Slide Number Placeholder 3"/>
          <p:cNvSpPr>
            <a:spLocks noGrp="1"/>
          </p:cNvSpPr>
          <p:nvPr>
            <p:ph type="sldNum" sz="quarter" idx="12"/>
          </p:nvPr>
        </p:nvSpPr>
        <p:spPr/>
        <p:txBody>
          <a:bodyPr/>
          <a:lstStyle/>
          <a:p>
            <a:pPr>
              <a:defRPr/>
            </a:pPr>
            <a:fld id="{C64CD882-42A0-AD42-A2B0-C40B7552D188}" type="slidenum">
              <a:rPr lang="es-ES" kern="1200">
                <a:solidFill>
                  <a:prstClr val="white"/>
                </a:solidFill>
                <a:latin typeface="Calibri" panose="020F0502020204030204"/>
                <a:ea typeface="+mn-ea"/>
                <a:cs typeface="+mn-cs"/>
              </a:rPr>
              <a:pPr>
                <a:defRPr/>
              </a:pPr>
              <a:t>27</a:t>
            </a:fld>
            <a:endParaRPr lang="es-ES" kern="1200">
              <a:solidFill>
                <a:prstClr val="white"/>
              </a:solidFill>
              <a:latin typeface="Calibri" panose="020F0502020204030204"/>
              <a:ea typeface="+mn-ea"/>
              <a:cs typeface="+mn-cs"/>
            </a:endParaRPr>
          </a:p>
        </p:txBody>
      </p:sp>
      <p:sp>
        <p:nvSpPr>
          <p:cNvPr id="10" name="TextBox 9"/>
          <p:cNvSpPr txBox="1"/>
          <p:nvPr/>
        </p:nvSpPr>
        <p:spPr>
          <a:xfrm>
            <a:off x="1724980" y="1412330"/>
            <a:ext cx="3714939" cy="4401205"/>
          </a:xfrm>
          <a:prstGeom prst="rect">
            <a:avLst/>
          </a:prstGeom>
          <a:noFill/>
        </p:spPr>
        <p:txBody>
          <a:bodyPr wrap="square" lIns="91440" tIns="45720" rIns="91440" bIns="45720" rtlCol="0" anchor="t">
            <a:spAutoFit/>
          </a:bodyPr>
          <a:lstStyle/>
          <a:p>
            <a:pPr eaLnBrk="0" fontAlgn="base" hangingPunct="0">
              <a:spcBef>
                <a:spcPct val="0"/>
              </a:spcBef>
              <a:spcAft>
                <a:spcPct val="0"/>
              </a:spcAft>
            </a:pPr>
            <a:r>
              <a:rPr lang="en-US" sz="2300" b="1" kern="1200" dirty="0">
                <a:solidFill>
                  <a:srgbClr val="44546A"/>
                </a:solidFill>
                <a:latin typeface="Calibri Light"/>
                <a:ea typeface="+mn-ea"/>
                <a:cs typeface="Calibri"/>
              </a:rPr>
              <a:t>How does our district </a:t>
            </a:r>
            <a:r>
              <a:rPr lang="en-US" sz="2300" b="1" kern="1200" dirty="0">
                <a:solidFill>
                  <a:prstClr val="black"/>
                </a:solidFill>
                <a:latin typeface="Calibri Light"/>
                <a:ea typeface="+mn-ea"/>
                <a:cs typeface="+mn-cs"/>
              </a:rPr>
              <a:t/>
            </a:r>
            <a:br>
              <a:rPr lang="en-US" sz="2300" b="1" kern="1200" dirty="0">
                <a:solidFill>
                  <a:prstClr val="black"/>
                </a:solidFill>
                <a:latin typeface="Calibri Light"/>
                <a:ea typeface="+mn-ea"/>
                <a:cs typeface="+mn-cs"/>
              </a:rPr>
            </a:br>
            <a:r>
              <a:rPr lang="en-US" sz="2300" b="1" kern="1200" dirty="0">
                <a:solidFill>
                  <a:srgbClr val="44546A"/>
                </a:solidFill>
                <a:latin typeface="Calibri Light"/>
                <a:ea typeface="+mn-ea"/>
                <a:cs typeface="Calibri"/>
              </a:rPr>
              <a:t>compare in Referendum </a:t>
            </a:r>
            <a:r>
              <a:rPr lang="en-US" sz="2300" b="1" kern="1200" dirty="0">
                <a:solidFill>
                  <a:prstClr val="black"/>
                </a:solidFill>
                <a:latin typeface="Calibri Light"/>
                <a:ea typeface="+mn-ea"/>
                <a:cs typeface="Calibri"/>
              </a:rPr>
              <a:t/>
            </a:r>
            <a:br>
              <a:rPr lang="en-US" sz="2300" b="1" kern="1200" dirty="0">
                <a:solidFill>
                  <a:prstClr val="black"/>
                </a:solidFill>
                <a:latin typeface="Calibri Light"/>
                <a:ea typeface="+mn-ea"/>
                <a:cs typeface="Calibri"/>
              </a:rPr>
            </a:br>
            <a:r>
              <a:rPr lang="en-US" sz="2300" b="1" kern="1200" dirty="0">
                <a:solidFill>
                  <a:srgbClr val="44546A"/>
                </a:solidFill>
                <a:latin typeface="Calibri Light"/>
                <a:ea typeface="+mn-ea"/>
                <a:cs typeface="Calibri"/>
              </a:rPr>
              <a:t>Market Value per Residential Pupil Unit?</a:t>
            </a:r>
          </a:p>
          <a:p>
            <a:pPr eaLnBrk="0" fontAlgn="base" hangingPunct="0">
              <a:spcBef>
                <a:spcPct val="0"/>
              </a:spcBef>
              <a:spcAft>
                <a:spcPct val="0"/>
              </a:spcAft>
            </a:pPr>
            <a:r>
              <a:rPr lang="en-US" sz="2400" kern="1200" dirty="0">
                <a:solidFill>
                  <a:prstClr val="black"/>
                </a:solidFill>
                <a:latin typeface="Calibri Light"/>
                <a:ea typeface="+mn-ea"/>
                <a:cs typeface="Calibri Light"/>
                <a:hlinkClick r:id="rId3"/>
              </a:rPr>
              <a:t>MNREA Maps (mreavoice.org)</a:t>
            </a:r>
            <a:endParaRPr lang="en-US" sz="2300" b="1" kern="1200" dirty="0">
              <a:solidFill>
                <a:srgbClr val="44546A"/>
              </a:solidFill>
              <a:latin typeface="Calibri Light"/>
              <a:ea typeface="+mn-ea"/>
              <a:cs typeface="Calibri Light"/>
            </a:endParaRPr>
          </a:p>
          <a:p>
            <a:pPr eaLnBrk="0" fontAlgn="base" hangingPunct="0">
              <a:spcBef>
                <a:spcPct val="0"/>
              </a:spcBef>
              <a:spcAft>
                <a:spcPct val="0"/>
              </a:spcAft>
            </a:pPr>
            <a:r>
              <a:rPr lang="en-US" sz="2800" b="1" kern="1200" dirty="0">
                <a:solidFill>
                  <a:srgbClr val="8E1524"/>
                </a:solidFill>
                <a:latin typeface="Calibri Light"/>
                <a:ea typeface="+mn-ea"/>
                <a:cs typeface="Calibri Light"/>
              </a:rPr>
              <a:t>Our District: </a:t>
            </a:r>
            <a:r>
              <a:rPr lang="en-US" sz="2800" b="1" kern="1200" dirty="0">
                <a:solidFill>
                  <a:prstClr val="black"/>
                </a:solidFill>
                <a:latin typeface="Calibri Light"/>
                <a:ea typeface="+mn-ea"/>
                <a:cs typeface="+mn-cs"/>
              </a:rPr>
              <a:t/>
            </a:r>
            <a:br>
              <a:rPr lang="en-US" sz="2800" b="1" kern="1200" dirty="0">
                <a:solidFill>
                  <a:prstClr val="black"/>
                </a:solidFill>
                <a:latin typeface="Calibri Light"/>
                <a:ea typeface="+mn-ea"/>
                <a:cs typeface="+mn-cs"/>
              </a:rPr>
            </a:br>
            <a:r>
              <a:rPr lang="en-US" sz="2800" kern="1200" dirty="0" smtClean="0">
                <a:solidFill>
                  <a:prstClr val="black">
                    <a:lumMod val="75000"/>
                    <a:lumOff val="25000"/>
                  </a:prstClr>
                </a:solidFill>
                <a:latin typeface="Calibri Light"/>
                <a:ea typeface="+mn-ea"/>
                <a:cs typeface="Calibri Light"/>
              </a:rPr>
              <a:t>$409,890 per </a:t>
            </a:r>
            <a:r>
              <a:rPr lang="en-US" sz="2800" kern="1200" dirty="0">
                <a:solidFill>
                  <a:prstClr val="black">
                    <a:lumMod val="75000"/>
                    <a:lumOff val="25000"/>
                  </a:prstClr>
                </a:solidFill>
                <a:latin typeface="Calibri Light"/>
                <a:ea typeface="+mn-ea"/>
                <a:cs typeface="Calibri Light"/>
              </a:rPr>
              <a:t>RPU</a:t>
            </a:r>
            <a:r>
              <a:rPr lang="en-US" sz="2800" kern="1200" dirty="0">
                <a:solidFill>
                  <a:prstClr val="black"/>
                </a:solidFill>
                <a:latin typeface="Calibri Light"/>
                <a:ea typeface="+mn-ea"/>
                <a:cs typeface="+mn-cs"/>
              </a:rPr>
              <a:t/>
            </a:r>
            <a:br>
              <a:rPr lang="en-US" sz="2800" kern="1200" dirty="0">
                <a:solidFill>
                  <a:prstClr val="black"/>
                </a:solidFill>
                <a:latin typeface="Calibri Light"/>
                <a:ea typeface="+mn-ea"/>
                <a:cs typeface="+mn-cs"/>
              </a:rPr>
            </a:br>
            <a:endParaRPr lang="en-US" sz="2800" kern="1200" dirty="0">
              <a:solidFill>
                <a:prstClr val="black">
                  <a:lumMod val="75000"/>
                  <a:lumOff val="25000"/>
                </a:prstClr>
              </a:solidFill>
              <a:latin typeface="Calibri Light"/>
              <a:ea typeface="+mn-ea"/>
              <a:cs typeface="Calibri Light"/>
            </a:endParaRPr>
          </a:p>
          <a:p>
            <a:pPr eaLnBrk="0" fontAlgn="base" hangingPunct="0">
              <a:spcBef>
                <a:spcPct val="0"/>
              </a:spcBef>
              <a:spcAft>
                <a:spcPct val="0"/>
              </a:spcAft>
            </a:pPr>
            <a:r>
              <a:rPr lang="en-US" sz="2800" b="1" kern="1200" dirty="0">
                <a:solidFill>
                  <a:srgbClr val="8E1524"/>
                </a:solidFill>
                <a:latin typeface="Calibri Light"/>
                <a:ea typeface="+mn-ea"/>
                <a:cs typeface="Calibri Light"/>
              </a:rPr>
              <a:t>Median District: </a:t>
            </a:r>
            <a:r>
              <a:rPr lang="en-US" sz="2800" b="1" kern="1200" dirty="0">
                <a:solidFill>
                  <a:prstClr val="black"/>
                </a:solidFill>
                <a:latin typeface="Calibri Light"/>
                <a:ea typeface="+mn-ea"/>
                <a:cs typeface="+mn-cs"/>
              </a:rPr>
              <a:t/>
            </a:r>
            <a:br>
              <a:rPr lang="en-US" sz="2800" b="1" kern="1200" dirty="0">
                <a:solidFill>
                  <a:prstClr val="black"/>
                </a:solidFill>
                <a:latin typeface="Calibri Light"/>
                <a:ea typeface="+mn-ea"/>
                <a:cs typeface="+mn-cs"/>
              </a:rPr>
            </a:br>
            <a:r>
              <a:rPr lang="en-US" sz="2800" kern="1200" dirty="0">
                <a:solidFill>
                  <a:prstClr val="black">
                    <a:lumMod val="75000"/>
                    <a:lumOff val="25000"/>
                  </a:prstClr>
                </a:solidFill>
                <a:latin typeface="Calibri Light"/>
                <a:ea typeface="+mn-ea"/>
                <a:cs typeface="Calibri Light"/>
              </a:rPr>
              <a:t>$507,593/RPU</a:t>
            </a:r>
          </a:p>
        </p:txBody>
      </p:sp>
      <p:pic>
        <p:nvPicPr>
          <p:cNvPr id="16" name="Content Placeholder 15">
            <a:extLst>
              <a:ext uri="{FF2B5EF4-FFF2-40B4-BE49-F238E27FC236}">
                <a16:creationId xmlns:a16="http://schemas.microsoft.com/office/drawing/2014/main" id="{F35582AF-50FB-717E-A176-A468AB522692}"/>
              </a:ext>
            </a:extLst>
          </p:cNvPr>
          <p:cNvPicPr>
            <a:picLocks noGrp="1" noChangeAspect="1"/>
          </p:cNvPicPr>
          <p:nvPr>
            <p:ph idx="1"/>
          </p:nvPr>
        </p:nvPicPr>
        <p:blipFill>
          <a:blip r:embed="rId4"/>
          <a:stretch>
            <a:fillRect/>
          </a:stretch>
        </p:blipFill>
        <p:spPr>
          <a:xfrm>
            <a:off x="5431949" y="1682534"/>
            <a:ext cx="3400900" cy="3705742"/>
          </a:xfrm>
        </p:spPr>
      </p:pic>
      <p:pic>
        <p:nvPicPr>
          <p:cNvPr id="18" name="Picture 17">
            <a:extLst>
              <a:ext uri="{FF2B5EF4-FFF2-40B4-BE49-F238E27FC236}">
                <a16:creationId xmlns:a16="http://schemas.microsoft.com/office/drawing/2014/main" id="{C7EA5A4C-B105-9075-2DCC-C5728A050F57}"/>
              </a:ext>
            </a:extLst>
          </p:cNvPr>
          <p:cNvPicPr>
            <a:picLocks noChangeAspect="1"/>
          </p:cNvPicPr>
          <p:nvPr/>
        </p:nvPicPr>
        <p:blipFill>
          <a:blip r:embed="rId5"/>
          <a:stretch>
            <a:fillRect/>
          </a:stretch>
        </p:blipFill>
        <p:spPr>
          <a:xfrm>
            <a:off x="4711309" y="5543852"/>
            <a:ext cx="4037814" cy="1022049"/>
          </a:xfrm>
          <a:prstGeom prst="rect">
            <a:avLst/>
          </a:prstGeom>
        </p:spPr>
      </p:pic>
    </p:spTree>
    <p:extLst>
      <p:ext uri="{BB962C8B-B14F-4D97-AF65-F5344CB8AC3E}">
        <p14:creationId xmlns:p14="http://schemas.microsoft.com/office/powerpoint/2010/main" val="1697524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prstGeom prst="rect">
            <a:avLst/>
          </a:prstGeom>
        </p:spPr>
        <p:txBody>
          <a:bodyPr wrap="square" lIns="91425" tIns="91425" rIns="91425" bIns="91425" anchor="ctr" anchorCtr="0">
            <a:noAutofit/>
          </a:bodyPr>
          <a:lstStyle/>
          <a:p>
            <a:pPr lvl="0" algn="ctr">
              <a:spcBef>
                <a:spcPts val="0"/>
              </a:spcBef>
              <a:buNone/>
            </a:pPr>
            <a:r>
              <a:rPr lang="en-US" sz="5400" b="1" dirty="0"/>
              <a:t>Information on School Funding &amp; District Budget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21924321"/>
              </p:ext>
            </p:extLst>
          </p:nvPr>
        </p:nvGraphicFramePr>
        <p:xfrm>
          <a:off x="4005263" y="0"/>
          <a:ext cx="4044950" cy="6870700"/>
        </p:xfrm>
        <a:graphic>
          <a:graphicData uri="http://schemas.openxmlformats.org/presentationml/2006/ole">
            <mc:AlternateContent xmlns:mc="http://schemas.openxmlformats.org/markup-compatibility/2006">
              <mc:Choice xmlns:v="urn:schemas-microsoft-com:vml" Requires="v">
                <p:oleObj spid="_x0000_s1051" name="Worksheet" r:id="rId3" imgW="4846320" imgH="8237236" progId="Excel.Sheet.12">
                  <p:embed/>
                </p:oleObj>
              </mc:Choice>
              <mc:Fallback>
                <p:oleObj name="Worksheet" r:id="rId3" imgW="4846320" imgH="8237236" progId="Excel.Sheet.12">
                  <p:embed/>
                  <p:pic>
                    <p:nvPicPr>
                      <p:cNvPr id="0" name=""/>
                      <p:cNvPicPr/>
                      <p:nvPr/>
                    </p:nvPicPr>
                    <p:blipFill>
                      <a:blip r:embed="rId4"/>
                      <a:stretch>
                        <a:fillRect/>
                      </a:stretch>
                    </p:blipFill>
                    <p:spPr>
                      <a:xfrm>
                        <a:off x="4005263" y="0"/>
                        <a:ext cx="4044950" cy="6870700"/>
                      </a:xfrm>
                      <a:prstGeom prst="rect">
                        <a:avLst/>
                      </a:prstGeom>
                    </p:spPr>
                  </p:pic>
                </p:oleObj>
              </mc:Fallback>
            </mc:AlternateContent>
          </a:graphicData>
        </a:graphic>
      </p:graphicFrame>
    </p:spTree>
    <p:extLst>
      <p:ext uri="{BB962C8B-B14F-4D97-AF65-F5344CB8AC3E}">
        <p14:creationId xmlns:p14="http://schemas.microsoft.com/office/powerpoint/2010/main" val="194116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5C7401-86A1-034B-A8F1-1474AA07AE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2773" y="23597"/>
            <a:ext cx="9919606" cy="1728703"/>
          </a:xfrm>
          <a:prstGeom prst="rect">
            <a:avLst/>
          </a:prstGeom>
        </p:spPr>
      </p:pic>
      <p:sp>
        <p:nvSpPr>
          <p:cNvPr id="4" name="Slide Number Placeholder 3"/>
          <p:cNvSpPr>
            <a:spLocks noGrp="1"/>
          </p:cNvSpPr>
          <p:nvPr>
            <p:ph type="sldNum" sz="quarter" idx="12"/>
          </p:nvPr>
        </p:nvSpPr>
        <p:spPr/>
        <p:txBody>
          <a:bodyPr/>
          <a:lstStyle/>
          <a:p>
            <a:pPr>
              <a:defRPr/>
            </a:pPr>
            <a:fld id="{C64CD882-42A0-AD42-A2B0-C40B7552D188}" type="slidenum">
              <a:rPr lang="es-ES" kern="1200">
                <a:solidFill>
                  <a:prstClr val="white"/>
                </a:solidFill>
                <a:latin typeface="Calibri" panose="020F0502020204030204"/>
                <a:ea typeface="+mn-ea"/>
                <a:cs typeface="+mn-cs"/>
              </a:rPr>
              <a:pPr>
                <a:defRPr/>
              </a:pPr>
              <a:t>3</a:t>
            </a:fld>
            <a:endParaRPr lang="es-ES" kern="1200">
              <a:solidFill>
                <a:prstClr val="white"/>
              </a:solidFill>
              <a:latin typeface="Calibri" panose="020F0502020204030204"/>
              <a:ea typeface="+mn-ea"/>
              <a:cs typeface="+mn-cs"/>
            </a:endParaRPr>
          </a:p>
        </p:txBody>
      </p:sp>
      <p:sp>
        <p:nvSpPr>
          <p:cNvPr id="3" name="Content Placeholder 2"/>
          <p:cNvSpPr>
            <a:spLocks noGrp="1"/>
          </p:cNvSpPr>
          <p:nvPr>
            <p:ph idx="4294967295"/>
          </p:nvPr>
        </p:nvSpPr>
        <p:spPr>
          <a:xfrm>
            <a:off x="1843314" y="23597"/>
            <a:ext cx="8724900" cy="3262528"/>
          </a:xfrm>
        </p:spPr>
        <p:txBody>
          <a:bodyPr>
            <a:noAutofit/>
          </a:bodyPr>
          <a:lstStyle/>
          <a:p>
            <a:pPr marL="0" indent="0" algn="ctr">
              <a:buNone/>
            </a:pPr>
            <a:r>
              <a:rPr lang="en-US" sz="3000" dirty="0">
                <a:solidFill>
                  <a:srgbClr val="E9C13E"/>
                </a:solidFill>
              </a:rPr>
              <a:t/>
            </a:r>
            <a:br>
              <a:rPr lang="en-US" sz="3000" dirty="0">
                <a:solidFill>
                  <a:srgbClr val="E9C13E"/>
                </a:solidFill>
              </a:rPr>
            </a:br>
            <a:r>
              <a:rPr lang="en-US" sz="4000" b="1" dirty="0">
                <a:solidFill>
                  <a:schemeClr val="bg1"/>
                </a:solidFill>
              </a:rPr>
              <a:t>Big Picture</a:t>
            </a:r>
            <a:r>
              <a:rPr lang="en-US" sz="5000" dirty="0">
                <a:solidFill>
                  <a:srgbClr val="E9C13E"/>
                </a:solidFill>
                <a:latin typeface="American Typewriter Condensed" charset="0"/>
                <a:ea typeface="American Typewriter Condensed" charset="0"/>
                <a:cs typeface="American Typewriter Condensed" charset="0"/>
              </a:rPr>
              <a:t/>
            </a:r>
            <a:br>
              <a:rPr lang="en-US" sz="5000" dirty="0">
                <a:solidFill>
                  <a:srgbClr val="E9C13E"/>
                </a:solidFill>
                <a:latin typeface="American Typewriter Condensed" charset="0"/>
                <a:ea typeface="American Typewriter Condensed" charset="0"/>
                <a:cs typeface="American Typewriter Condensed" charset="0"/>
              </a:rPr>
            </a:br>
            <a:endParaRPr lang="en-US" sz="5000" dirty="0">
              <a:solidFill>
                <a:srgbClr val="E9C13E"/>
              </a:solidFill>
              <a:latin typeface="American Typewriter Condensed" charset="0"/>
              <a:ea typeface="American Typewriter Condensed" charset="0"/>
              <a:cs typeface="American Typewriter Condensed" charset="0"/>
            </a:endParaRPr>
          </a:p>
        </p:txBody>
      </p:sp>
      <p:cxnSp>
        <p:nvCxnSpPr>
          <p:cNvPr id="6" name="Straight Connector 5">
            <a:extLst>
              <a:ext uri="{FF2B5EF4-FFF2-40B4-BE49-F238E27FC236}">
                <a16:creationId xmlns:a16="http://schemas.microsoft.com/office/drawing/2014/main" id="{4BDC2460-0808-2544-AABD-FB93758DBC32}"/>
              </a:ext>
            </a:extLst>
          </p:cNvPr>
          <p:cNvCxnSpPr>
            <a:cxnSpLocks/>
          </p:cNvCxnSpPr>
          <p:nvPr/>
        </p:nvCxnSpPr>
        <p:spPr>
          <a:xfrm>
            <a:off x="1530576" y="0"/>
            <a:ext cx="9144000" cy="0"/>
          </a:xfrm>
          <a:prstGeom prst="line">
            <a:avLst/>
          </a:prstGeom>
          <a:ln w="76200">
            <a:solidFill>
              <a:srgbClr val="E9C13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F0735C-AA2F-5A41-ABD4-1382B94F0F37}"/>
              </a:ext>
            </a:extLst>
          </p:cNvPr>
          <p:cNvPicPr>
            <a:picLocks noChangeAspect="1"/>
          </p:cNvPicPr>
          <p:nvPr/>
        </p:nvPicPr>
        <p:blipFill rotWithShape="1">
          <a:blip r:embed="rId4"/>
          <a:srcRect t="6649"/>
          <a:stretch/>
        </p:blipFill>
        <p:spPr>
          <a:xfrm>
            <a:off x="1142773" y="1557239"/>
            <a:ext cx="9919607" cy="6171015"/>
          </a:xfrm>
          <a:prstGeom prst="rect">
            <a:avLst/>
          </a:prstGeom>
        </p:spPr>
      </p:pic>
    </p:spTree>
    <p:extLst>
      <p:ext uri="{BB962C8B-B14F-4D97-AF65-F5344CB8AC3E}">
        <p14:creationId xmlns:p14="http://schemas.microsoft.com/office/powerpoint/2010/main" val="299354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1134195"/>
              </p:ext>
            </p:extLst>
          </p:nvPr>
        </p:nvGraphicFramePr>
        <p:xfrm>
          <a:off x="655985" y="457193"/>
          <a:ext cx="10843590" cy="5675258"/>
        </p:xfrm>
        <a:graphic>
          <a:graphicData uri="http://schemas.openxmlformats.org/drawingml/2006/table">
            <a:tbl>
              <a:tblPr/>
              <a:tblGrid>
                <a:gridCol w="1884475">
                  <a:extLst>
                    <a:ext uri="{9D8B030D-6E8A-4147-A177-3AD203B41FA5}">
                      <a16:colId xmlns:a16="http://schemas.microsoft.com/office/drawing/2014/main" val="4103587962"/>
                    </a:ext>
                  </a:extLst>
                </a:gridCol>
                <a:gridCol w="1295577">
                  <a:extLst>
                    <a:ext uri="{9D8B030D-6E8A-4147-A177-3AD203B41FA5}">
                      <a16:colId xmlns:a16="http://schemas.microsoft.com/office/drawing/2014/main" val="4144821316"/>
                    </a:ext>
                  </a:extLst>
                </a:gridCol>
                <a:gridCol w="1334837">
                  <a:extLst>
                    <a:ext uri="{9D8B030D-6E8A-4147-A177-3AD203B41FA5}">
                      <a16:colId xmlns:a16="http://schemas.microsoft.com/office/drawing/2014/main" val="2726226140"/>
                    </a:ext>
                  </a:extLst>
                </a:gridCol>
                <a:gridCol w="1303429">
                  <a:extLst>
                    <a:ext uri="{9D8B030D-6E8A-4147-A177-3AD203B41FA5}">
                      <a16:colId xmlns:a16="http://schemas.microsoft.com/office/drawing/2014/main" val="2178913721"/>
                    </a:ext>
                  </a:extLst>
                </a:gridCol>
                <a:gridCol w="1240614">
                  <a:extLst>
                    <a:ext uri="{9D8B030D-6E8A-4147-A177-3AD203B41FA5}">
                      <a16:colId xmlns:a16="http://schemas.microsoft.com/office/drawing/2014/main" val="2499629159"/>
                    </a:ext>
                  </a:extLst>
                </a:gridCol>
                <a:gridCol w="1319134">
                  <a:extLst>
                    <a:ext uri="{9D8B030D-6E8A-4147-A177-3AD203B41FA5}">
                      <a16:colId xmlns:a16="http://schemas.microsoft.com/office/drawing/2014/main" val="3388441893"/>
                    </a:ext>
                  </a:extLst>
                </a:gridCol>
                <a:gridCol w="1279874">
                  <a:extLst>
                    <a:ext uri="{9D8B030D-6E8A-4147-A177-3AD203B41FA5}">
                      <a16:colId xmlns:a16="http://schemas.microsoft.com/office/drawing/2014/main" val="260854666"/>
                    </a:ext>
                  </a:extLst>
                </a:gridCol>
                <a:gridCol w="1185650">
                  <a:extLst>
                    <a:ext uri="{9D8B030D-6E8A-4147-A177-3AD203B41FA5}">
                      <a16:colId xmlns:a16="http://schemas.microsoft.com/office/drawing/2014/main" val="3373240566"/>
                    </a:ext>
                  </a:extLst>
                </a:gridCol>
              </a:tblGrid>
              <a:tr h="240836">
                <a:tc gridSpan="8">
                  <a:txBody>
                    <a:bodyPr/>
                    <a:lstStyle/>
                    <a:p>
                      <a:pPr algn="ctr" fontAlgn="b"/>
                      <a:r>
                        <a:rPr lang="en-US" sz="800" b="1" i="0" u="none" strike="noStrike">
                          <a:effectLst/>
                          <a:latin typeface="Geneva"/>
                        </a:rPr>
                        <a:t>JACKSON COUNTY CENTRAL</a:t>
                      </a:r>
                    </a:p>
                  </a:txBody>
                  <a:tcPr marL="4115" marR="4115" marT="411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9418242"/>
                  </a:ext>
                </a:extLst>
              </a:tr>
              <a:tr h="200697">
                <a:tc gridSpan="8">
                  <a:txBody>
                    <a:bodyPr/>
                    <a:lstStyle/>
                    <a:p>
                      <a:pPr algn="ctr" fontAlgn="b"/>
                      <a:r>
                        <a:rPr lang="en-US" sz="800" b="1" i="0" u="none" strike="noStrike">
                          <a:effectLst/>
                          <a:latin typeface="Geneva"/>
                        </a:rPr>
                        <a:t>FUND BALANCE PROJECTIONS</a:t>
                      </a:r>
                    </a:p>
                  </a:txBody>
                  <a:tcPr marL="4115" marR="4115" marT="411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6301530"/>
                  </a:ext>
                </a:extLst>
              </a:tr>
              <a:tr h="200697">
                <a:tc gridSpan="8">
                  <a:txBody>
                    <a:bodyPr/>
                    <a:lstStyle/>
                    <a:p>
                      <a:pPr algn="ctr" fontAlgn="b"/>
                      <a:r>
                        <a:rPr lang="en-US" sz="800" b="1" i="0" u="none" strike="noStrike">
                          <a:effectLst/>
                          <a:latin typeface="Geneva"/>
                        </a:rPr>
                        <a:t>September 27, 2022</a:t>
                      </a:r>
                    </a:p>
                  </a:txBody>
                  <a:tcPr marL="4115" marR="4115" marT="411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9305368"/>
                  </a:ext>
                </a:extLst>
              </a:tr>
              <a:tr h="200697">
                <a:tc>
                  <a:txBody>
                    <a:bodyPr/>
                    <a:lstStyle/>
                    <a:p>
                      <a:pPr algn="ctr" fontAlgn="b"/>
                      <a:r>
                        <a:rPr lang="en-US" sz="800" b="1" i="0" u="none" strike="noStrike">
                          <a:effectLst/>
                          <a:latin typeface="Geneva"/>
                        </a:rPr>
                        <a:t>9/27/2022</a:t>
                      </a:r>
                    </a:p>
                  </a:txBody>
                  <a:tcPr marL="4115" marR="4115" marT="4115" marB="0" anchor="b">
                    <a:lnL>
                      <a:noFill/>
                    </a:lnL>
                    <a:lnR>
                      <a:noFill/>
                    </a:lnR>
                    <a:lnT>
                      <a:noFill/>
                    </a:lnT>
                    <a:lnB>
                      <a:noFill/>
                    </a:lnB>
                  </a:tcPr>
                </a:tc>
                <a:tc>
                  <a:txBody>
                    <a:bodyPr/>
                    <a:lstStyle/>
                    <a:p>
                      <a:pPr algn="ctr" fontAlgn="b"/>
                      <a:endParaRPr lang="en-US" sz="800" b="0" i="0" u="none" strike="noStrike">
                        <a:effectLst/>
                        <a:latin typeface="Geneva"/>
                      </a:endParaRP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Actuals</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Actuals</a:t>
                      </a:r>
                    </a:p>
                  </a:txBody>
                  <a:tcPr marL="4115" marR="4115" marT="4115" marB="0" anchor="b">
                    <a:lnL>
                      <a:noFill/>
                    </a:lnL>
                    <a:lnR>
                      <a:noFill/>
                    </a:lnR>
                    <a:lnT>
                      <a:noFill/>
                    </a:lnT>
                    <a:lnB>
                      <a:noFill/>
                    </a:lnB>
                  </a:tcPr>
                </a:tc>
                <a:tc>
                  <a:txBody>
                    <a:bodyPr/>
                    <a:lstStyle/>
                    <a:p>
                      <a:pPr algn="ctr" fontAlgn="b"/>
                      <a:endParaRPr lang="en-US" sz="800" b="0" i="0" u="none" strike="noStrike">
                        <a:effectLst/>
                        <a:latin typeface="Geneva"/>
                      </a:endParaRP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Orig Budget</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Orig Budget</a:t>
                      </a:r>
                    </a:p>
                  </a:txBody>
                  <a:tcPr marL="4115" marR="4115" marT="4115" marB="0" anchor="b">
                    <a:lnL>
                      <a:noFill/>
                    </a:lnL>
                    <a:lnR>
                      <a:noFill/>
                    </a:lnR>
                    <a:lnT>
                      <a:noFill/>
                    </a:lnT>
                    <a:lnB>
                      <a:noFill/>
                    </a:lnB>
                  </a:tcPr>
                </a:tc>
                <a:tc>
                  <a:txBody>
                    <a:bodyPr/>
                    <a:lstStyle/>
                    <a:p>
                      <a:pPr algn="l" fontAlgn="b"/>
                      <a:endParaRPr lang="en-US" sz="800" b="1" i="0" u="none" strike="noStrike">
                        <a:effectLst/>
                        <a:latin typeface="Geneva"/>
                      </a:endParaRPr>
                    </a:p>
                  </a:txBody>
                  <a:tcPr marL="4115" marR="4115" marT="4115" marB="0" anchor="b">
                    <a:lnL>
                      <a:noFill/>
                    </a:lnL>
                    <a:lnR>
                      <a:noFill/>
                    </a:lnR>
                    <a:lnT>
                      <a:noFill/>
                    </a:lnT>
                    <a:lnB>
                      <a:noFill/>
                    </a:lnB>
                  </a:tcPr>
                </a:tc>
                <a:extLst>
                  <a:ext uri="{0D108BD9-81ED-4DB2-BD59-A6C34878D82A}">
                    <a16:rowId xmlns:a16="http://schemas.microsoft.com/office/drawing/2014/main" val="227264976"/>
                  </a:ext>
                </a:extLst>
              </a:tr>
              <a:tr h="200697">
                <a:tc>
                  <a:txBody>
                    <a:bodyPr/>
                    <a:lstStyle/>
                    <a:p>
                      <a:pPr algn="ctr" fontAlgn="b"/>
                      <a:endParaRPr lang="en-US" sz="600" b="0" i="0" u="none" strike="noStrike">
                        <a:effectLst/>
                        <a:latin typeface="Geneva"/>
                      </a:endParaRPr>
                    </a:p>
                  </a:txBody>
                  <a:tcPr marL="4115" marR="4115" marT="4115" marB="0" anchor="b">
                    <a:lnL>
                      <a:noFill/>
                    </a:lnL>
                    <a:lnR>
                      <a:noFill/>
                    </a:lnR>
                    <a:lnT>
                      <a:noFill/>
                    </a:lnT>
                    <a:lnB>
                      <a:noFill/>
                    </a:lnB>
                  </a:tcPr>
                </a:tc>
                <a:tc>
                  <a:txBody>
                    <a:bodyPr/>
                    <a:lstStyle/>
                    <a:p>
                      <a:pPr algn="ctr" fontAlgn="b"/>
                      <a:r>
                        <a:rPr lang="en-US" sz="600" b="0" i="0" u="none" strike="noStrike">
                          <a:effectLst/>
                          <a:latin typeface="Geneva"/>
                        </a:rPr>
                        <a:t>FUND BALANCE</a:t>
                      </a:r>
                    </a:p>
                  </a:txBody>
                  <a:tcPr marL="4115" marR="4115" marT="4115" marB="0" anchor="b">
                    <a:lnL>
                      <a:noFill/>
                    </a:lnL>
                    <a:lnR>
                      <a:noFill/>
                    </a:lnR>
                    <a:lnT>
                      <a:noFill/>
                    </a:lnT>
                    <a:lnB>
                      <a:noFill/>
                    </a:lnB>
                  </a:tcPr>
                </a:tc>
                <a:tc>
                  <a:txBody>
                    <a:bodyPr/>
                    <a:lstStyle/>
                    <a:p>
                      <a:pPr algn="ctr" fontAlgn="b"/>
                      <a:r>
                        <a:rPr lang="en-US" sz="600" b="1" i="0" u="none" strike="noStrike">
                          <a:effectLst/>
                          <a:latin typeface="Geneva"/>
                        </a:rPr>
                        <a:t>Revs &amp; Transfers</a:t>
                      </a:r>
                    </a:p>
                  </a:txBody>
                  <a:tcPr marL="4115" marR="4115" marT="4115" marB="0" anchor="b">
                    <a:lnL>
                      <a:noFill/>
                    </a:lnL>
                    <a:lnR>
                      <a:noFill/>
                    </a:lnR>
                    <a:lnT>
                      <a:noFill/>
                    </a:lnT>
                    <a:lnB>
                      <a:noFill/>
                    </a:lnB>
                  </a:tcPr>
                </a:tc>
                <a:tc>
                  <a:txBody>
                    <a:bodyPr/>
                    <a:lstStyle/>
                    <a:p>
                      <a:pPr algn="ctr" fontAlgn="b"/>
                      <a:r>
                        <a:rPr lang="en-US" sz="600" b="1" i="0" u="none" strike="noStrike">
                          <a:effectLst/>
                          <a:latin typeface="Geneva"/>
                        </a:rPr>
                        <a:t>Exp. &amp; Transfers</a:t>
                      </a:r>
                    </a:p>
                  </a:txBody>
                  <a:tcPr marL="4115" marR="4115" marT="4115" marB="0" anchor="b">
                    <a:lnL>
                      <a:noFill/>
                    </a:lnL>
                    <a:lnR>
                      <a:noFill/>
                    </a:lnR>
                    <a:lnT>
                      <a:noFill/>
                    </a:lnT>
                    <a:lnB>
                      <a:noFill/>
                    </a:lnB>
                  </a:tcPr>
                </a:tc>
                <a:tc>
                  <a:txBody>
                    <a:bodyPr/>
                    <a:lstStyle/>
                    <a:p>
                      <a:pPr algn="ctr" fontAlgn="b"/>
                      <a:r>
                        <a:rPr lang="en-US" sz="600" b="0" i="0" u="none" strike="noStrike">
                          <a:effectLst/>
                          <a:latin typeface="Geneva"/>
                        </a:rPr>
                        <a:t>FUND BALANCE</a:t>
                      </a:r>
                    </a:p>
                  </a:txBody>
                  <a:tcPr marL="4115" marR="4115" marT="4115" marB="0" anchor="b">
                    <a:lnL>
                      <a:noFill/>
                    </a:lnL>
                    <a:lnR>
                      <a:noFill/>
                    </a:lnR>
                    <a:lnT>
                      <a:noFill/>
                    </a:lnT>
                    <a:lnB>
                      <a:noFill/>
                    </a:lnB>
                  </a:tcPr>
                </a:tc>
                <a:tc>
                  <a:txBody>
                    <a:bodyPr/>
                    <a:lstStyle/>
                    <a:p>
                      <a:pPr algn="ctr" fontAlgn="b"/>
                      <a:r>
                        <a:rPr lang="en-US" sz="600" b="1" i="0" u="none" strike="noStrike">
                          <a:effectLst/>
                          <a:latin typeface="Geneva"/>
                        </a:rPr>
                        <a:t>Revs &amp; Transfers</a:t>
                      </a:r>
                    </a:p>
                  </a:txBody>
                  <a:tcPr marL="4115" marR="4115" marT="4115" marB="0" anchor="b">
                    <a:lnL>
                      <a:noFill/>
                    </a:lnL>
                    <a:lnR>
                      <a:noFill/>
                    </a:lnR>
                    <a:lnT>
                      <a:noFill/>
                    </a:lnT>
                    <a:lnB>
                      <a:noFill/>
                    </a:lnB>
                  </a:tcPr>
                </a:tc>
                <a:tc>
                  <a:txBody>
                    <a:bodyPr/>
                    <a:lstStyle/>
                    <a:p>
                      <a:pPr algn="ctr" fontAlgn="b"/>
                      <a:r>
                        <a:rPr lang="en-US" sz="600" b="1" i="0" u="none" strike="noStrike">
                          <a:effectLst/>
                          <a:latin typeface="Geneva"/>
                        </a:rPr>
                        <a:t>Exp. &amp; Transfers</a:t>
                      </a:r>
                    </a:p>
                  </a:txBody>
                  <a:tcPr marL="4115" marR="4115" marT="4115" marB="0" anchor="b">
                    <a:lnL>
                      <a:noFill/>
                    </a:lnL>
                    <a:lnR>
                      <a:noFill/>
                    </a:lnR>
                    <a:lnT>
                      <a:noFill/>
                    </a:lnT>
                    <a:lnB>
                      <a:noFill/>
                    </a:lnB>
                  </a:tcPr>
                </a:tc>
                <a:tc>
                  <a:txBody>
                    <a:bodyPr/>
                    <a:lstStyle/>
                    <a:p>
                      <a:pPr algn="ctr" fontAlgn="b"/>
                      <a:r>
                        <a:rPr lang="en-US" sz="600" b="1" i="0" u="none" strike="noStrike">
                          <a:effectLst/>
                          <a:latin typeface="Geneva"/>
                        </a:rPr>
                        <a:t>FUND BALANCE</a:t>
                      </a:r>
                    </a:p>
                  </a:txBody>
                  <a:tcPr marL="4115" marR="4115" marT="4115" marB="0" anchor="b">
                    <a:lnL>
                      <a:noFill/>
                    </a:lnL>
                    <a:lnR>
                      <a:noFill/>
                    </a:lnR>
                    <a:lnT>
                      <a:noFill/>
                    </a:lnT>
                    <a:lnB>
                      <a:noFill/>
                    </a:lnB>
                  </a:tcPr>
                </a:tc>
                <a:extLst>
                  <a:ext uri="{0D108BD9-81ED-4DB2-BD59-A6C34878D82A}">
                    <a16:rowId xmlns:a16="http://schemas.microsoft.com/office/drawing/2014/main" val="3952601755"/>
                  </a:ext>
                </a:extLst>
              </a:tr>
              <a:tr h="200697">
                <a:tc>
                  <a:txBody>
                    <a:bodyPr/>
                    <a:lstStyle/>
                    <a:p>
                      <a:pPr algn="ctr" fontAlgn="b"/>
                      <a:r>
                        <a:rPr lang="en-US" sz="800" b="1" i="0" u="none" strike="noStrike">
                          <a:effectLst/>
                          <a:latin typeface="Geneva"/>
                        </a:rPr>
                        <a:t>FUND</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7/1/2021</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2021-22</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2021-22</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6/30/2022</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2022-23</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2022-23</a:t>
                      </a:r>
                    </a:p>
                  </a:txBody>
                  <a:tcPr marL="4115" marR="4115" marT="4115" marB="0" anchor="b">
                    <a:lnL>
                      <a:noFill/>
                    </a:lnL>
                    <a:lnR>
                      <a:noFill/>
                    </a:lnR>
                    <a:lnT>
                      <a:noFill/>
                    </a:lnT>
                    <a:lnB>
                      <a:noFill/>
                    </a:lnB>
                  </a:tcPr>
                </a:tc>
                <a:tc>
                  <a:txBody>
                    <a:bodyPr/>
                    <a:lstStyle/>
                    <a:p>
                      <a:pPr algn="ctr" fontAlgn="b"/>
                      <a:r>
                        <a:rPr lang="en-US" sz="800" b="1" i="0" u="none" strike="noStrike">
                          <a:effectLst/>
                          <a:latin typeface="Geneva"/>
                        </a:rPr>
                        <a:t>6/30/2023</a:t>
                      </a:r>
                    </a:p>
                  </a:txBody>
                  <a:tcPr marL="4115" marR="4115" marT="4115" marB="0" anchor="b">
                    <a:lnL>
                      <a:noFill/>
                    </a:lnL>
                    <a:lnR>
                      <a:noFill/>
                    </a:lnR>
                    <a:lnT>
                      <a:noFill/>
                    </a:lnT>
                    <a:lnB>
                      <a:noFill/>
                    </a:lnB>
                  </a:tcPr>
                </a:tc>
                <a:extLst>
                  <a:ext uri="{0D108BD9-81ED-4DB2-BD59-A6C34878D82A}">
                    <a16:rowId xmlns:a16="http://schemas.microsoft.com/office/drawing/2014/main" val="2589323590"/>
                  </a:ext>
                </a:extLst>
              </a:tr>
              <a:tr h="200697">
                <a:tc>
                  <a:txBody>
                    <a:bodyPr/>
                    <a:lstStyle/>
                    <a:p>
                      <a:pPr algn="ctr" fontAlgn="b"/>
                      <a:r>
                        <a:rPr lang="en-US" sz="800" b="1" i="0" u="none" strike="noStrike">
                          <a:effectLst/>
                          <a:latin typeface="Geneva"/>
                        </a:rPr>
                        <a:t>GENERAL UNAPPR.</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$2,368,422.98 </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$13,783,226.84</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$13,752,156.19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$2,399,493.63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$13,379,870.00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$13,769,200.00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$2,010,163.63 </a:t>
                      </a:r>
                    </a:p>
                  </a:txBody>
                  <a:tcPr marL="4115" marR="4115" marT="4115" marB="0" anchor="b">
                    <a:lnL>
                      <a:noFill/>
                    </a:lnL>
                    <a:lnR>
                      <a:noFill/>
                    </a:lnR>
                    <a:lnT>
                      <a:noFill/>
                    </a:lnT>
                    <a:lnB>
                      <a:noFill/>
                    </a:lnB>
                  </a:tcPr>
                </a:tc>
                <a:extLst>
                  <a:ext uri="{0D108BD9-81ED-4DB2-BD59-A6C34878D82A}">
                    <a16:rowId xmlns:a16="http://schemas.microsoft.com/office/drawing/2014/main" val="3167161785"/>
                  </a:ext>
                </a:extLst>
              </a:tr>
              <a:tr h="200697">
                <a:tc>
                  <a:txBody>
                    <a:bodyPr/>
                    <a:lstStyle/>
                    <a:p>
                      <a:pPr algn="l" fontAlgn="b"/>
                      <a:r>
                        <a:rPr lang="en-US" sz="800" b="1" i="0" u="none" strike="noStrike">
                          <a:effectLst/>
                          <a:latin typeface="Geneva"/>
                        </a:rPr>
                        <a:t>Student Activities</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$73,564.22 </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$114,466.46</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$151,430.19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$36,600.49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$77,600.00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$93,250.00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$20,950.49 </a:t>
                      </a:r>
                    </a:p>
                  </a:txBody>
                  <a:tcPr marL="4115" marR="4115" marT="4115" marB="0" anchor="b">
                    <a:lnL>
                      <a:noFill/>
                    </a:lnL>
                    <a:lnR>
                      <a:noFill/>
                    </a:lnR>
                    <a:lnT>
                      <a:noFill/>
                    </a:lnT>
                    <a:lnB>
                      <a:noFill/>
                    </a:lnB>
                  </a:tcPr>
                </a:tc>
                <a:extLst>
                  <a:ext uri="{0D108BD9-81ED-4DB2-BD59-A6C34878D82A}">
                    <a16:rowId xmlns:a16="http://schemas.microsoft.com/office/drawing/2014/main" val="1998701013"/>
                  </a:ext>
                </a:extLst>
              </a:tr>
              <a:tr h="200697">
                <a:tc>
                  <a:txBody>
                    <a:bodyPr/>
                    <a:lstStyle/>
                    <a:p>
                      <a:pPr algn="l" fontAlgn="b"/>
                      <a:r>
                        <a:rPr lang="en-US" sz="800" b="1" i="0" u="none" strike="noStrike">
                          <a:effectLst/>
                          <a:latin typeface="Geneva"/>
                        </a:rPr>
                        <a:t>Assigned funds-General</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$62,637.75 </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$96,957.36</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$95,166.01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$64,429.10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$5,000.00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$59,429.10 </a:t>
                      </a:r>
                    </a:p>
                  </a:txBody>
                  <a:tcPr marL="4115" marR="4115" marT="4115" marB="0" anchor="b">
                    <a:lnL>
                      <a:noFill/>
                    </a:lnL>
                    <a:lnR>
                      <a:noFill/>
                    </a:lnR>
                    <a:lnT>
                      <a:noFill/>
                    </a:lnT>
                    <a:lnB>
                      <a:noFill/>
                    </a:lnB>
                  </a:tcPr>
                </a:tc>
                <a:extLst>
                  <a:ext uri="{0D108BD9-81ED-4DB2-BD59-A6C34878D82A}">
                    <a16:rowId xmlns:a16="http://schemas.microsoft.com/office/drawing/2014/main" val="1600655107"/>
                  </a:ext>
                </a:extLst>
              </a:tr>
              <a:tr h="216300">
                <a:tc>
                  <a:txBody>
                    <a:bodyPr/>
                    <a:lstStyle/>
                    <a:p>
                      <a:pPr algn="l" fontAlgn="b"/>
                      <a:r>
                        <a:rPr lang="en-US" sz="800" b="1" i="0" u="none" strike="noStrike" dirty="0">
                          <a:effectLst/>
                          <a:latin typeface="Geneva"/>
                        </a:rPr>
                        <a:t>Assigned funds-Cap. Out.</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$21,342.26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$28,000.00</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$6,205.85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$43,136.41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$30,000.00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$13,136.41 </a:t>
                      </a:r>
                    </a:p>
                  </a:txBody>
                  <a:tcPr marL="4115" marR="4115" marT="4115" marB="0" anchor="b">
                    <a:lnL>
                      <a:noFill/>
                    </a:lnL>
                    <a:lnR>
                      <a:noFill/>
                    </a:lnR>
                    <a:lnT>
                      <a:noFill/>
                    </a:lnT>
                    <a:lnB>
                      <a:noFill/>
                    </a:lnB>
                  </a:tcPr>
                </a:tc>
                <a:extLst>
                  <a:ext uri="{0D108BD9-81ED-4DB2-BD59-A6C34878D82A}">
                    <a16:rowId xmlns:a16="http://schemas.microsoft.com/office/drawing/2014/main" val="4091135316"/>
                  </a:ext>
                </a:extLst>
              </a:tr>
              <a:tr h="200697">
                <a:tc>
                  <a:txBody>
                    <a:bodyPr/>
                    <a:lstStyle/>
                    <a:p>
                      <a:pPr algn="l" fontAlgn="b"/>
                      <a:r>
                        <a:rPr lang="en-US" sz="800" b="1" i="0" u="none" strike="noStrike">
                          <a:effectLst/>
                          <a:latin typeface="Geneva"/>
                        </a:rPr>
                        <a:t>Safe Schools</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$33,247.25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$46,710.72</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$43,597.33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$36,360.64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$45,800.00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$17,000.00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$65,160.64 </a:t>
                      </a:r>
                    </a:p>
                  </a:txBody>
                  <a:tcPr marL="4115" marR="4115" marT="4115" marB="0" anchor="b">
                    <a:lnL>
                      <a:noFill/>
                    </a:lnL>
                    <a:lnR>
                      <a:noFill/>
                    </a:lnR>
                    <a:lnT>
                      <a:noFill/>
                    </a:lnT>
                    <a:lnB>
                      <a:noFill/>
                    </a:lnB>
                  </a:tcPr>
                </a:tc>
                <a:extLst>
                  <a:ext uri="{0D108BD9-81ED-4DB2-BD59-A6C34878D82A}">
                    <a16:rowId xmlns:a16="http://schemas.microsoft.com/office/drawing/2014/main" val="1139212576"/>
                  </a:ext>
                </a:extLst>
              </a:tr>
              <a:tr h="200697">
                <a:tc>
                  <a:txBody>
                    <a:bodyPr/>
                    <a:lstStyle/>
                    <a:p>
                      <a:pPr algn="l" fontAlgn="b"/>
                      <a:r>
                        <a:rPr lang="en-US" sz="800" b="1" i="0" u="none" strike="noStrike">
                          <a:effectLst/>
                          <a:latin typeface="Geneva"/>
                        </a:rPr>
                        <a:t>Staff Development</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$85,807.82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$168,111.19</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$200,735.80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$53,183.21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$165,000.00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$211,910.00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$6,273.21 </a:t>
                      </a:r>
                    </a:p>
                  </a:txBody>
                  <a:tcPr marL="4115" marR="4115" marT="4115" marB="0" anchor="b">
                    <a:lnL>
                      <a:noFill/>
                    </a:lnL>
                    <a:lnR>
                      <a:noFill/>
                    </a:lnR>
                    <a:lnT>
                      <a:noFill/>
                    </a:lnT>
                    <a:lnB>
                      <a:noFill/>
                    </a:lnB>
                  </a:tcPr>
                </a:tc>
                <a:extLst>
                  <a:ext uri="{0D108BD9-81ED-4DB2-BD59-A6C34878D82A}">
                    <a16:rowId xmlns:a16="http://schemas.microsoft.com/office/drawing/2014/main" val="132759410"/>
                  </a:ext>
                </a:extLst>
              </a:tr>
              <a:tr h="200697">
                <a:tc>
                  <a:txBody>
                    <a:bodyPr/>
                    <a:lstStyle/>
                    <a:p>
                      <a:pPr algn="l" fontAlgn="b"/>
                      <a:r>
                        <a:rPr lang="en-US" sz="800" b="1" i="0" u="none" strike="noStrike">
                          <a:effectLst/>
                          <a:latin typeface="Geneva"/>
                        </a:rPr>
                        <a:t>Integration</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 </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$113,914.62</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$113,914.62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$99,800.00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$79,320.00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$20,480.00 </a:t>
                      </a:r>
                    </a:p>
                  </a:txBody>
                  <a:tcPr marL="4115" marR="4115" marT="4115" marB="0" anchor="b">
                    <a:lnL>
                      <a:noFill/>
                    </a:lnL>
                    <a:lnR>
                      <a:noFill/>
                    </a:lnR>
                    <a:lnT>
                      <a:noFill/>
                    </a:lnT>
                    <a:lnB>
                      <a:noFill/>
                    </a:lnB>
                  </a:tcPr>
                </a:tc>
                <a:extLst>
                  <a:ext uri="{0D108BD9-81ED-4DB2-BD59-A6C34878D82A}">
                    <a16:rowId xmlns:a16="http://schemas.microsoft.com/office/drawing/2014/main" val="1675624446"/>
                  </a:ext>
                </a:extLst>
              </a:tr>
              <a:tr h="200697">
                <a:tc>
                  <a:txBody>
                    <a:bodyPr/>
                    <a:lstStyle/>
                    <a:p>
                      <a:pPr algn="l" fontAlgn="b"/>
                      <a:r>
                        <a:rPr lang="en-US" sz="800" b="1" i="0" u="none" strike="noStrike">
                          <a:effectLst/>
                          <a:latin typeface="Geneva"/>
                        </a:rPr>
                        <a:t>Third Party Pay</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$92,460.23</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$44,607.53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$47,852.70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$40,000.00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$45,390.00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$42,462.70 </a:t>
                      </a:r>
                    </a:p>
                  </a:txBody>
                  <a:tcPr marL="4115" marR="4115" marT="4115" marB="0" anchor="b">
                    <a:lnL>
                      <a:noFill/>
                    </a:lnL>
                    <a:lnR>
                      <a:noFill/>
                    </a:lnR>
                    <a:lnT>
                      <a:noFill/>
                    </a:lnT>
                    <a:lnB>
                      <a:noFill/>
                    </a:lnB>
                  </a:tcPr>
                </a:tc>
                <a:extLst>
                  <a:ext uri="{0D108BD9-81ED-4DB2-BD59-A6C34878D82A}">
                    <a16:rowId xmlns:a16="http://schemas.microsoft.com/office/drawing/2014/main" val="3173396247"/>
                  </a:ext>
                </a:extLst>
              </a:tr>
              <a:tr h="200697">
                <a:tc>
                  <a:txBody>
                    <a:bodyPr/>
                    <a:lstStyle/>
                    <a:p>
                      <a:pPr algn="l" fontAlgn="b"/>
                      <a:r>
                        <a:rPr lang="en-US" sz="800" b="1" i="0" u="none" strike="noStrike" dirty="0">
                          <a:effectLst/>
                          <a:latin typeface="Geneva"/>
                        </a:rPr>
                        <a:t>Long Term Facilities</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$276,304.50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$490,374.40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$277,915.20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$488,763.70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$461,300.00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$464,000.00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$486,063.70 </a:t>
                      </a:r>
                    </a:p>
                  </a:txBody>
                  <a:tcPr marL="4115" marR="4115" marT="4115" marB="0" anchor="b">
                    <a:lnL>
                      <a:noFill/>
                    </a:lnL>
                    <a:lnR>
                      <a:noFill/>
                    </a:lnR>
                    <a:lnT>
                      <a:noFill/>
                    </a:lnT>
                    <a:lnB>
                      <a:noFill/>
                    </a:lnB>
                  </a:tcPr>
                </a:tc>
                <a:extLst>
                  <a:ext uri="{0D108BD9-81ED-4DB2-BD59-A6C34878D82A}">
                    <a16:rowId xmlns:a16="http://schemas.microsoft.com/office/drawing/2014/main" val="216677443"/>
                  </a:ext>
                </a:extLst>
              </a:tr>
              <a:tr h="200697">
                <a:tc>
                  <a:txBody>
                    <a:bodyPr/>
                    <a:lstStyle/>
                    <a:p>
                      <a:pPr algn="l" fontAlgn="b"/>
                      <a:r>
                        <a:rPr lang="en-US" sz="800" b="1" i="0" u="none" strike="noStrike">
                          <a:effectLst/>
                          <a:latin typeface="Geneva"/>
                        </a:rPr>
                        <a:t>Learning &amp; Dev.</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$244,914.61</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$236,389.95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$8,524.66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$240,000.00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$344,560.00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($96,035.34)</a:t>
                      </a:r>
                    </a:p>
                  </a:txBody>
                  <a:tcPr marL="4115" marR="4115" marT="4115" marB="0" anchor="b">
                    <a:lnL>
                      <a:noFill/>
                    </a:lnL>
                    <a:lnR>
                      <a:noFill/>
                    </a:lnR>
                    <a:lnT>
                      <a:noFill/>
                    </a:lnT>
                    <a:lnB>
                      <a:noFill/>
                    </a:lnB>
                  </a:tcPr>
                </a:tc>
                <a:extLst>
                  <a:ext uri="{0D108BD9-81ED-4DB2-BD59-A6C34878D82A}">
                    <a16:rowId xmlns:a16="http://schemas.microsoft.com/office/drawing/2014/main" val="2996066748"/>
                  </a:ext>
                </a:extLst>
              </a:tr>
              <a:tr h="200697">
                <a:tc>
                  <a:txBody>
                    <a:bodyPr/>
                    <a:lstStyle/>
                    <a:p>
                      <a:pPr algn="l" fontAlgn="b"/>
                      <a:r>
                        <a:rPr lang="en-US" sz="800" b="1" i="0" u="none" strike="noStrike">
                          <a:effectLst/>
                          <a:latin typeface="Geneva"/>
                        </a:rPr>
                        <a:t>Basic Skills-Ext. Year</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$25,231.67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$9,199.91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$16,031.76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$5,000.00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$11,031.76 </a:t>
                      </a:r>
                    </a:p>
                  </a:txBody>
                  <a:tcPr marL="4115" marR="4115" marT="4115" marB="0" anchor="b">
                    <a:lnL>
                      <a:noFill/>
                    </a:lnL>
                    <a:lnR>
                      <a:noFill/>
                    </a:lnR>
                    <a:lnT>
                      <a:noFill/>
                    </a:lnT>
                    <a:lnB>
                      <a:noFill/>
                    </a:lnB>
                  </a:tcPr>
                </a:tc>
                <a:extLst>
                  <a:ext uri="{0D108BD9-81ED-4DB2-BD59-A6C34878D82A}">
                    <a16:rowId xmlns:a16="http://schemas.microsoft.com/office/drawing/2014/main" val="3040237382"/>
                  </a:ext>
                </a:extLst>
              </a:tr>
              <a:tr h="200697">
                <a:tc>
                  <a:txBody>
                    <a:bodyPr/>
                    <a:lstStyle/>
                    <a:p>
                      <a:pPr algn="l" fontAlgn="b"/>
                      <a:r>
                        <a:rPr lang="en-US" sz="800" b="1" i="0" u="none" strike="noStrike">
                          <a:effectLst/>
                          <a:latin typeface="Geneva"/>
                        </a:rPr>
                        <a:t>Capital Outlay</a:t>
                      </a:r>
                    </a:p>
                  </a:txBody>
                  <a:tcPr marL="4115" marR="4115" marT="4115" marB="0" anchor="b">
                    <a:lnL>
                      <a:noFill/>
                    </a:lnL>
                    <a:lnR>
                      <a:noFill/>
                    </a:lnR>
                    <a:lnT>
                      <a:noFill/>
                    </a:lnT>
                    <a:lnB>
                      <a:noFill/>
                    </a:lnB>
                  </a:tcPr>
                </a:tc>
                <a:tc>
                  <a:txBody>
                    <a:bodyPr/>
                    <a:lstStyle/>
                    <a:p>
                      <a:pPr algn="r" fontAlgn="b"/>
                      <a:r>
                        <a:rPr lang="en-US" sz="800" b="0" i="0" u="sng" strike="noStrike" dirty="0">
                          <a:effectLst/>
                          <a:latin typeface="Geneva"/>
                        </a:rPr>
                        <a:t>$272,655.43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$287,456.41</a:t>
                      </a:r>
                    </a:p>
                  </a:txBody>
                  <a:tcPr marL="4115" marR="4115" marT="4115" marB="0" anchor="b">
                    <a:lnL>
                      <a:noFill/>
                    </a:lnL>
                    <a:lnR>
                      <a:noFill/>
                    </a:lnR>
                    <a:lnT>
                      <a:noFill/>
                    </a:lnT>
                    <a:lnB>
                      <a:noFill/>
                    </a:lnB>
                  </a:tcPr>
                </a:tc>
                <a:tc>
                  <a:txBody>
                    <a:bodyPr/>
                    <a:lstStyle/>
                    <a:p>
                      <a:pPr algn="r" fontAlgn="b"/>
                      <a:r>
                        <a:rPr lang="en-US" sz="800" b="0" i="0" u="sng" strike="noStrike" dirty="0">
                          <a:effectLst/>
                          <a:latin typeface="Geneva"/>
                        </a:rPr>
                        <a:t>$199,825.23 </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$360,286.61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$304,500.00</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$205,000.00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$459,786.61 </a:t>
                      </a:r>
                    </a:p>
                  </a:txBody>
                  <a:tcPr marL="4115" marR="4115" marT="4115" marB="0" anchor="b">
                    <a:lnL>
                      <a:noFill/>
                    </a:lnL>
                    <a:lnR>
                      <a:noFill/>
                    </a:lnR>
                    <a:lnT>
                      <a:noFill/>
                    </a:lnT>
                    <a:lnB>
                      <a:noFill/>
                    </a:lnB>
                  </a:tcPr>
                </a:tc>
                <a:extLst>
                  <a:ext uri="{0D108BD9-81ED-4DB2-BD59-A6C34878D82A}">
                    <a16:rowId xmlns:a16="http://schemas.microsoft.com/office/drawing/2014/main" val="4289124249"/>
                  </a:ext>
                </a:extLst>
              </a:tr>
              <a:tr h="200697">
                <a:tc>
                  <a:txBody>
                    <a:bodyPr/>
                    <a:lstStyle/>
                    <a:p>
                      <a:pPr algn="ctr" fontAlgn="b"/>
                      <a:r>
                        <a:rPr lang="en-US" sz="800" b="1" i="0" u="none" strike="noStrike">
                          <a:effectLst/>
                          <a:latin typeface="Geneva"/>
                        </a:rPr>
                        <a:t>GENERAL FUND BAL.</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$3,219,213.88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$15,466,592.84 </a:t>
                      </a:r>
                    </a:p>
                  </a:txBody>
                  <a:tcPr marL="4115" marR="4115" marT="4115" marB="0" anchor="b">
                    <a:lnL>
                      <a:noFill/>
                    </a:lnL>
                    <a:lnR>
                      <a:noFill/>
                    </a:lnR>
                    <a:lnT>
                      <a:noFill/>
                    </a:lnT>
                    <a:lnB>
                      <a:noFill/>
                    </a:lnB>
                  </a:tcPr>
                </a:tc>
                <a:tc>
                  <a:txBody>
                    <a:bodyPr/>
                    <a:lstStyle/>
                    <a:p>
                      <a:pPr algn="r" fontAlgn="b"/>
                      <a:r>
                        <a:rPr lang="en-US" sz="800" b="1" i="0" u="none" strike="noStrike" dirty="0">
                          <a:effectLst/>
                          <a:latin typeface="Geneva"/>
                        </a:rPr>
                        <a:t>$15,131,143.81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$3,554,662.91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$14,813,870.00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$15,269,630.00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$3,098,902.91 </a:t>
                      </a:r>
                    </a:p>
                  </a:txBody>
                  <a:tcPr marL="4115" marR="4115" marT="4115" marB="0" anchor="b">
                    <a:lnL>
                      <a:noFill/>
                    </a:lnL>
                    <a:lnR>
                      <a:noFill/>
                    </a:lnR>
                    <a:lnT>
                      <a:noFill/>
                    </a:lnT>
                    <a:lnB>
                      <a:noFill/>
                    </a:lnB>
                  </a:tcPr>
                </a:tc>
                <a:extLst>
                  <a:ext uri="{0D108BD9-81ED-4DB2-BD59-A6C34878D82A}">
                    <a16:rowId xmlns:a16="http://schemas.microsoft.com/office/drawing/2014/main" val="1703844026"/>
                  </a:ext>
                </a:extLst>
              </a:tr>
              <a:tr h="200697">
                <a:tc>
                  <a:txBody>
                    <a:bodyPr/>
                    <a:lstStyle/>
                    <a:p>
                      <a:pPr algn="ctr" fontAlgn="b"/>
                      <a:r>
                        <a:rPr lang="en-US" sz="800" b="1" i="0" u="none" strike="noStrike">
                          <a:effectLst/>
                          <a:latin typeface="Geneva"/>
                        </a:rPr>
                        <a:t>Food Service Fund</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$401,496.60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$1,096,583.34</a:t>
                      </a:r>
                    </a:p>
                  </a:txBody>
                  <a:tcPr marL="4115" marR="4115" marT="4115" marB="0" anchor="b">
                    <a:lnL>
                      <a:noFill/>
                    </a:lnL>
                    <a:lnR>
                      <a:noFill/>
                    </a:lnR>
                    <a:lnT>
                      <a:noFill/>
                    </a:lnT>
                    <a:lnB>
                      <a:noFill/>
                    </a:lnB>
                  </a:tcPr>
                </a:tc>
                <a:tc>
                  <a:txBody>
                    <a:bodyPr/>
                    <a:lstStyle/>
                    <a:p>
                      <a:pPr algn="r" fontAlgn="b"/>
                      <a:r>
                        <a:rPr lang="en-US" sz="800" b="1" i="0" u="none" strike="noStrike" dirty="0">
                          <a:effectLst/>
                          <a:latin typeface="Geneva"/>
                        </a:rPr>
                        <a:t>$956,852.65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$541,227.29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$700,000.00</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$809,900.00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$431,327.29 </a:t>
                      </a:r>
                    </a:p>
                  </a:txBody>
                  <a:tcPr marL="4115" marR="4115" marT="4115" marB="0" anchor="b">
                    <a:lnL>
                      <a:noFill/>
                    </a:lnL>
                    <a:lnR>
                      <a:noFill/>
                    </a:lnR>
                    <a:lnT>
                      <a:noFill/>
                    </a:lnT>
                    <a:lnB>
                      <a:noFill/>
                    </a:lnB>
                  </a:tcPr>
                </a:tc>
                <a:extLst>
                  <a:ext uri="{0D108BD9-81ED-4DB2-BD59-A6C34878D82A}">
                    <a16:rowId xmlns:a16="http://schemas.microsoft.com/office/drawing/2014/main" val="1534289575"/>
                  </a:ext>
                </a:extLst>
              </a:tr>
              <a:tr h="200697">
                <a:tc>
                  <a:txBody>
                    <a:bodyPr/>
                    <a:lstStyle/>
                    <a:p>
                      <a:pPr algn="l" fontAlgn="b"/>
                      <a:r>
                        <a:rPr lang="en-US" sz="800" b="1" i="0" u="none" strike="noStrike">
                          <a:effectLst/>
                          <a:latin typeface="Geneva"/>
                        </a:rPr>
                        <a:t>Comm. Ed. Unappr.</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$24,252.96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$32,792.49</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$53,150.93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$3,894.52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$50,000.00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$59,790.00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($5,895.48)</a:t>
                      </a:r>
                    </a:p>
                  </a:txBody>
                  <a:tcPr marL="4115" marR="4115" marT="4115" marB="0" anchor="b">
                    <a:lnL>
                      <a:noFill/>
                    </a:lnL>
                    <a:lnR>
                      <a:noFill/>
                    </a:lnR>
                    <a:lnT>
                      <a:noFill/>
                    </a:lnT>
                    <a:lnB>
                      <a:noFill/>
                    </a:lnB>
                  </a:tcPr>
                </a:tc>
                <a:extLst>
                  <a:ext uri="{0D108BD9-81ED-4DB2-BD59-A6C34878D82A}">
                    <a16:rowId xmlns:a16="http://schemas.microsoft.com/office/drawing/2014/main" val="1468591232"/>
                  </a:ext>
                </a:extLst>
              </a:tr>
              <a:tr h="200697">
                <a:tc>
                  <a:txBody>
                    <a:bodyPr/>
                    <a:lstStyle/>
                    <a:p>
                      <a:pPr algn="l" fontAlgn="b"/>
                      <a:r>
                        <a:rPr lang="en-US" sz="800" b="1" i="0" u="none" strike="noStrike">
                          <a:effectLst/>
                          <a:latin typeface="Geneva"/>
                        </a:rPr>
                        <a:t>Comm. Ed. Appr.</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$44,600.50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$444,739.56</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$373,145.26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$116,194.80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$380,090.00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$374,590.00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$121,694.80 </a:t>
                      </a:r>
                    </a:p>
                  </a:txBody>
                  <a:tcPr marL="4115" marR="4115" marT="4115" marB="0" anchor="b">
                    <a:lnL>
                      <a:noFill/>
                    </a:lnL>
                    <a:lnR>
                      <a:noFill/>
                    </a:lnR>
                    <a:lnT>
                      <a:noFill/>
                    </a:lnT>
                    <a:lnB>
                      <a:noFill/>
                    </a:lnB>
                  </a:tcPr>
                </a:tc>
                <a:extLst>
                  <a:ext uri="{0D108BD9-81ED-4DB2-BD59-A6C34878D82A}">
                    <a16:rowId xmlns:a16="http://schemas.microsoft.com/office/drawing/2014/main" val="3357068856"/>
                  </a:ext>
                </a:extLst>
              </a:tr>
              <a:tr h="200697">
                <a:tc>
                  <a:txBody>
                    <a:bodyPr/>
                    <a:lstStyle/>
                    <a:p>
                      <a:pPr algn="l" fontAlgn="b"/>
                      <a:r>
                        <a:rPr lang="en-US" sz="800" b="1" i="0" u="none" strike="noStrike">
                          <a:effectLst/>
                          <a:latin typeface="Geneva"/>
                        </a:rPr>
                        <a:t>ECFE</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$9,048.97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$57,673.00</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$67,044.29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($322.32)</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$58,500.00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$76,140.00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($17,962.32)</a:t>
                      </a:r>
                    </a:p>
                  </a:txBody>
                  <a:tcPr marL="4115" marR="4115" marT="4115" marB="0" anchor="b">
                    <a:lnL>
                      <a:noFill/>
                    </a:lnL>
                    <a:lnR>
                      <a:noFill/>
                    </a:lnR>
                    <a:lnT>
                      <a:noFill/>
                    </a:lnT>
                    <a:lnB>
                      <a:noFill/>
                    </a:lnB>
                  </a:tcPr>
                </a:tc>
                <a:extLst>
                  <a:ext uri="{0D108BD9-81ED-4DB2-BD59-A6C34878D82A}">
                    <a16:rowId xmlns:a16="http://schemas.microsoft.com/office/drawing/2014/main" val="3790752245"/>
                  </a:ext>
                </a:extLst>
              </a:tr>
              <a:tr h="200697">
                <a:tc>
                  <a:txBody>
                    <a:bodyPr/>
                    <a:lstStyle/>
                    <a:p>
                      <a:pPr algn="l" fontAlgn="b"/>
                      <a:r>
                        <a:rPr lang="en-US" sz="800" b="1" i="0" u="none" strike="noStrike">
                          <a:effectLst/>
                          <a:latin typeface="Geneva"/>
                        </a:rPr>
                        <a:t>Learning Readiness</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$15,907.61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$151,341.78</a:t>
                      </a:r>
                    </a:p>
                  </a:txBody>
                  <a:tcPr marL="4115" marR="4115" marT="4115" marB="0" anchor="b">
                    <a:lnL>
                      <a:noFill/>
                    </a:lnL>
                    <a:lnR>
                      <a:noFill/>
                    </a:lnR>
                    <a:lnT>
                      <a:noFill/>
                    </a:lnT>
                    <a:lnB>
                      <a:noFill/>
                    </a:lnB>
                  </a:tcPr>
                </a:tc>
                <a:tc>
                  <a:txBody>
                    <a:bodyPr/>
                    <a:lstStyle/>
                    <a:p>
                      <a:pPr algn="r" fontAlgn="b"/>
                      <a:r>
                        <a:rPr lang="en-US" sz="800" b="0" i="0" u="none" strike="noStrike" dirty="0">
                          <a:effectLst/>
                          <a:latin typeface="Geneva"/>
                        </a:rPr>
                        <a:t>$208,304.22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($41,054.83)</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$144,830.00</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$154,050.00 </a:t>
                      </a:r>
                    </a:p>
                  </a:txBody>
                  <a:tcPr marL="4115" marR="4115" marT="4115" marB="0" anchor="b">
                    <a:lnL>
                      <a:noFill/>
                    </a:lnL>
                    <a:lnR>
                      <a:noFill/>
                    </a:lnR>
                    <a:lnT>
                      <a:noFill/>
                    </a:lnT>
                    <a:lnB>
                      <a:noFill/>
                    </a:lnB>
                  </a:tcPr>
                </a:tc>
                <a:tc>
                  <a:txBody>
                    <a:bodyPr/>
                    <a:lstStyle/>
                    <a:p>
                      <a:pPr algn="r" fontAlgn="b"/>
                      <a:r>
                        <a:rPr lang="en-US" sz="800" b="0" i="0" u="none" strike="noStrike">
                          <a:effectLst/>
                          <a:latin typeface="Geneva"/>
                        </a:rPr>
                        <a:t>($50,274.83)</a:t>
                      </a:r>
                    </a:p>
                  </a:txBody>
                  <a:tcPr marL="4115" marR="4115" marT="4115" marB="0" anchor="b">
                    <a:lnL>
                      <a:noFill/>
                    </a:lnL>
                    <a:lnR>
                      <a:noFill/>
                    </a:lnR>
                    <a:lnT>
                      <a:noFill/>
                    </a:lnT>
                    <a:lnB>
                      <a:noFill/>
                    </a:lnB>
                  </a:tcPr>
                </a:tc>
                <a:extLst>
                  <a:ext uri="{0D108BD9-81ED-4DB2-BD59-A6C34878D82A}">
                    <a16:rowId xmlns:a16="http://schemas.microsoft.com/office/drawing/2014/main" val="4047677334"/>
                  </a:ext>
                </a:extLst>
              </a:tr>
              <a:tr h="200697">
                <a:tc>
                  <a:txBody>
                    <a:bodyPr/>
                    <a:lstStyle/>
                    <a:p>
                      <a:pPr algn="l" fontAlgn="b"/>
                      <a:r>
                        <a:rPr lang="en-US" sz="800" b="1" i="0" u="none" strike="noStrike">
                          <a:effectLst/>
                          <a:latin typeface="Geneva"/>
                        </a:rPr>
                        <a:t>Swimming Pool</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$37,574.81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$189,108.15</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$181,985.24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$44,697.72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$182,500.00</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$186,600.00 </a:t>
                      </a:r>
                    </a:p>
                  </a:txBody>
                  <a:tcPr marL="4115" marR="4115" marT="4115" marB="0" anchor="b">
                    <a:lnL>
                      <a:noFill/>
                    </a:lnL>
                    <a:lnR>
                      <a:noFill/>
                    </a:lnR>
                    <a:lnT>
                      <a:noFill/>
                    </a:lnT>
                    <a:lnB>
                      <a:noFill/>
                    </a:lnB>
                  </a:tcPr>
                </a:tc>
                <a:tc>
                  <a:txBody>
                    <a:bodyPr/>
                    <a:lstStyle/>
                    <a:p>
                      <a:pPr algn="r" fontAlgn="b"/>
                      <a:r>
                        <a:rPr lang="en-US" sz="800" b="0" i="0" u="sng" strike="noStrike">
                          <a:effectLst/>
                          <a:latin typeface="Geneva"/>
                        </a:rPr>
                        <a:t>$40,597.72 </a:t>
                      </a:r>
                    </a:p>
                  </a:txBody>
                  <a:tcPr marL="4115" marR="4115" marT="4115" marB="0" anchor="b">
                    <a:lnL>
                      <a:noFill/>
                    </a:lnL>
                    <a:lnR>
                      <a:noFill/>
                    </a:lnR>
                    <a:lnT>
                      <a:noFill/>
                    </a:lnT>
                    <a:lnB>
                      <a:noFill/>
                    </a:lnB>
                  </a:tcPr>
                </a:tc>
                <a:extLst>
                  <a:ext uri="{0D108BD9-81ED-4DB2-BD59-A6C34878D82A}">
                    <a16:rowId xmlns:a16="http://schemas.microsoft.com/office/drawing/2014/main" val="3989277273"/>
                  </a:ext>
                </a:extLst>
              </a:tr>
              <a:tr h="200697">
                <a:tc>
                  <a:txBody>
                    <a:bodyPr/>
                    <a:lstStyle/>
                    <a:p>
                      <a:pPr algn="ctr" fontAlgn="b"/>
                      <a:r>
                        <a:rPr lang="en-US" sz="800" b="1" i="0" u="none" strike="noStrike" dirty="0">
                          <a:effectLst/>
                          <a:latin typeface="Geneva"/>
                        </a:rPr>
                        <a:t>Community Ed Fund</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$131,384.85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$875,654.98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$883,629.94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$123,409.89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$815,920.00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$830,370.00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$88,159.89 </a:t>
                      </a:r>
                    </a:p>
                  </a:txBody>
                  <a:tcPr marL="4115" marR="4115" marT="4115" marB="0" anchor="b">
                    <a:lnL>
                      <a:noFill/>
                    </a:lnL>
                    <a:lnR>
                      <a:noFill/>
                    </a:lnR>
                    <a:lnT>
                      <a:noFill/>
                    </a:lnT>
                    <a:lnB>
                      <a:noFill/>
                    </a:lnB>
                  </a:tcPr>
                </a:tc>
                <a:extLst>
                  <a:ext uri="{0D108BD9-81ED-4DB2-BD59-A6C34878D82A}">
                    <a16:rowId xmlns:a16="http://schemas.microsoft.com/office/drawing/2014/main" val="1791278488"/>
                  </a:ext>
                </a:extLst>
              </a:tr>
              <a:tr h="200697">
                <a:tc>
                  <a:txBody>
                    <a:bodyPr/>
                    <a:lstStyle/>
                    <a:p>
                      <a:pPr algn="ctr" fontAlgn="b"/>
                      <a:r>
                        <a:rPr lang="en-US" sz="800" b="1" i="0" u="none" strike="noStrike">
                          <a:effectLst/>
                          <a:latin typeface="Geneva"/>
                        </a:rPr>
                        <a:t>Debt Redemption</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$432,928.97 </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$2,363,409.43</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$2,377,987.50 </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$418,350.90 </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$2,135,000.00</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$2,123,000.00 </a:t>
                      </a:r>
                    </a:p>
                  </a:txBody>
                  <a:tcPr marL="4115" marR="4115" marT="4115" marB="0" anchor="b">
                    <a:lnL>
                      <a:noFill/>
                    </a:lnL>
                    <a:lnR>
                      <a:noFill/>
                    </a:lnR>
                    <a:lnT>
                      <a:noFill/>
                    </a:lnT>
                    <a:lnB>
                      <a:noFill/>
                    </a:lnB>
                  </a:tcPr>
                </a:tc>
                <a:tc>
                  <a:txBody>
                    <a:bodyPr/>
                    <a:lstStyle/>
                    <a:p>
                      <a:pPr algn="r" fontAlgn="b"/>
                      <a:r>
                        <a:rPr lang="en-US" sz="800" b="1" i="0" u="sng" strike="noStrike">
                          <a:effectLst/>
                          <a:latin typeface="Geneva"/>
                        </a:rPr>
                        <a:t>$430,350.90 </a:t>
                      </a:r>
                    </a:p>
                  </a:txBody>
                  <a:tcPr marL="4115" marR="4115" marT="4115" marB="0" anchor="b">
                    <a:lnL>
                      <a:noFill/>
                    </a:lnL>
                    <a:lnR>
                      <a:noFill/>
                    </a:lnR>
                    <a:lnT>
                      <a:noFill/>
                    </a:lnT>
                    <a:lnB>
                      <a:noFill/>
                    </a:lnB>
                  </a:tcPr>
                </a:tc>
                <a:extLst>
                  <a:ext uri="{0D108BD9-81ED-4DB2-BD59-A6C34878D82A}">
                    <a16:rowId xmlns:a16="http://schemas.microsoft.com/office/drawing/2014/main" val="2045457801"/>
                  </a:ext>
                </a:extLst>
              </a:tr>
              <a:tr h="200697">
                <a:tc>
                  <a:txBody>
                    <a:bodyPr/>
                    <a:lstStyle/>
                    <a:p>
                      <a:pPr algn="ctr" fontAlgn="b"/>
                      <a:r>
                        <a:rPr lang="en-US" sz="800" b="1" i="0" u="none" strike="noStrike">
                          <a:effectLst/>
                          <a:latin typeface="Geneva"/>
                        </a:rPr>
                        <a:t>TOTALS</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$4,185,024.30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$19,802,240.59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$19,349,613.90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$4,637,650.99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$18,464,790.00 </a:t>
                      </a:r>
                    </a:p>
                  </a:txBody>
                  <a:tcPr marL="4115" marR="4115" marT="4115" marB="0" anchor="b">
                    <a:lnL>
                      <a:noFill/>
                    </a:lnL>
                    <a:lnR>
                      <a:noFill/>
                    </a:lnR>
                    <a:lnT>
                      <a:noFill/>
                    </a:lnT>
                    <a:lnB>
                      <a:noFill/>
                    </a:lnB>
                  </a:tcPr>
                </a:tc>
                <a:tc>
                  <a:txBody>
                    <a:bodyPr/>
                    <a:lstStyle/>
                    <a:p>
                      <a:pPr algn="r" fontAlgn="b"/>
                      <a:r>
                        <a:rPr lang="en-US" sz="800" b="1" i="0" u="none" strike="noStrike">
                          <a:effectLst/>
                          <a:latin typeface="Geneva"/>
                        </a:rPr>
                        <a:t>$19,032,900.00 </a:t>
                      </a:r>
                    </a:p>
                  </a:txBody>
                  <a:tcPr marL="4115" marR="4115" marT="4115" marB="0" anchor="b">
                    <a:lnL>
                      <a:noFill/>
                    </a:lnL>
                    <a:lnR>
                      <a:noFill/>
                    </a:lnR>
                    <a:lnT>
                      <a:noFill/>
                    </a:lnT>
                    <a:lnB>
                      <a:noFill/>
                    </a:lnB>
                  </a:tcPr>
                </a:tc>
                <a:tc>
                  <a:txBody>
                    <a:bodyPr/>
                    <a:lstStyle/>
                    <a:p>
                      <a:pPr algn="r" fontAlgn="b"/>
                      <a:r>
                        <a:rPr lang="en-US" sz="800" b="1" i="0" u="none" strike="noStrike" dirty="0">
                          <a:effectLst/>
                          <a:latin typeface="Geneva"/>
                        </a:rPr>
                        <a:t>$4,048,740.99 </a:t>
                      </a:r>
                    </a:p>
                  </a:txBody>
                  <a:tcPr marL="4115" marR="4115" marT="4115" marB="0" anchor="b">
                    <a:lnL>
                      <a:noFill/>
                    </a:lnL>
                    <a:lnR>
                      <a:noFill/>
                    </a:lnR>
                    <a:lnT>
                      <a:noFill/>
                    </a:lnT>
                    <a:lnB>
                      <a:noFill/>
                    </a:lnB>
                  </a:tcPr>
                </a:tc>
                <a:extLst>
                  <a:ext uri="{0D108BD9-81ED-4DB2-BD59-A6C34878D82A}">
                    <a16:rowId xmlns:a16="http://schemas.microsoft.com/office/drawing/2014/main" val="2576132385"/>
                  </a:ext>
                </a:extLst>
              </a:tr>
            </a:tbl>
          </a:graphicData>
        </a:graphic>
      </p:graphicFrame>
    </p:spTree>
    <p:extLst>
      <p:ext uri="{BB962C8B-B14F-4D97-AF65-F5344CB8AC3E}">
        <p14:creationId xmlns:p14="http://schemas.microsoft.com/office/powerpoint/2010/main" val="945668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prstGeom prst="rect">
            <a:avLst/>
          </a:prstGeom>
          <a:noFill/>
          <a:ln>
            <a:noFill/>
          </a:ln>
        </p:spPr>
        <p:txBody>
          <a:bodyPr wrap="square" lIns="121875" tIns="60925" rIns="121875" bIns="60925" anchor="ctr" anchorCtr="0">
            <a:noAutofit/>
          </a:bodyPr>
          <a:lstStyle/>
          <a:p>
            <a:pPr marL="0" marR="0" lvl="0" indent="-279400" algn="ctr" rtl="0">
              <a:lnSpc>
                <a:spcPct val="80000"/>
              </a:lnSpc>
              <a:spcBef>
                <a:spcPts val="0"/>
              </a:spcBef>
              <a:buClr>
                <a:schemeClr val="lt1"/>
              </a:buClr>
              <a:buSzPts val="4400"/>
              <a:buFont typeface="Cambria"/>
              <a:buNone/>
            </a:pPr>
            <a:r>
              <a:rPr lang="en-US" sz="4400" b="0" i="0" u="none" strike="noStrike" cap="none" dirty="0">
                <a:latin typeface="Cambria"/>
                <a:ea typeface="Cambria"/>
                <a:cs typeface="Cambria"/>
                <a:sym typeface="Cambria"/>
              </a:rPr>
              <a:t>BUDGET INFORMATION</a:t>
            </a:r>
          </a:p>
        </p:txBody>
      </p:sp>
      <p:sp>
        <p:nvSpPr>
          <p:cNvPr id="172" name="Shape 172"/>
          <p:cNvSpPr txBox="1">
            <a:spLocks noGrp="1"/>
          </p:cNvSpPr>
          <p:nvPr>
            <p:ph sz="half" idx="1"/>
          </p:nvPr>
        </p:nvSpPr>
        <p:spPr>
          <a:prstGeom prst="rect">
            <a:avLst/>
          </a:prstGeom>
          <a:noFill/>
          <a:ln>
            <a:noFill/>
          </a:ln>
        </p:spPr>
        <p:txBody>
          <a:bodyPr wrap="square" lIns="121875" tIns="60925" rIns="121875" bIns="60925" anchor="t" anchorCtr="0">
            <a:noAutofit/>
          </a:bodyPr>
          <a:lstStyle/>
          <a:p>
            <a:pPr marL="457200" marR="0" lvl="0" indent="-457200" algn="l" rtl="0">
              <a:lnSpc>
                <a:spcPct val="90000"/>
              </a:lnSpc>
              <a:spcBef>
                <a:spcPts val="0"/>
              </a:spcBef>
              <a:spcAft>
                <a:spcPts val="0"/>
              </a:spcAft>
              <a:buSzPts val="2520"/>
              <a:buFont typeface="Arial"/>
              <a:buChar char="•"/>
            </a:pPr>
            <a:r>
              <a:rPr lang="en-US" sz="2800" b="0" i="0" u="none" strike="noStrike" cap="none" dirty="0">
                <a:latin typeface="Cambria"/>
                <a:ea typeface="Cambria"/>
                <a:cs typeface="Cambria"/>
                <a:sym typeface="Cambria"/>
              </a:rPr>
              <a:t>All school districts’ budgets are divided into separate funds, based on purposes of revenue, as required by law.</a:t>
            </a:r>
          </a:p>
          <a:p>
            <a:pPr marR="0" lvl="0" algn="l" rtl="0">
              <a:lnSpc>
                <a:spcPct val="90000"/>
              </a:lnSpc>
              <a:spcBef>
                <a:spcPts val="0"/>
              </a:spcBef>
              <a:spcAft>
                <a:spcPts val="0"/>
              </a:spcAft>
              <a:buNone/>
            </a:pPr>
            <a:endParaRPr dirty="0"/>
          </a:p>
          <a:p>
            <a:pPr marR="0" lvl="0" algn="l" rtl="0">
              <a:lnSpc>
                <a:spcPct val="90000"/>
              </a:lnSpc>
              <a:spcBef>
                <a:spcPts val="0"/>
              </a:spcBef>
              <a:spcAft>
                <a:spcPts val="0"/>
              </a:spcAft>
              <a:buNone/>
            </a:pPr>
            <a:endParaRPr dirty="0"/>
          </a:p>
          <a:p>
            <a:pPr marR="0" lvl="0" algn="l" rtl="0">
              <a:lnSpc>
                <a:spcPct val="90000"/>
              </a:lnSpc>
              <a:spcBef>
                <a:spcPts val="0"/>
              </a:spcBef>
              <a:spcAft>
                <a:spcPts val="0"/>
              </a:spcAft>
              <a:buNone/>
            </a:pPr>
            <a:endParaRPr dirty="0"/>
          </a:p>
          <a:p>
            <a:pPr marL="457200" marR="0" lvl="0" indent="-457200" algn="l" rtl="0">
              <a:lnSpc>
                <a:spcPct val="90000"/>
              </a:lnSpc>
              <a:spcBef>
                <a:spcPts val="0"/>
              </a:spcBef>
              <a:buClr>
                <a:schemeClr val="lt2"/>
              </a:buClr>
              <a:buSzPts val="2520"/>
              <a:buFont typeface="Arial"/>
              <a:buNone/>
            </a:pPr>
            <a:endParaRPr sz="2800" b="0" i="0" u="none" strike="noStrike" cap="none" dirty="0">
              <a:solidFill>
                <a:schemeClr val="lt1"/>
              </a:solidFill>
              <a:latin typeface="Cambria"/>
              <a:ea typeface="Cambria"/>
              <a:cs typeface="Cambria"/>
              <a:sym typeface="Cambria"/>
            </a:endParaRPr>
          </a:p>
        </p:txBody>
      </p:sp>
      <p:sp>
        <p:nvSpPr>
          <p:cNvPr id="173" name="Shape 173"/>
          <p:cNvSpPr txBox="1">
            <a:spLocks noGrp="1"/>
          </p:cNvSpPr>
          <p:nvPr>
            <p:ph sz="half" idx="2"/>
          </p:nvPr>
        </p:nvSpPr>
        <p:spPr>
          <a:prstGeom prst="rect">
            <a:avLst/>
          </a:prstGeom>
        </p:spPr>
        <p:txBody>
          <a:bodyPr wrap="square" lIns="91425" tIns="91425" rIns="91425" bIns="91425" anchor="t" anchorCtr="0">
            <a:noAutofit/>
          </a:bodyPr>
          <a:lstStyle/>
          <a:p>
            <a:pPr marL="457200" lvl="0" indent="-457200" rtl="0">
              <a:spcBef>
                <a:spcPts val="0"/>
              </a:spcBef>
              <a:buSzPts val="2520"/>
              <a:buChar char="•"/>
            </a:pPr>
            <a:r>
              <a:rPr lang="en-US" sz="2800" dirty="0"/>
              <a:t>Our district currently has </a:t>
            </a:r>
            <a:r>
              <a:rPr lang="en-US" sz="2800" dirty="0" smtClean="0"/>
              <a:t>5 funds</a:t>
            </a:r>
            <a:endParaRPr lang="en-US" sz="2800" dirty="0"/>
          </a:p>
          <a:p>
            <a:pPr marL="1371600" lvl="0" indent="-381000" rtl="0">
              <a:spcBef>
                <a:spcPts val="0"/>
              </a:spcBef>
              <a:spcAft>
                <a:spcPts val="0"/>
              </a:spcAft>
              <a:buSzPts val="2400"/>
              <a:buFont typeface="Arial" panose="020B0604020202020204" pitchFamily="34" charset="0"/>
              <a:buChar char="•"/>
            </a:pPr>
            <a:r>
              <a:rPr lang="en-US" dirty="0"/>
              <a:t>General Fund</a:t>
            </a:r>
          </a:p>
          <a:p>
            <a:pPr marL="1371600" lvl="0" indent="-381000" rtl="0">
              <a:spcBef>
                <a:spcPts val="0"/>
              </a:spcBef>
              <a:spcAft>
                <a:spcPts val="0"/>
              </a:spcAft>
              <a:buSzPts val="2400"/>
              <a:buFont typeface="Arial" panose="020B0604020202020204" pitchFamily="34" charset="0"/>
              <a:buChar char="•"/>
            </a:pPr>
            <a:r>
              <a:rPr lang="en-US" dirty="0"/>
              <a:t>Food Service Fund</a:t>
            </a:r>
          </a:p>
          <a:p>
            <a:pPr marL="1371600" lvl="0" indent="-381000" rtl="0">
              <a:spcBef>
                <a:spcPts val="0"/>
              </a:spcBef>
              <a:spcAft>
                <a:spcPts val="0"/>
              </a:spcAft>
              <a:buSzPts val="2400"/>
              <a:buFont typeface="Arial" panose="020B0604020202020204" pitchFamily="34" charset="0"/>
              <a:buChar char="•"/>
            </a:pPr>
            <a:r>
              <a:rPr lang="en-US" dirty="0"/>
              <a:t>Community Service Fund</a:t>
            </a:r>
          </a:p>
          <a:p>
            <a:pPr marL="1371600" lvl="0" indent="-381000" rtl="0">
              <a:spcBef>
                <a:spcPts val="0"/>
              </a:spcBef>
              <a:spcAft>
                <a:spcPts val="0"/>
              </a:spcAft>
              <a:buSzPts val="2400"/>
              <a:buFont typeface="Arial" panose="020B0604020202020204" pitchFamily="34" charset="0"/>
              <a:buChar char="•"/>
            </a:pPr>
            <a:r>
              <a:rPr lang="en-US" dirty="0" smtClean="0"/>
              <a:t>Debt </a:t>
            </a:r>
            <a:r>
              <a:rPr lang="en-US" dirty="0"/>
              <a:t>Service Fund</a:t>
            </a:r>
          </a:p>
          <a:p>
            <a:pPr marL="1371600" lvl="0" indent="-381000" rtl="0">
              <a:spcBef>
                <a:spcPts val="0"/>
              </a:spcBef>
              <a:buSzPts val="2400"/>
              <a:buFont typeface="Arial" panose="020B0604020202020204" pitchFamily="34" charset="0"/>
              <a:buChar char="•"/>
            </a:pPr>
            <a:r>
              <a:rPr lang="en-US" dirty="0" smtClean="0"/>
              <a:t>Building Fund</a:t>
            </a:r>
            <a:endParaRPr lang="en-US" dirty="0"/>
          </a:p>
          <a:p>
            <a:pPr marL="0" lvl="0" indent="0" rtl="0">
              <a:spcBef>
                <a:spcPts val="800"/>
              </a:spcBef>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30417" y="238753"/>
            <a:ext cx="10512862" cy="834673"/>
          </a:xfrm>
          <a:prstGeom prst="rect">
            <a:avLst/>
          </a:prstGeom>
          <a:noFill/>
          <a:ln>
            <a:noFill/>
          </a:ln>
        </p:spPr>
        <p:txBody>
          <a:bodyPr wrap="square" lIns="121875" tIns="60925" rIns="121875" bIns="60925" anchor="b" anchorCtr="0">
            <a:noAutofit/>
          </a:bodyPr>
          <a:lstStyle/>
          <a:p>
            <a:pPr marL="0" marR="0" lvl="0" indent="-228600" algn="ctr" rtl="0">
              <a:lnSpc>
                <a:spcPct val="80000"/>
              </a:lnSpc>
              <a:spcBef>
                <a:spcPts val="0"/>
              </a:spcBef>
              <a:buClr>
                <a:schemeClr val="lt1"/>
              </a:buClr>
              <a:buSzPts val="3600"/>
              <a:buFont typeface="Cambria"/>
              <a:buNone/>
            </a:pPr>
            <a:r>
              <a:rPr lang="en-US" sz="3600" b="0" i="0" u="none" strike="noStrike" cap="none" dirty="0" smtClean="0">
                <a:solidFill>
                  <a:schemeClr val="lt1"/>
                </a:solidFill>
                <a:latin typeface="Cambria"/>
                <a:ea typeface="Cambria"/>
                <a:cs typeface="Cambria"/>
                <a:sym typeface="Cambria"/>
              </a:rPr>
              <a:t>2021-22 Actual Revenue and Expense</a:t>
            </a:r>
            <a:endParaRPr lang="en-US" sz="3600" b="0" i="0" u="none" strike="noStrike" cap="none" dirty="0">
              <a:solidFill>
                <a:schemeClr val="lt1"/>
              </a:solidFill>
              <a:latin typeface="Cambria"/>
              <a:ea typeface="Cambria"/>
              <a:cs typeface="Cambria"/>
              <a:sym typeface="Cambria"/>
            </a:endParaRPr>
          </a:p>
        </p:txBody>
      </p:sp>
      <p:graphicFrame>
        <p:nvGraphicFramePr>
          <p:cNvPr id="179" name="Shape 179"/>
          <p:cNvGraphicFramePr/>
          <p:nvPr>
            <p:extLst>
              <p:ext uri="{D42A27DB-BD31-4B8C-83A1-F6EECF244321}">
                <p14:modId xmlns:p14="http://schemas.microsoft.com/office/powerpoint/2010/main" val="3615086561"/>
              </p:ext>
            </p:extLst>
          </p:nvPr>
        </p:nvGraphicFramePr>
        <p:xfrm>
          <a:off x="2709260" y="1272629"/>
          <a:ext cx="7155175" cy="4847896"/>
        </p:xfrm>
        <a:graphic>
          <a:graphicData uri="http://schemas.openxmlformats.org/drawingml/2006/table">
            <a:tbl>
              <a:tblPr firstRow="1" bandRow="1">
                <a:noFill/>
                <a:tableStyleId>{A4F0A8A1-A3B1-4860-81B6-3BE3976F4BC3}</a:tableStyleId>
              </a:tblPr>
              <a:tblGrid>
                <a:gridCol w="1862375">
                  <a:extLst>
                    <a:ext uri="{9D8B030D-6E8A-4147-A177-3AD203B41FA5}">
                      <a16:colId xmlns:a16="http://schemas.microsoft.com/office/drawing/2014/main" val="20000"/>
                    </a:ext>
                  </a:extLst>
                </a:gridCol>
                <a:gridCol w="1533750">
                  <a:extLst>
                    <a:ext uri="{9D8B030D-6E8A-4147-A177-3AD203B41FA5}">
                      <a16:colId xmlns:a16="http://schemas.microsoft.com/office/drawing/2014/main" val="20001"/>
                    </a:ext>
                  </a:extLst>
                </a:gridCol>
                <a:gridCol w="1157175">
                  <a:extLst>
                    <a:ext uri="{9D8B030D-6E8A-4147-A177-3AD203B41FA5}">
                      <a16:colId xmlns:a16="http://schemas.microsoft.com/office/drawing/2014/main" val="20002"/>
                    </a:ext>
                  </a:extLst>
                </a:gridCol>
                <a:gridCol w="1170850">
                  <a:extLst>
                    <a:ext uri="{9D8B030D-6E8A-4147-A177-3AD203B41FA5}">
                      <a16:colId xmlns:a16="http://schemas.microsoft.com/office/drawing/2014/main" val="20003"/>
                    </a:ext>
                  </a:extLst>
                </a:gridCol>
                <a:gridCol w="1431025">
                  <a:extLst>
                    <a:ext uri="{9D8B030D-6E8A-4147-A177-3AD203B41FA5}">
                      <a16:colId xmlns:a16="http://schemas.microsoft.com/office/drawing/2014/main" val="20004"/>
                    </a:ext>
                  </a:extLst>
                </a:gridCol>
              </a:tblGrid>
              <a:tr h="841804">
                <a:tc>
                  <a:txBody>
                    <a:bodyPr/>
                    <a:lstStyle/>
                    <a:p>
                      <a:pPr marL="0" marR="0" lvl="0" indent="0" algn="l" rtl="0">
                        <a:spcBef>
                          <a:spcPts val="0"/>
                        </a:spcBef>
                        <a:buNone/>
                      </a:pPr>
                      <a:endParaRPr sz="1200" dirty="0"/>
                    </a:p>
                  </a:txBody>
                  <a:tcPr marL="91450" marR="91450" marT="45725" marB="45725"/>
                </a:tc>
                <a:tc>
                  <a:txBody>
                    <a:bodyPr/>
                    <a:lstStyle/>
                    <a:p>
                      <a:pPr marL="0" marR="0" lvl="0" indent="0" algn="l" rtl="0">
                        <a:spcBef>
                          <a:spcPts val="0"/>
                        </a:spcBef>
                        <a:buNone/>
                      </a:pPr>
                      <a:r>
                        <a:rPr lang="en-US" sz="1200" dirty="0"/>
                        <a:t>FY </a:t>
                      </a:r>
                      <a:r>
                        <a:rPr lang="en-US" sz="1200" dirty="0" smtClean="0"/>
                        <a:t>22</a:t>
                      </a:r>
                      <a:endParaRPr lang="en-US" sz="1200" dirty="0"/>
                    </a:p>
                    <a:p>
                      <a:pPr marL="0" marR="0" lvl="0" indent="0" algn="l" rtl="0">
                        <a:spcBef>
                          <a:spcPts val="0"/>
                        </a:spcBef>
                        <a:buNone/>
                      </a:pPr>
                      <a:r>
                        <a:rPr lang="en-US" sz="1200" dirty="0"/>
                        <a:t>Beginning </a:t>
                      </a:r>
                    </a:p>
                    <a:p>
                      <a:pPr marL="0" marR="0" lvl="0" indent="0" algn="l" rtl="0">
                        <a:spcBef>
                          <a:spcPts val="0"/>
                        </a:spcBef>
                        <a:buNone/>
                      </a:pPr>
                      <a:r>
                        <a:rPr lang="en-US" sz="1200" dirty="0"/>
                        <a:t>Balances</a:t>
                      </a:r>
                    </a:p>
                  </a:txBody>
                  <a:tcPr marL="91450" marR="91450" marT="45725" marB="45725"/>
                </a:tc>
                <a:tc>
                  <a:txBody>
                    <a:bodyPr/>
                    <a:lstStyle/>
                    <a:p>
                      <a:pPr marL="0" marR="0" lvl="0" indent="0" algn="l" rtl="0">
                        <a:spcBef>
                          <a:spcPts val="0"/>
                        </a:spcBef>
                        <a:buNone/>
                      </a:pPr>
                      <a:r>
                        <a:rPr lang="en-US" sz="1200" dirty="0"/>
                        <a:t>FY </a:t>
                      </a:r>
                      <a:r>
                        <a:rPr lang="en-US" sz="1200" dirty="0" smtClean="0"/>
                        <a:t>22</a:t>
                      </a:r>
                      <a:endParaRPr lang="en-US" sz="1200" dirty="0"/>
                    </a:p>
                    <a:p>
                      <a:pPr marL="0" marR="0" lvl="0" indent="0" algn="l" rtl="0">
                        <a:spcBef>
                          <a:spcPts val="0"/>
                        </a:spcBef>
                        <a:buNone/>
                      </a:pPr>
                      <a:r>
                        <a:rPr lang="en-US" sz="1200" dirty="0"/>
                        <a:t>Revenues</a:t>
                      </a:r>
                    </a:p>
                  </a:txBody>
                  <a:tcPr marL="91450" marR="91450" marT="45725" marB="45725"/>
                </a:tc>
                <a:tc>
                  <a:txBody>
                    <a:bodyPr/>
                    <a:lstStyle/>
                    <a:p>
                      <a:pPr marL="0" marR="0" lvl="0" indent="0" algn="l" rtl="0">
                        <a:spcBef>
                          <a:spcPts val="0"/>
                        </a:spcBef>
                        <a:buNone/>
                      </a:pPr>
                      <a:r>
                        <a:rPr lang="en-US" sz="1200" dirty="0"/>
                        <a:t>FY </a:t>
                      </a:r>
                      <a:r>
                        <a:rPr lang="en-US" sz="1200" dirty="0" smtClean="0"/>
                        <a:t>22</a:t>
                      </a:r>
                      <a:endParaRPr lang="en-US" sz="1200" dirty="0"/>
                    </a:p>
                    <a:p>
                      <a:pPr marL="0" marR="0" lvl="0" indent="0" algn="l" rtl="0">
                        <a:spcBef>
                          <a:spcPts val="0"/>
                        </a:spcBef>
                        <a:buNone/>
                      </a:pPr>
                      <a:r>
                        <a:rPr lang="en-US" sz="1200" dirty="0"/>
                        <a:t>Expenses</a:t>
                      </a:r>
                    </a:p>
                  </a:txBody>
                  <a:tcPr marL="91450" marR="91450" marT="45725" marB="45725"/>
                </a:tc>
                <a:tc>
                  <a:txBody>
                    <a:bodyPr/>
                    <a:lstStyle/>
                    <a:p>
                      <a:pPr marL="0" marR="0" lvl="0" indent="0" algn="l" rtl="0">
                        <a:spcBef>
                          <a:spcPts val="0"/>
                        </a:spcBef>
                        <a:buNone/>
                      </a:pPr>
                      <a:r>
                        <a:rPr lang="en-US" sz="1200" dirty="0"/>
                        <a:t>FY </a:t>
                      </a:r>
                      <a:r>
                        <a:rPr lang="en-US" sz="1200" dirty="0" smtClean="0"/>
                        <a:t>22</a:t>
                      </a:r>
                      <a:endParaRPr lang="en-US" sz="1200" dirty="0"/>
                    </a:p>
                    <a:p>
                      <a:pPr marL="0" marR="0" lvl="0" indent="0" algn="l" rtl="0">
                        <a:spcBef>
                          <a:spcPts val="0"/>
                        </a:spcBef>
                        <a:buNone/>
                      </a:pPr>
                      <a:endParaRPr lang="en-US" sz="1200" dirty="0"/>
                    </a:p>
                    <a:p>
                      <a:pPr marL="0" marR="0" lvl="0" indent="0" algn="l" rtl="0">
                        <a:spcBef>
                          <a:spcPts val="0"/>
                        </a:spcBef>
                        <a:buNone/>
                      </a:pPr>
                      <a:r>
                        <a:rPr lang="en-US" sz="1200" dirty="0"/>
                        <a:t>Ending Balance</a:t>
                      </a:r>
                    </a:p>
                  </a:txBody>
                  <a:tcPr marL="91450" marR="91450" marT="45725" marB="45725"/>
                </a:tc>
                <a:extLst>
                  <a:ext uri="{0D108BD9-81ED-4DB2-BD59-A6C34878D82A}">
                    <a16:rowId xmlns:a16="http://schemas.microsoft.com/office/drawing/2014/main" val="10000"/>
                  </a:ext>
                </a:extLst>
              </a:tr>
              <a:tr h="820647">
                <a:tc>
                  <a:txBody>
                    <a:bodyPr/>
                    <a:lstStyle/>
                    <a:p>
                      <a:pPr marL="0" marR="0" lvl="0" indent="0" algn="l" rtl="0">
                        <a:spcBef>
                          <a:spcPts val="0"/>
                        </a:spcBef>
                        <a:buNone/>
                      </a:pPr>
                      <a:r>
                        <a:rPr lang="en-US" sz="1200"/>
                        <a:t>General Fund-Restricted, Committed , Assigned</a:t>
                      </a:r>
                    </a:p>
                  </a:txBody>
                  <a:tcPr marL="91450" marR="91450" marT="45725" marB="45725" anchor="ctr"/>
                </a:tc>
                <a:tc>
                  <a:txBody>
                    <a:bodyPr/>
                    <a:lstStyle/>
                    <a:p>
                      <a:pPr marL="0" marR="0" lvl="0" indent="0" algn="r" rtl="0">
                        <a:spcBef>
                          <a:spcPts val="0"/>
                        </a:spcBef>
                        <a:buNone/>
                      </a:pPr>
                      <a:r>
                        <a:rPr lang="en-US" sz="1200" dirty="0" smtClean="0"/>
                        <a:t>857,228</a:t>
                      </a:r>
                      <a:endParaRPr lang="en-US" sz="1200" dirty="0"/>
                    </a:p>
                  </a:txBody>
                  <a:tcPr marL="91450" marR="91450" marT="45725" marB="45725" anchor="ctr"/>
                </a:tc>
                <a:tc>
                  <a:txBody>
                    <a:bodyPr/>
                    <a:lstStyle/>
                    <a:p>
                      <a:pPr marL="0" marR="0" lvl="0" indent="0" algn="r" rtl="0">
                        <a:spcBef>
                          <a:spcPts val="0"/>
                        </a:spcBef>
                        <a:buNone/>
                      </a:pPr>
                      <a:r>
                        <a:rPr lang="en-US" sz="1200" dirty="0" smtClean="0"/>
                        <a:t>1,539,549</a:t>
                      </a:r>
                      <a:endParaRPr lang="en-US" sz="1200" dirty="0"/>
                    </a:p>
                  </a:txBody>
                  <a:tcPr marL="91450" marR="91450" marT="45725" marB="45725" anchor="ctr"/>
                </a:tc>
                <a:tc>
                  <a:txBody>
                    <a:bodyPr/>
                    <a:lstStyle/>
                    <a:p>
                      <a:pPr marL="0" marR="0" lvl="0" indent="0" algn="r" rtl="0">
                        <a:spcBef>
                          <a:spcPts val="0"/>
                        </a:spcBef>
                        <a:buNone/>
                      </a:pPr>
                      <a:r>
                        <a:rPr lang="en-US" sz="1200" dirty="0" smtClean="0"/>
                        <a:t>1,764,553</a:t>
                      </a:r>
                      <a:endParaRPr lang="en-US" sz="1200" dirty="0"/>
                    </a:p>
                  </a:txBody>
                  <a:tcPr marL="91450" marR="91450" marT="45725" marB="45725" anchor="ctr"/>
                </a:tc>
                <a:tc>
                  <a:txBody>
                    <a:bodyPr/>
                    <a:lstStyle/>
                    <a:p>
                      <a:pPr marL="0" marR="0" lvl="0" indent="0" algn="r" rtl="0">
                        <a:spcBef>
                          <a:spcPts val="0"/>
                        </a:spcBef>
                        <a:buNone/>
                      </a:pPr>
                      <a:r>
                        <a:rPr lang="en-US" sz="1200" dirty="0" smtClean="0"/>
                        <a:t>632,224</a:t>
                      </a:r>
                      <a:endParaRPr lang="en-US" sz="1200" dirty="0"/>
                    </a:p>
                  </a:txBody>
                  <a:tcPr marL="91450" marR="91450" marT="45725" marB="45725" anchor="ctr"/>
                </a:tc>
                <a:extLst>
                  <a:ext uri="{0D108BD9-81ED-4DB2-BD59-A6C34878D82A}">
                    <a16:rowId xmlns:a16="http://schemas.microsoft.com/office/drawing/2014/main" val="10001"/>
                  </a:ext>
                </a:extLst>
              </a:tr>
              <a:tr h="467683">
                <a:tc>
                  <a:txBody>
                    <a:bodyPr/>
                    <a:lstStyle/>
                    <a:p>
                      <a:pPr marL="0" marR="0" lvl="0" indent="0" algn="l" rtl="0">
                        <a:spcBef>
                          <a:spcPts val="0"/>
                        </a:spcBef>
                        <a:buNone/>
                      </a:pPr>
                      <a:r>
                        <a:rPr lang="en-US" sz="1200" dirty="0"/>
                        <a:t>General Fund-Other</a:t>
                      </a:r>
                    </a:p>
                  </a:txBody>
                  <a:tcPr marL="91450" marR="91450" marT="45725" marB="45725" anchor="ctr"/>
                </a:tc>
                <a:tc>
                  <a:txBody>
                    <a:bodyPr/>
                    <a:lstStyle/>
                    <a:p>
                      <a:pPr marL="0" marR="0" lvl="0" indent="0" algn="r" rtl="0">
                        <a:spcBef>
                          <a:spcPts val="0"/>
                        </a:spcBef>
                        <a:buNone/>
                      </a:pPr>
                      <a:r>
                        <a:rPr lang="en-US" sz="1200" dirty="0" smtClean="0"/>
                        <a:t>2,278,083</a:t>
                      </a:r>
                      <a:endParaRPr lang="en-US" sz="1200" dirty="0"/>
                    </a:p>
                  </a:txBody>
                  <a:tcPr marL="91450" marR="91450" marT="45725" marB="45725" anchor="ctr"/>
                </a:tc>
                <a:tc>
                  <a:txBody>
                    <a:bodyPr/>
                    <a:lstStyle/>
                    <a:p>
                      <a:pPr marL="0" marR="0" lvl="0" indent="0" algn="r" rtl="0">
                        <a:spcBef>
                          <a:spcPts val="0"/>
                        </a:spcBef>
                        <a:buNone/>
                      </a:pPr>
                      <a:r>
                        <a:rPr lang="en-US" sz="1200" dirty="0" smtClean="0"/>
                        <a:t>13,927,044</a:t>
                      </a:r>
                      <a:endParaRPr lang="en-US" sz="1200" dirty="0"/>
                    </a:p>
                  </a:txBody>
                  <a:tcPr marL="91450" marR="91450" marT="45725" marB="45725" anchor="ctr"/>
                </a:tc>
                <a:tc>
                  <a:txBody>
                    <a:bodyPr/>
                    <a:lstStyle/>
                    <a:p>
                      <a:pPr marL="0" marR="0" lvl="0" indent="0" algn="r" rtl="0">
                        <a:spcBef>
                          <a:spcPts val="0"/>
                        </a:spcBef>
                        <a:buNone/>
                      </a:pPr>
                      <a:r>
                        <a:rPr lang="en-US" sz="1200" dirty="0" smtClean="0"/>
                        <a:t>13,366,591</a:t>
                      </a:r>
                      <a:endParaRPr lang="en-US" sz="1200" dirty="0"/>
                    </a:p>
                  </a:txBody>
                  <a:tcPr marL="91450" marR="91450" marT="45725" marB="45725" anchor="ctr"/>
                </a:tc>
                <a:tc>
                  <a:txBody>
                    <a:bodyPr/>
                    <a:lstStyle/>
                    <a:p>
                      <a:pPr marL="0" marR="0" lvl="0" indent="0" algn="r" rtl="0">
                        <a:spcBef>
                          <a:spcPts val="0"/>
                        </a:spcBef>
                        <a:buNone/>
                      </a:pPr>
                      <a:r>
                        <a:rPr lang="en-US" sz="1200" dirty="0" smtClean="0"/>
                        <a:t>2,838,536</a:t>
                      </a:r>
                      <a:endParaRPr lang="en-US" sz="1200" dirty="0"/>
                    </a:p>
                  </a:txBody>
                  <a:tcPr marL="91450" marR="91450" marT="45725" marB="45725" anchor="ctr"/>
                </a:tc>
                <a:extLst>
                  <a:ext uri="{0D108BD9-81ED-4DB2-BD59-A6C34878D82A}">
                    <a16:rowId xmlns:a16="http://schemas.microsoft.com/office/drawing/2014/main" val="10002"/>
                  </a:ext>
                </a:extLst>
              </a:tr>
              <a:tr h="467683">
                <a:tc>
                  <a:txBody>
                    <a:bodyPr/>
                    <a:lstStyle/>
                    <a:p>
                      <a:pPr marL="0" marR="0" lvl="0" indent="0" algn="l" rtl="0">
                        <a:spcBef>
                          <a:spcPts val="0"/>
                        </a:spcBef>
                        <a:buNone/>
                      </a:pPr>
                      <a:r>
                        <a:rPr lang="en-US" sz="1200" dirty="0"/>
                        <a:t>Food Service</a:t>
                      </a:r>
                    </a:p>
                  </a:txBody>
                  <a:tcPr marL="91450" marR="91450" marT="45725" marB="45725" anchor="ctr"/>
                </a:tc>
                <a:tc>
                  <a:txBody>
                    <a:bodyPr/>
                    <a:lstStyle/>
                    <a:p>
                      <a:pPr marL="0" marR="0" lvl="0" indent="0" algn="r" rtl="0">
                        <a:spcBef>
                          <a:spcPts val="0"/>
                        </a:spcBef>
                        <a:buNone/>
                      </a:pPr>
                      <a:r>
                        <a:rPr lang="en-US" sz="1200" dirty="0" smtClean="0"/>
                        <a:t>401,497</a:t>
                      </a:r>
                      <a:endParaRPr lang="en-US" sz="1200" dirty="0"/>
                    </a:p>
                  </a:txBody>
                  <a:tcPr marL="91450" marR="91450" marT="45725" marB="45725" anchor="ctr"/>
                </a:tc>
                <a:tc>
                  <a:txBody>
                    <a:bodyPr/>
                    <a:lstStyle/>
                    <a:p>
                      <a:pPr marL="0" marR="0" lvl="0" indent="0" algn="r" rtl="0">
                        <a:spcBef>
                          <a:spcPts val="0"/>
                        </a:spcBef>
                        <a:buNone/>
                      </a:pPr>
                      <a:r>
                        <a:rPr lang="en-US" sz="1200" dirty="0" smtClean="0"/>
                        <a:t>1,096,583</a:t>
                      </a:r>
                      <a:endParaRPr lang="en-US" sz="1200" dirty="0"/>
                    </a:p>
                  </a:txBody>
                  <a:tcPr marL="91450" marR="91450" marT="45725" marB="45725" anchor="ctr"/>
                </a:tc>
                <a:tc>
                  <a:txBody>
                    <a:bodyPr/>
                    <a:lstStyle/>
                    <a:p>
                      <a:pPr marL="0" marR="0" lvl="0" indent="0" algn="r" rtl="0">
                        <a:spcBef>
                          <a:spcPts val="0"/>
                        </a:spcBef>
                        <a:buNone/>
                      </a:pPr>
                      <a:r>
                        <a:rPr lang="en-US" sz="1200" dirty="0" smtClean="0"/>
                        <a:t>956,853</a:t>
                      </a:r>
                      <a:endParaRPr lang="en-US" sz="1200" dirty="0"/>
                    </a:p>
                  </a:txBody>
                  <a:tcPr marL="91450" marR="91450" marT="45725" marB="45725" anchor="ctr"/>
                </a:tc>
                <a:tc>
                  <a:txBody>
                    <a:bodyPr/>
                    <a:lstStyle/>
                    <a:p>
                      <a:pPr marL="0" marR="0" lvl="0" indent="0" algn="r" rtl="0">
                        <a:spcBef>
                          <a:spcPts val="0"/>
                        </a:spcBef>
                        <a:buNone/>
                      </a:pPr>
                      <a:r>
                        <a:rPr lang="en-US" sz="1200" dirty="0" smtClean="0"/>
                        <a:t>541,228</a:t>
                      </a:r>
                      <a:endParaRPr lang="en-US" sz="1200" dirty="0"/>
                    </a:p>
                  </a:txBody>
                  <a:tcPr marL="91450" marR="91450" marT="45725" marB="45725" anchor="ctr"/>
                </a:tc>
                <a:extLst>
                  <a:ext uri="{0D108BD9-81ED-4DB2-BD59-A6C34878D82A}">
                    <a16:rowId xmlns:a16="http://schemas.microsoft.com/office/drawing/2014/main" val="10003"/>
                  </a:ext>
                </a:extLst>
              </a:tr>
              <a:tr h="467683">
                <a:tc>
                  <a:txBody>
                    <a:bodyPr/>
                    <a:lstStyle/>
                    <a:p>
                      <a:pPr marL="0" marR="0" lvl="0" indent="0" algn="l" rtl="0">
                        <a:spcBef>
                          <a:spcPts val="0"/>
                        </a:spcBef>
                        <a:buNone/>
                      </a:pPr>
                      <a:r>
                        <a:rPr lang="en-US" sz="1200" dirty="0" err="1"/>
                        <a:t>Comm</a:t>
                      </a:r>
                      <a:r>
                        <a:rPr lang="en-US" sz="1200" dirty="0"/>
                        <a:t> Ed</a:t>
                      </a:r>
                    </a:p>
                  </a:txBody>
                  <a:tcPr marL="91450" marR="91450" marT="45725" marB="45725" anchor="ctr"/>
                </a:tc>
                <a:tc>
                  <a:txBody>
                    <a:bodyPr/>
                    <a:lstStyle/>
                    <a:p>
                      <a:pPr marL="0" marR="0" lvl="0" indent="0" algn="r" rtl="0">
                        <a:spcBef>
                          <a:spcPts val="0"/>
                        </a:spcBef>
                        <a:buNone/>
                      </a:pPr>
                      <a:r>
                        <a:rPr lang="en-US" sz="1200" dirty="0" smtClean="0"/>
                        <a:t>131,386</a:t>
                      </a:r>
                      <a:endParaRPr lang="en-US" sz="1200" dirty="0"/>
                    </a:p>
                  </a:txBody>
                  <a:tcPr marL="91450" marR="91450" marT="45725" marB="45725" anchor="ctr"/>
                </a:tc>
                <a:tc>
                  <a:txBody>
                    <a:bodyPr/>
                    <a:lstStyle/>
                    <a:p>
                      <a:pPr marL="0" marR="0" lvl="0" indent="0" algn="r" rtl="0">
                        <a:spcBef>
                          <a:spcPts val="0"/>
                        </a:spcBef>
                        <a:buNone/>
                      </a:pPr>
                      <a:r>
                        <a:rPr lang="en-US" sz="1200" dirty="0" smtClean="0"/>
                        <a:t>875,655</a:t>
                      </a:r>
                      <a:endParaRPr lang="en-US" sz="1200" dirty="0"/>
                    </a:p>
                  </a:txBody>
                  <a:tcPr marL="91450" marR="91450" marT="45725" marB="45725" anchor="ctr"/>
                </a:tc>
                <a:tc>
                  <a:txBody>
                    <a:bodyPr/>
                    <a:lstStyle/>
                    <a:p>
                      <a:pPr marL="0" marR="0" lvl="0" indent="0" algn="r" rtl="0">
                        <a:spcBef>
                          <a:spcPts val="0"/>
                        </a:spcBef>
                        <a:buNone/>
                      </a:pPr>
                      <a:r>
                        <a:rPr lang="en-US" sz="1200" dirty="0" smtClean="0"/>
                        <a:t>883,630</a:t>
                      </a:r>
                      <a:endParaRPr lang="en-US" sz="1200" dirty="0"/>
                    </a:p>
                  </a:txBody>
                  <a:tcPr marL="91450" marR="91450" marT="45725" marB="45725" anchor="ctr"/>
                </a:tc>
                <a:tc>
                  <a:txBody>
                    <a:bodyPr/>
                    <a:lstStyle/>
                    <a:p>
                      <a:pPr marL="0" marR="0" lvl="0" indent="0" algn="r" rtl="0">
                        <a:spcBef>
                          <a:spcPts val="0"/>
                        </a:spcBef>
                        <a:buNone/>
                      </a:pPr>
                      <a:r>
                        <a:rPr lang="en-US" sz="1200" dirty="0" smtClean="0"/>
                        <a:t>123,411</a:t>
                      </a:r>
                      <a:endParaRPr lang="en-US" sz="1200" dirty="0" smtClean="0"/>
                    </a:p>
                  </a:txBody>
                  <a:tcPr marL="91450" marR="91450" marT="45725" marB="45725" anchor="ctr"/>
                </a:tc>
                <a:extLst>
                  <a:ext uri="{0D108BD9-81ED-4DB2-BD59-A6C34878D82A}">
                    <a16:rowId xmlns:a16="http://schemas.microsoft.com/office/drawing/2014/main" val="10004"/>
                  </a:ext>
                </a:extLst>
              </a:tr>
              <a:tr h="467683">
                <a:tc>
                  <a:txBody>
                    <a:bodyPr/>
                    <a:lstStyle/>
                    <a:p>
                      <a:pPr marL="0" marR="0" lvl="0" indent="0" algn="l" rtl="0">
                        <a:spcBef>
                          <a:spcPts val="0"/>
                        </a:spcBef>
                        <a:buNone/>
                      </a:pPr>
                      <a:r>
                        <a:rPr lang="en-US" sz="1200" dirty="0" smtClean="0"/>
                        <a:t>Debt Service</a:t>
                      </a:r>
                      <a:endParaRPr lang="en-US" sz="1200" dirty="0"/>
                    </a:p>
                  </a:txBody>
                  <a:tcPr marL="91450" marR="91450" marT="45725" marB="45725" anchor="ctr"/>
                </a:tc>
                <a:tc>
                  <a:txBody>
                    <a:bodyPr/>
                    <a:lstStyle/>
                    <a:p>
                      <a:pPr marL="0" marR="0" lvl="0" indent="0" algn="r" rtl="0">
                        <a:spcBef>
                          <a:spcPts val="0"/>
                        </a:spcBef>
                        <a:buNone/>
                      </a:pPr>
                      <a:r>
                        <a:rPr lang="en-US" sz="1200" dirty="0" smtClean="0"/>
                        <a:t>432,929</a:t>
                      </a:r>
                      <a:endParaRPr lang="en-US" sz="1200" dirty="0"/>
                    </a:p>
                  </a:txBody>
                  <a:tcPr marL="91450" marR="91450" marT="45725" marB="45725" anchor="ctr"/>
                </a:tc>
                <a:tc>
                  <a:txBody>
                    <a:bodyPr/>
                    <a:lstStyle/>
                    <a:p>
                      <a:pPr marL="0" marR="0" lvl="0" indent="0" algn="r" rtl="0">
                        <a:spcBef>
                          <a:spcPts val="0"/>
                        </a:spcBef>
                        <a:buNone/>
                      </a:pPr>
                      <a:r>
                        <a:rPr lang="en-US" sz="1200" dirty="0" smtClean="0"/>
                        <a:t>2,363,409</a:t>
                      </a:r>
                      <a:endParaRPr sz="1200" dirty="0"/>
                    </a:p>
                  </a:txBody>
                  <a:tcPr marL="91450" marR="91450" marT="45725" marB="45725" anchor="ctr"/>
                </a:tc>
                <a:tc>
                  <a:txBody>
                    <a:bodyPr/>
                    <a:lstStyle/>
                    <a:p>
                      <a:pPr marL="0" marR="0" lvl="0" indent="0" algn="r" rtl="0">
                        <a:spcBef>
                          <a:spcPts val="0"/>
                        </a:spcBef>
                        <a:buNone/>
                      </a:pPr>
                      <a:r>
                        <a:rPr lang="en-US" sz="1200" dirty="0" smtClean="0"/>
                        <a:t>2,377,988</a:t>
                      </a:r>
                      <a:endParaRPr sz="1200" dirty="0"/>
                    </a:p>
                  </a:txBody>
                  <a:tcPr marL="91450" marR="91450" marT="45725" marB="45725" anchor="ctr"/>
                </a:tc>
                <a:tc>
                  <a:txBody>
                    <a:bodyPr/>
                    <a:lstStyle/>
                    <a:p>
                      <a:pPr marL="0" marR="0" lvl="0" indent="0" algn="r" rtl="0">
                        <a:spcBef>
                          <a:spcPts val="0"/>
                        </a:spcBef>
                        <a:buNone/>
                      </a:pPr>
                      <a:r>
                        <a:rPr lang="en-US" sz="1200" dirty="0" smtClean="0"/>
                        <a:t>418,351</a:t>
                      </a:r>
                      <a:endParaRPr lang="en-US" sz="1200" dirty="0"/>
                    </a:p>
                  </a:txBody>
                  <a:tcPr marL="91450" marR="91450" marT="45725" marB="45725" anchor="ctr"/>
                </a:tc>
                <a:extLst>
                  <a:ext uri="{0D108BD9-81ED-4DB2-BD59-A6C34878D82A}">
                    <a16:rowId xmlns:a16="http://schemas.microsoft.com/office/drawing/2014/main" val="10005"/>
                  </a:ext>
                </a:extLst>
              </a:tr>
              <a:tr h="467683">
                <a:tc>
                  <a:txBody>
                    <a:bodyPr/>
                    <a:lstStyle/>
                    <a:p>
                      <a:pPr marL="0" marR="0" lvl="0" indent="0" algn="l" rtl="0">
                        <a:spcBef>
                          <a:spcPts val="0"/>
                        </a:spcBef>
                        <a:buNone/>
                      </a:pPr>
                      <a:r>
                        <a:rPr lang="en-US" sz="1200" dirty="0" smtClean="0"/>
                        <a:t>Building Fund</a:t>
                      </a:r>
                      <a:endParaRPr lang="en-US" sz="1200" dirty="0"/>
                    </a:p>
                  </a:txBody>
                  <a:tcPr marL="91450" marR="91450" marT="45725" marB="45725" anchor="ctr"/>
                </a:tc>
                <a:tc>
                  <a:txBody>
                    <a:bodyPr/>
                    <a:lstStyle/>
                    <a:p>
                      <a:pPr algn="r"/>
                      <a:r>
                        <a:rPr lang="en-US" sz="1200" dirty="0" smtClean="0"/>
                        <a:t>29,023,226</a:t>
                      </a:r>
                      <a:endParaRPr lang="en-US" sz="1200" dirty="0"/>
                    </a:p>
                  </a:txBody>
                  <a:tcPr marL="91450" marR="91450" marT="45725" marB="45725" anchor="ctr"/>
                </a:tc>
                <a:tc>
                  <a:txBody>
                    <a:bodyPr/>
                    <a:lstStyle/>
                    <a:p>
                      <a:pPr algn="r"/>
                      <a:r>
                        <a:rPr lang="en-US" sz="1200" dirty="0" smtClean="0"/>
                        <a:t>253,932</a:t>
                      </a:r>
                      <a:endParaRPr lang="en-US" sz="1200" dirty="0"/>
                    </a:p>
                  </a:txBody>
                  <a:tcPr marL="91450" marR="91450" marT="45725" marB="45725" anchor="ctr"/>
                </a:tc>
                <a:tc>
                  <a:txBody>
                    <a:bodyPr/>
                    <a:lstStyle/>
                    <a:p>
                      <a:pPr algn="r"/>
                      <a:r>
                        <a:rPr lang="en-US" sz="1200" dirty="0" smtClean="0"/>
                        <a:t>18,398,809</a:t>
                      </a:r>
                      <a:endParaRPr lang="en-US" sz="1200" dirty="0"/>
                    </a:p>
                  </a:txBody>
                  <a:tcPr marL="91450" marR="91450" marT="45725" marB="45725" anchor="ctr"/>
                </a:tc>
                <a:tc>
                  <a:txBody>
                    <a:bodyPr/>
                    <a:lstStyle/>
                    <a:p>
                      <a:pPr algn="r"/>
                      <a:r>
                        <a:rPr lang="en-US" sz="1200" dirty="0" smtClean="0"/>
                        <a:t>10,878,349</a:t>
                      </a:r>
                    </a:p>
                  </a:txBody>
                  <a:tcPr marL="91450" marR="91450" marT="45725" marB="45725" anchor="ctr"/>
                </a:tc>
                <a:extLst>
                  <a:ext uri="{0D108BD9-81ED-4DB2-BD59-A6C34878D82A}">
                    <a16:rowId xmlns:a16="http://schemas.microsoft.com/office/drawing/2014/main" val="10006"/>
                  </a:ext>
                </a:extLst>
              </a:tr>
              <a:tr h="379347">
                <a:tc>
                  <a:txBody>
                    <a:bodyPr/>
                    <a:lstStyle/>
                    <a:p>
                      <a:pPr marL="0" marR="0" lvl="0" indent="0" algn="l" rtl="0">
                        <a:spcBef>
                          <a:spcPts val="0"/>
                        </a:spcBef>
                        <a:buNone/>
                      </a:pPr>
                      <a:r>
                        <a:rPr lang="en-US" sz="1200" dirty="0" smtClean="0"/>
                        <a:t>TOTALS</a:t>
                      </a:r>
                      <a:endParaRPr lang="en-US" sz="1200" dirty="0"/>
                    </a:p>
                  </a:txBody>
                  <a:tcPr marL="91450" marR="91450" marT="45725" marB="45725" anchor="ctr"/>
                </a:tc>
                <a:tc>
                  <a:txBody>
                    <a:bodyPr/>
                    <a:lstStyle/>
                    <a:p>
                      <a:pPr marL="0" marR="0" lvl="0" indent="0" algn="r" rtl="0">
                        <a:spcBef>
                          <a:spcPts val="0"/>
                        </a:spcBef>
                        <a:buNone/>
                      </a:pPr>
                      <a:r>
                        <a:rPr lang="en-US" sz="1200" dirty="0" smtClean="0"/>
                        <a:t>33,124,349</a:t>
                      </a:r>
                      <a:endParaRPr lang="en-US" sz="1200" dirty="0"/>
                    </a:p>
                  </a:txBody>
                  <a:tcPr marL="91450" marR="91450" marT="45725" marB="45725" anchor="ctr"/>
                </a:tc>
                <a:tc>
                  <a:txBody>
                    <a:bodyPr/>
                    <a:lstStyle/>
                    <a:p>
                      <a:pPr marL="0" marR="0" lvl="0" indent="0" algn="r" rtl="0">
                        <a:spcBef>
                          <a:spcPts val="0"/>
                        </a:spcBef>
                        <a:buNone/>
                      </a:pPr>
                      <a:r>
                        <a:rPr lang="en-US" sz="1200" dirty="0" smtClean="0"/>
                        <a:t>20,056,173</a:t>
                      </a:r>
                      <a:endParaRPr lang="en-US" sz="1200" dirty="0"/>
                    </a:p>
                  </a:txBody>
                  <a:tcPr marL="91450" marR="91450" marT="45725" marB="45725" anchor="ctr"/>
                </a:tc>
                <a:tc>
                  <a:txBody>
                    <a:bodyPr/>
                    <a:lstStyle/>
                    <a:p>
                      <a:pPr marL="0" marR="0" lvl="0" indent="0" algn="r" rtl="0">
                        <a:spcBef>
                          <a:spcPts val="0"/>
                        </a:spcBef>
                        <a:buNone/>
                      </a:pPr>
                      <a:r>
                        <a:rPr lang="en-US" sz="1200" dirty="0" smtClean="0"/>
                        <a:t>37,748,423</a:t>
                      </a:r>
                      <a:endParaRPr lang="en-US" sz="1200" dirty="0"/>
                    </a:p>
                  </a:txBody>
                  <a:tcPr marL="91450" marR="91450" marT="45725" marB="45725" anchor="ctr"/>
                </a:tc>
                <a:tc>
                  <a:txBody>
                    <a:bodyPr/>
                    <a:lstStyle/>
                    <a:p>
                      <a:pPr marL="0" marR="0" lvl="0" indent="0" algn="r" rtl="0">
                        <a:spcBef>
                          <a:spcPts val="0"/>
                        </a:spcBef>
                        <a:buNone/>
                      </a:pPr>
                      <a:r>
                        <a:rPr lang="en-US" sz="1200" dirty="0" smtClean="0"/>
                        <a:t>15,432,099</a:t>
                      </a:r>
                    </a:p>
                  </a:txBody>
                  <a:tcPr marL="91450" marR="91450" marT="45725" marB="45725" anchor="ctr"/>
                </a:tc>
                <a:extLst>
                  <a:ext uri="{0D108BD9-81ED-4DB2-BD59-A6C34878D82A}">
                    <a16:rowId xmlns:a16="http://schemas.microsoft.com/office/drawing/2014/main" val="10007"/>
                  </a:ext>
                </a:extLst>
              </a:tr>
              <a:tr h="467683">
                <a:tc>
                  <a:txBody>
                    <a:bodyPr/>
                    <a:lstStyle/>
                    <a:p>
                      <a:pPr marL="0" marR="0" lvl="0" indent="0" algn="l"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tc>
                  <a:txBody>
                    <a:bodyPr/>
                    <a:lstStyle/>
                    <a:p>
                      <a:pPr marL="0" marR="0" lvl="0" indent="0" algn="r" rtl="0">
                        <a:spcBef>
                          <a:spcPts val="0"/>
                        </a:spcBef>
                        <a:buNone/>
                      </a:pPr>
                      <a:endParaRPr lang="en-US" sz="1200" dirty="0"/>
                    </a:p>
                  </a:txBody>
                  <a:tcPr marL="91450" marR="91450" marT="45725" marB="45725" anchor="ct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583156" y="0"/>
            <a:ext cx="10512862" cy="983974"/>
          </a:xfrm>
          <a:prstGeom prst="rect">
            <a:avLst/>
          </a:prstGeom>
          <a:noFill/>
          <a:ln>
            <a:noFill/>
          </a:ln>
        </p:spPr>
        <p:txBody>
          <a:bodyPr wrap="square" lIns="121875" tIns="60925" rIns="121875" bIns="60925" anchor="b" anchorCtr="0">
            <a:noAutofit/>
          </a:bodyPr>
          <a:lstStyle/>
          <a:p>
            <a:pPr marL="0" marR="0" lvl="0" indent="-205740" algn="ctr" rtl="0">
              <a:lnSpc>
                <a:spcPct val="80000"/>
              </a:lnSpc>
              <a:spcBef>
                <a:spcPts val="0"/>
              </a:spcBef>
              <a:buClr>
                <a:schemeClr val="lt1"/>
              </a:buClr>
              <a:buSzPts val="3240"/>
              <a:buFont typeface="Cambria"/>
              <a:buNone/>
            </a:pPr>
            <a:r>
              <a:rPr lang="en-US" sz="3240" b="0" i="0" u="none" strike="noStrike" cap="none" dirty="0" smtClean="0">
                <a:solidFill>
                  <a:schemeClr val="lt1"/>
                </a:solidFill>
                <a:latin typeface="Cambria"/>
                <a:ea typeface="Cambria"/>
                <a:cs typeface="Cambria"/>
                <a:sym typeface="Cambria"/>
              </a:rPr>
              <a:t>2021-2022 Revenue by Source</a:t>
            </a:r>
            <a:endParaRPr sz="3240" b="0" i="0" u="none" strike="noStrike" cap="none" dirty="0">
              <a:solidFill>
                <a:schemeClr val="lt1"/>
              </a:solidFill>
              <a:latin typeface="Cambria"/>
              <a:ea typeface="Cambria"/>
              <a:cs typeface="Cambria"/>
              <a:sym typeface="Cambria"/>
            </a:endParaRPr>
          </a:p>
        </p:txBody>
      </p:sp>
      <p:sp>
        <p:nvSpPr>
          <p:cNvPr id="187" name="Shape 187"/>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1100" b="0" i="0" u="none" strike="noStrike" cap="none" dirty="0" smtClean="0">
                <a:solidFill>
                  <a:schemeClr val="lt1"/>
                </a:solidFill>
                <a:latin typeface="Cambria"/>
                <a:ea typeface="Cambria"/>
                <a:cs typeface="Cambria"/>
                <a:sym typeface="Cambria"/>
              </a:rPr>
              <a:t>Jackson County Central #2895</a:t>
            </a:r>
            <a:endParaRPr lang="en-US" sz="1100" b="0" i="0" u="none" strike="noStrike" cap="none" dirty="0">
              <a:solidFill>
                <a:schemeClr val="lt1"/>
              </a:solidFill>
              <a:latin typeface="Cambria"/>
              <a:ea typeface="Cambria"/>
              <a:cs typeface="Cambria"/>
              <a:sym typeface="Cambria"/>
            </a:endParaRPr>
          </a:p>
        </p:txBody>
      </p:sp>
      <p:graphicFrame>
        <p:nvGraphicFramePr>
          <p:cNvPr id="2" name="Chart 1"/>
          <p:cNvGraphicFramePr/>
          <p:nvPr>
            <p:extLst>
              <p:ext uri="{D42A27DB-BD31-4B8C-83A1-F6EECF244321}">
                <p14:modId xmlns:p14="http://schemas.microsoft.com/office/powerpoint/2010/main" val="266182556"/>
              </p:ext>
            </p:extLst>
          </p:nvPr>
        </p:nvGraphicFramePr>
        <p:xfrm>
          <a:off x="2294499" y="1520686"/>
          <a:ext cx="8801519" cy="501822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marL="0" marR="0" lvl="0" indent="0" algn="l" rtl="0">
              <a:spcBef>
                <a:spcPts val="0"/>
              </a:spcBef>
              <a:buNone/>
            </a:pPr>
            <a:r>
              <a:rPr lang="en-US" sz="1100" dirty="0" smtClean="0">
                <a:solidFill>
                  <a:schemeClr val="lt1"/>
                </a:solidFill>
                <a:latin typeface="Cambria"/>
                <a:ea typeface="Cambria"/>
                <a:cs typeface="Cambria"/>
                <a:sym typeface="Cambria"/>
              </a:rPr>
              <a:t>Jackson County Central #2895</a:t>
            </a:r>
            <a:endParaRPr lang="en-US" sz="1100" b="0" i="0" u="none" strike="noStrike" cap="none" dirty="0">
              <a:solidFill>
                <a:schemeClr val="lt1"/>
              </a:solidFill>
              <a:latin typeface="Cambria"/>
              <a:ea typeface="Cambria"/>
              <a:cs typeface="Cambria"/>
              <a:sym typeface="Cambria"/>
            </a:endParaRPr>
          </a:p>
        </p:txBody>
      </p:sp>
      <p:sp>
        <p:nvSpPr>
          <p:cNvPr id="193" name="Shape 193"/>
          <p:cNvSpPr txBox="1"/>
          <p:nvPr/>
        </p:nvSpPr>
        <p:spPr>
          <a:xfrm>
            <a:off x="0" y="0"/>
            <a:ext cx="12126600" cy="1240221"/>
          </a:xfrm>
          <a:prstGeom prst="rect">
            <a:avLst/>
          </a:prstGeom>
          <a:noFill/>
          <a:ln>
            <a:noFill/>
          </a:ln>
        </p:spPr>
        <p:txBody>
          <a:bodyPr wrap="square" lIns="91425" tIns="91425" rIns="91425" bIns="91425" anchor="ctr" anchorCtr="0">
            <a:noAutofit/>
          </a:bodyPr>
          <a:lstStyle/>
          <a:p>
            <a:pPr lvl="0" algn="ctr" rtl="0">
              <a:spcBef>
                <a:spcPts val="0"/>
              </a:spcBef>
              <a:buNone/>
            </a:pPr>
            <a:r>
              <a:rPr lang="en-US" sz="3200" dirty="0">
                <a:solidFill>
                  <a:srgbClr val="F3F3F3"/>
                </a:solidFill>
              </a:rPr>
              <a:t>Referendum Market Values </a:t>
            </a:r>
            <a:r>
              <a:rPr lang="en-US" sz="3200" dirty="0" smtClean="0">
                <a:solidFill>
                  <a:srgbClr val="F3F3F3"/>
                </a:solidFill>
              </a:rPr>
              <a:t>2006-2020 </a:t>
            </a:r>
          </a:p>
          <a:p>
            <a:pPr lvl="0" algn="ctr" rtl="0">
              <a:spcBef>
                <a:spcPts val="0"/>
              </a:spcBef>
              <a:buNone/>
            </a:pPr>
            <a:r>
              <a:rPr lang="en-US" sz="3200" dirty="0" smtClean="0">
                <a:solidFill>
                  <a:srgbClr val="F3F3F3"/>
                </a:solidFill>
              </a:rPr>
              <a:t>for </a:t>
            </a:r>
            <a:r>
              <a:rPr lang="en-US" sz="3200" dirty="0">
                <a:solidFill>
                  <a:srgbClr val="F3F3F3"/>
                </a:solidFill>
              </a:rPr>
              <a:t>the </a:t>
            </a:r>
            <a:r>
              <a:rPr lang="en-US" sz="3200" dirty="0" smtClean="0">
                <a:solidFill>
                  <a:srgbClr val="F3F3F3"/>
                </a:solidFill>
              </a:rPr>
              <a:t>JCC School </a:t>
            </a:r>
            <a:r>
              <a:rPr lang="en-US" sz="3200" dirty="0">
                <a:solidFill>
                  <a:srgbClr val="F3F3F3"/>
                </a:solidFill>
              </a:rPr>
              <a:t>District</a:t>
            </a:r>
          </a:p>
        </p:txBody>
      </p:sp>
      <p:graphicFrame>
        <p:nvGraphicFramePr>
          <p:cNvPr id="2" name="Chart 1"/>
          <p:cNvGraphicFramePr/>
          <p:nvPr>
            <p:extLst>
              <p:ext uri="{D42A27DB-BD31-4B8C-83A1-F6EECF244321}">
                <p14:modId xmlns:p14="http://schemas.microsoft.com/office/powerpoint/2010/main" val="2714756513"/>
              </p:ext>
            </p:extLst>
          </p:nvPr>
        </p:nvGraphicFramePr>
        <p:xfrm>
          <a:off x="1243195" y="1240220"/>
          <a:ext cx="9990862" cy="51161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5" name="Title 4"/>
          <p:cNvSpPr>
            <a:spLocks noGrp="1"/>
          </p:cNvSpPr>
          <p:nvPr>
            <p:ph type="title"/>
          </p:nvPr>
        </p:nvSpPr>
        <p:spPr>
          <a:xfrm>
            <a:off x="831634" y="0"/>
            <a:ext cx="10512862" cy="824734"/>
          </a:xfrm>
        </p:spPr>
        <p:txBody>
          <a:bodyPr/>
          <a:lstStyle/>
          <a:p>
            <a:pPr algn="ctr"/>
            <a:r>
              <a:rPr lang="en-US" dirty="0" smtClean="0"/>
              <a:t>2021-2022 Revenue by Fund</a:t>
            </a:r>
            <a:endParaRPr lang="en-US" dirty="0"/>
          </a:p>
        </p:txBody>
      </p:sp>
      <p:sp>
        <p:nvSpPr>
          <p:cNvPr id="199" name="Shape 199"/>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lvl="0"/>
            <a:r>
              <a:rPr lang="en-US" sz="1100">
                <a:solidFill>
                  <a:schemeClr val="lt1"/>
                </a:solidFill>
                <a:latin typeface="Cambria"/>
                <a:ea typeface="Cambria"/>
                <a:cs typeface="Cambria"/>
                <a:sym typeface="Cambria"/>
              </a:rPr>
              <a:t>Jackson County Central #2895</a:t>
            </a:r>
            <a:endParaRPr lang="en-US" sz="1100" dirty="0">
              <a:solidFill>
                <a:schemeClr val="lt1"/>
              </a:solidFill>
              <a:latin typeface="Cambria"/>
              <a:ea typeface="Cambria"/>
              <a:cs typeface="Cambria"/>
              <a:sym typeface="Cambria"/>
            </a:endParaRPr>
          </a:p>
        </p:txBody>
      </p:sp>
      <p:graphicFrame>
        <p:nvGraphicFramePr>
          <p:cNvPr id="2" name="Chart 1"/>
          <p:cNvGraphicFramePr/>
          <p:nvPr>
            <p:extLst>
              <p:ext uri="{D42A27DB-BD31-4B8C-83A1-F6EECF244321}">
                <p14:modId xmlns:p14="http://schemas.microsoft.com/office/powerpoint/2010/main" val="187203943"/>
              </p:ext>
            </p:extLst>
          </p:nvPr>
        </p:nvGraphicFramePr>
        <p:xfrm>
          <a:off x="1104156" y="1079598"/>
          <a:ext cx="8990485" cy="48032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286034266"/>
              </p:ext>
            </p:extLst>
          </p:nvPr>
        </p:nvGraphicFramePr>
        <p:xfrm>
          <a:off x="2063002" y="1055349"/>
          <a:ext cx="8125883" cy="553057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199382" y="0"/>
            <a:ext cx="10512862" cy="854552"/>
          </a:xfrm>
        </p:spPr>
        <p:txBody>
          <a:bodyPr/>
          <a:lstStyle/>
          <a:p>
            <a:pPr algn="ctr"/>
            <a:r>
              <a:rPr lang="en-US" dirty="0" smtClean="0"/>
              <a:t>2021-2022 Expenditures by Program</a:t>
            </a:r>
            <a:endParaRPr lang="en-US" dirty="0"/>
          </a:p>
        </p:txBody>
      </p:sp>
    </p:spTree>
    <p:extLst>
      <p:ext uri="{BB962C8B-B14F-4D97-AF65-F5344CB8AC3E}">
        <p14:creationId xmlns:p14="http://schemas.microsoft.com/office/powerpoint/2010/main" val="42090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prstGeom prst="rect">
            <a:avLst/>
          </a:prstGeom>
        </p:spPr>
        <p:txBody>
          <a:bodyPr wrap="square" lIns="91425" tIns="91425" rIns="91425" bIns="91425" anchor="ctr" anchorCtr="0">
            <a:noAutofit/>
          </a:bodyPr>
          <a:lstStyle/>
          <a:p>
            <a:pPr lvl="0" algn="ctr">
              <a:spcBef>
                <a:spcPts val="0"/>
              </a:spcBef>
              <a:buNone/>
            </a:pPr>
            <a:r>
              <a:rPr lang="en-US" sz="6600" b="1" dirty="0"/>
              <a:t>Comments &amp; Questions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6970E-59EB-4084-AF40-D7833F2E15B0}"/>
              </a:ext>
            </a:extLst>
          </p:cNvPr>
          <p:cNvSpPr>
            <a:spLocks noGrp="1"/>
          </p:cNvSpPr>
          <p:nvPr>
            <p:ph idx="1"/>
          </p:nvPr>
        </p:nvSpPr>
        <p:spPr>
          <a:xfrm>
            <a:off x="1854324" y="1711083"/>
            <a:ext cx="6523990" cy="5169948"/>
          </a:xfrm>
        </p:spPr>
        <p:txBody>
          <a:bodyPr vert="horz" lIns="91440" tIns="45720" rIns="91440" bIns="45720" rtlCol="0" anchor="t">
            <a:normAutofit fontScale="92500" lnSpcReduction="20000"/>
          </a:bodyPr>
          <a:lstStyle/>
          <a:p>
            <a:pPr marL="169545" indent="-169545"/>
            <a:r>
              <a:rPr lang="en-US">
                <a:latin typeface="Calibri Light"/>
                <a:ea typeface="+mn-lt"/>
                <a:cs typeface="+mn-lt"/>
              </a:rPr>
              <a:t> </a:t>
            </a:r>
            <a:r>
              <a:rPr lang="en-US" b="1">
                <a:latin typeface="Calibri Light"/>
                <a:ea typeface="+mn-lt"/>
                <a:cs typeface="+mn-lt"/>
              </a:rPr>
              <a:t>Truth in Taxation Law, passed in 1989</a:t>
            </a:r>
            <a:br>
              <a:rPr lang="en-US" b="1">
                <a:latin typeface="Calibri Light"/>
                <a:ea typeface="+mn-lt"/>
                <a:cs typeface="+mn-lt"/>
              </a:rPr>
            </a:br>
            <a:endParaRPr lang="en-US">
              <a:latin typeface="Calibri Light"/>
              <a:ea typeface="+mn-lt"/>
              <a:cs typeface="+mn-lt"/>
            </a:endParaRPr>
          </a:p>
          <a:p>
            <a:pPr marL="169545" indent="-169545"/>
            <a:r>
              <a:rPr lang="en-US">
                <a:latin typeface="Calibri Light"/>
                <a:ea typeface="+mn-lt"/>
                <a:cs typeface="+mn-lt"/>
              </a:rPr>
              <a:t> </a:t>
            </a:r>
            <a:r>
              <a:rPr lang="en-US" b="1">
                <a:latin typeface="Calibri Light"/>
                <a:ea typeface="+mn-lt"/>
                <a:cs typeface="+mn-lt"/>
              </a:rPr>
              <a:t>Two major requirements:</a:t>
            </a:r>
            <a:br>
              <a:rPr lang="en-US" b="1">
                <a:latin typeface="Calibri Light"/>
                <a:ea typeface="+mn-lt"/>
                <a:cs typeface="+mn-lt"/>
              </a:rPr>
            </a:br>
            <a:endParaRPr lang="en-US">
              <a:latin typeface="Calibri Light"/>
              <a:cs typeface="Calibri" panose="020F0502020204030204"/>
            </a:endParaRPr>
          </a:p>
          <a:p>
            <a:pPr marL="1028700" lvl="2" indent="-342900">
              <a:buAutoNum type="arabicPeriod"/>
            </a:pPr>
            <a:r>
              <a:rPr lang="en-US" sz="2300" b="1">
                <a:latin typeface="Calibri Light"/>
                <a:ea typeface="+mn-lt"/>
                <a:cs typeface="+mn-lt"/>
              </a:rPr>
              <a:t>Tax Statements</a:t>
            </a:r>
            <a:r>
              <a:rPr lang="en-US" sz="2000">
                <a:latin typeface="Calibri Light"/>
                <a:ea typeface="+mn-lt"/>
                <a:cs typeface="+mn-lt"/>
              </a:rPr>
              <a:t/>
            </a:r>
            <a:br>
              <a:rPr lang="en-US" sz="2000">
                <a:latin typeface="Calibri Light"/>
                <a:ea typeface="+mn-lt"/>
                <a:cs typeface="+mn-lt"/>
              </a:rPr>
            </a:br>
            <a:r>
              <a:rPr lang="en-US" sz="2000">
                <a:latin typeface="Calibri Light"/>
                <a:ea typeface="+mn-lt"/>
                <a:cs typeface="+mn-lt"/>
              </a:rPr>
              <a:t>Counties must send out proposed property tax statements in November based on proposed tax levies set by all taxing jurisdictions (counties, cities, townships, school districts, etc.)</a:t>
            </a:r>
            <a:br>
              <a:rPr lang="en-US" sz="2000">
                <a:latin typeface="Calibri Light"/>
                <a:ea typeface="+mn-lt"/>
                <a:cs typeface="+mn-lt"/>
              </a:rPr>
            </a:br>
            <a:endParaRPr lang="en-US" sz="2000">
              <a:latin typeface="Calibri Light"/>
              <a:cs typeface="Calibri" panose="020F0502020204030204"/>
            </a:endParaRPr>
          </a:p>
          <a:p>
            <a:pPr marL="1028700" lvl="2" indent="-342900">
              <a:buAutoNum type="arabicPeriod"/>
            </a:pPr>
            <a:r>
              <a:rPr lang="en-US" sz="2500" b="1">
                <a:latin typeface="Calibri Light"/>
                <a:ea typeface="+mn-lt"/>
                <a:cs typeface="+mn-lt"/>
              </a:rPr>
              <a:t>Public Hearing</a:t>
            </a:r>
            <a:r>
              <a:rPr lang="en-US" sz="2000">
                <a:latin typeface="Calibri Light"/>
                <a:ea typeface="+mn-lt"/>
                <a:cs typeface="+mn-lt"/>
              </a:rPr>
              <a:t/>
            </a:r>
            <a:br>
              <a:rPr lang="en-US" sz="2000">
                <a:latin typeface="Calibri Light"/>
                <a:ea typeface="+mn-lt"/>
                <a:cs typeface="+mn-lt"/>
              </a:rPr>
            </a:br>
            <a:r>
              <a:rPr lang="en-US" sz="2000">
                <a:latin typeface="Calibri Light"/>
                <a:ea typeface="+mn-lt"/>
                <a:cs typeface="+mn-lt"/>
              </a:rPr>
              <a:t>Most taxing jurisdictions must hold a public hearing prior to certifying the final levy and discuss:</a:t>
            </a:r>
            <a:endParaRPr lang="en-US" sz="2000">
              <a:latin typeface="Calibri Light"/>
              <a:cs typeface="Calibri" panose="020F0502020204030204"/>
            </a:endParaRPr>
          </a:p>
          <a:p>
            <a:pPr marL="1198245" lvl="3" indent="-169545"/>
            <a:r>
              <a:rPr lang="en-US" sz="2000">
                <a:latin typeface="Calibri Light"/>
                <a:ea typeface="+mn-lt"/>
                <a:cs typeface="+mn-lt"/>
              </a:rPr>
              <a:t>Payable 2023 levy</a:t>
            </a:r>
            <a:endParaRPr lang="en-US" sz="2000">
              <a:latin typeface="Calibri Light"/>
              <a:cs typeface="Calibri" panose="020F0502020204030204"/>
            </a:endParaRPr>
          </a:p>
          <a:p>
            <a:pPr marL="1198245" lvl="3" indent="-169545"/>
            <a:r>
              <a:rPr lang="en-US" sz="2000">
                <a:latin typeface="Calibri Light"/>
                <a:ea typeface="+mn-lt"/>
                <a:cs typeface="+mn-lt"/>
              </a:rPr>
              <a:t>Fiscal year 2023 budget</a:t>
            </a:r>
            <a:endParaRPr lang="en-US" sz="2000">
              <a:latin typeface="Calibri Light"/>
              <a:cs typeface="Calibri" panose="020F0502020204030204"/>
            </a:endParaRPr>
          </a:p>
          <a:p>
            <a:pPr marL="1198245" lvl="3" indent="-169545"/>
            <a:r>
              <a:rPr lang="en-US" sz="2000">
                <a:latin typeface="Calibri Light"/>
                <a:ea typeface="+mn-lt"/>
                <a:cs typeface="+mn-lt"/>
              </a:rPr>
              <a:t>Public comments</a:t>
            </a:r>
            <a:endParaRPr lang="en-US" sz="2000">
              <a:latin typeface="Calibri Light"/>
              <a:cs typeface="Calibri" panose="020F0502020204030204"/>
            </a:endParaRPr>
          </a:p>
          <a:p>
            <a:pPr marL="1028700" lvl="3" indent="0">
              <a:buNone/>
            </a:pPr>
            <a:r>
              <a:rPr lang="en-US" sz="1400" dirty="0">
                <a:cs typeface="Calibri" panose="020F0502020204030204"/>
              </a:rPr>
              <a:t/>
            </a:r>
            <a:br>
              <a:rPr lang="en-US" sz="1400" dirty="0">
                <a:cs typeface="Calibri" panose="020F0502020204030204"/>
              </a:rPr>
            </a:br>
            <a:endParaRPr lang="en-US" sz="1400">
              <a:latin typeface="Calibri Light"/>
              <a:cs typeface="Calibri" panose="020F0502020204030204"/>
            </a:endParaRPr>
          </a:p>
          <a:p>
            <a:pPr marL="0" indent="0" algn="ctr">
              <a:buNone/>
            </a:pPr>
            <a:r>
              <a:rPr lang="en-US" b="1">
                <a:latin typeface="Calibri Light"/>
                <a:ea typeface="+mn-lt"/>
                <a:cs typeface="+mn-lt"/>
              </a:rPr>
              <a:t>This is the school district’s </a:t>
            </a:r>
            <a:br>
              <a:rPr lang="en-US" b="1">
                <a:latin typeface="Calibri Light"/>
                <a:ea typeface="+mn-lt"/>
                <a:cs typeface="+mn-lt"/>
              </a:rPr>
            </a:br>
            <a:r>
              <a:rPr lang="en-US" b="1">
                <a:latin typeface="Calibri Light"/>
                <a:ea typeface="+mn-lt"/>
                <a:cs typeface="+mn-lt"/>
              </a:rPr>
              <a:t>annual required hearing</a:t>
            </a:r>
            <a:endParaRPr lang="en-US">
              <a:latin typeface="Calibri Light"/>
              <a:cs typeface="Calibri" panose="020F0502020204030204"/>
            </a:endParaRPr>
          </a:p>
          <a:p>
            <a:pPr marL="169545" indent="-169545"/>
            <a:endParaRPr lang="en-US">
              <a:latin typeface="Calibri Light"/>
              <a:cs typeface="Calibri" panose="020F0502020204030204"/>
            </a:endParaRPr>
          </a:p>
        </p:txBody>
      </p:sp>
      <p:sp>
        <p:nvSpPr>
          <p:cNvPr id="3" name="Title 2">
            <a:extLst>
              <a:ext uri="{FF2B5EF4-FFF2-40B4-BE49-F238E27FC236}">
                <a16:creationId xmlns:a16="http://schemas.microsoft.com/office/drawing/2014/main" id="{9E576DF3-2D32-4B36-81A6-BBED63C59F21}"/>
              </a:ext>
            </a:extLst>
          </p:cNvPr>
          <p:cNvSpPr>
            <a:spLocks noGrp="1"/>
          </p:cNvSpPr>
          <p:nvPr>
            <p:ph type="title"/>
          </p:nvPr>
        </p:nvSpPr>
        <p:spPr>
          <a:xfrm>
            <a:off x="1854325" y="363541"/>
            <a:ext cx="6941623" cy="1347543"/>
          </a:xfrm>
        </p:spPr>
        <p:txBody>
          <a:bodyPr/>
          <a:lstStyle/>
          <a:p>
            <a:pPr algn="ctr"/>
            <a:r>
              <a:rPr lang="en-US" sz="4000" b="1" dirty="0">
                <a:solidFill>
                  <a:srgbClr val="8E1524"/>
                </a:solidFill>
                <a:ea typeface="+mj-lt"/>
                <a:cs typeface="+mj-lt"/>
              </a:rPr>
              <a:t>Why have a </a:t>
            </a:r>
            <a:r>
              <a:rPr lang="en-US" sz="4000" b="1" dirty="0">
                <a:ea typeface="+mj-lt"/>
                <a:cs typeface="+mj-lt"/>
              </a:rPr>
              <a:t/>
            </a:r>
            <a:br>
              <a:rPr lang="en-US" sz="4000" b="1" dirty="0">
                <a:ea typeface="+mj-lt"/>
                <a:cs typeface="+mj-lt"/>
              </a:rPr>
            </a:br>
            <a:r>
              <a:rPr lang="en-US" sz="4000" b="1" dirty="0">
                <a:solidFill>
                  <a:srgbClr val="8E1524"/>
                </a:solidFill>
                <a:ea typeface="+mj-lt"/>
                <a:cs typeface="+mj-lt"/>
              </a:rPr>
              <a:t>Truth in Taxation Meeting?</a:t>
            </a:r>
            <a:endParaRPr lang="en-US" sz="4000" dirty="0">
              <a:solidFill>
                <a:srgbClr val="8E1524"/>
              </a:solidFill>
              <a:cs typeface="Calibri Light" panose="020F0302020204030204"/>
            </a:endParaRPr>
          </a:p>
          <a:p>
            <a:endParaRPr lang="en-US">
              <a:cs typeface="Calibri Light"/>
            </a:endParaRPr>
          </a:p>
        </p:txBody>
      </p:sp>
    </p:spTree>
    <p:extLst>
      <p:ext uri="{BB962C8B-B14F-4D97-AF65-F5344CB8AC3E}">
        <p14:creationId xmlns:p14="http://schemas.microsoft.com/office/powerpoint/2010/main" val="4022284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E2315-3EF0-4827-8D12-88BF413AB9DF}"/>
              </a:ext>
            </a:extLst>
          </p:cNvPr>
          <p:cNvSpPr>
            <a:spLocks noGrp="1"/>
          </p:cNvSpPr>
          <p:nvPr>
            <p:ph idx="1"/>
          </p:nvPr>
        </p:nvSpPr>
        <p:spPr>
          <a:xfrm>
            <a:off x="2151063" y="1716535"/>
            <a:ext cx="6523990" cy="4351338"/>
          </a:xfrm>
        </p:spPr>
        <p:txBody>
          <a:bodyPr vert="horz" lIns="91440" tIns="45720" rIns="91440" bIns="45720" rtlCol="0" anchor="t">
            <a:normAutofit/>
          </a:bodyPr>
          <a:lstStyle/>
          <a:p>
            <a:pPr marL="0" indent="0">
              <a:buNone/>
            </a:pPr>
            <a:r>
              <a:rPr lang="en-US">
                <a:latin typeface="Calibri Light"/>
                <a:ea typeface="+mn-lt"/>
                <a:cs typeface="+mn-lt"/>
              </a:rPr>
              <a:t>Components of a District Tax Levy are either:</a:t>
            </a:r>
            <a:br>
              <a:rPr lang="en-US">
                <a:latin typeface="Calibri Light"/>
                <a:ea typeface="+mn-lt"/>
                <a:cs typeface="+mn-lt"/>
              </a:rPr>
            </a:br>
            <a:endParaRPr lang="en-US">
              <a:latin typeface="Calibri Light"/>
              <a:cs typeface="Calibri" panose="020F0502020204030204"/>
            </a:endParaRPr>
          </a:p>
          <a:p>
            <a:pPr marL="169545" indent="-169545"/>
            <a:r>
              <a:rPr lang="en-US" b="1">
                <a:latin typeface="Calibri Light"/>
                <a:ea typeface="+mn-lt"/>
                <a:cs typeface="+mn-lt"/>
              </a:rPr>
              <a:t>Set By State Formula</a:t>
            </a:r>
            <a:r>
              <a:rPr lang="en-US">
                <a:latin typeface="Calibri Light"/>
                <a:ea typeface="+mn-lt"/>
                <a:cs typeface="+mn-lt"/>
              </a:rPr>
              <a:t> </a:t>
            </a:r>
            <a:r>
              <a:rPr lang="en-US" b="1">
                <a:latin typeface="Calibri Light"/>
                <a:ea typeface="+mn-lt"/>
                <a:cs typeface="+mn-lt"/>
              </a:rPr>
              <a:t>By Legislature</a:t>
            </a:r>
            <a:endParaRPr lang="en-US">
              <a:latin typeface="Calibri Light"/>
              <a:cs typeface="Calibri" panose="020F0502020204030204"/>
            </a:endParaRPr>
          </a:p>
          <a:p>
            <a:pPr marL="512445" lvl="1" indent="-169545"/>
            <a:r>
              <a:rPr lang="en-US">
                <a:latin typeface="Calibri Light"/>
                <a:ea typeface="+mn-lt"/>
                <a:cs typeface="+mn-lt"/>
              </a:rPr>
              <a:t>General Education Formula, Operating Capital, Career &amp; Technical, Reemployment, etc.</a:t>
            </a:r>
            <a:r>
              <a:rPr lang="en-US">
                <a:latin typeface="Calibri Light"/>
              </a:rPr>
              <a:t/>
            </a:r>
            <a:br>
              <a:rPr lang="en-US">
                <a:latin typeface="Calibri Light"/>
              </a:rPr>
            </a:br>
            <a:endParaRPr lang="en-US" sz="1300">
              <a:latin typeface="Calibri Light"/>
              <a:cs typeface="Calibri" panose="020F0502020204030204"/>
            </a:endParaRPr>
          </a:p>
          <a:p>
            <a:pPr marL="169545" indent="-169545"/>
            <a:r>
              <a:rPr lang="en-US" b="1">
                <a:latin typeface="Calibri Light"/>
                <a:ea typeface="+mn-lt"/>
                <a:cs typeface="+mn-lt"/>
              </a:rPr>
              <a:t>Voter Approved as Authorized by the State</a:t>
            </a:r>
            <a:endParaRPr lang="en-US">
              <a:latin typeface="Calibri Light"/>
              <a:cs typeface="Calibri" panose="020F0502020204030204"/>
            </a:endParaRPr>
          </a:p>
          <a:p>
            <a:pPr marL="512445" lvl="1" indent="-169545"/>
            <a:r>
              <a:rPr lang="en-US">
                <a:latin typeface="Calibri Light"/>
                <a:ea typeface="+mn-lt"/>
                <a:cs typeface="+mn-lt"/>
              </a:rPr>
              <a:t>Operating Referendum or Building Bonds</a:t>
            </a:r>
            <a:endParaRPr lang="en-US">
              <a:latin typeface="Calibri Light"/>
              <a:cs typeface="Calibri" panose="020F0502020204030204"/>
            </a:endParaRPr>
          </a:p>
          <a:p>
            <a:pPr marL="169545" indent="-169545"/>
            <a:endParaRPr lang="en-US">
              <a:latin typeface="Calibri Light"/>
              <a:cs typeface="Calibri" panose="020F0502020204030204"/>
            </a:endParaRPr>
          </a:p>
        </p:txBody>
      </p:sp>
      <p:sp>
        <p:nvSpPr>
          <p:cNvPr id="3" name="Title 2">
            <a:extLst>
              <a:ext uri="{FF2B5EF4-FFF2-40B4-BE49-F238E27FC236}">
                <a16:creationId xmlns:a16="http://schemas.microsoft.com/office/drawing/2014/main" id="{9EE20664-8873-4E09-B2BF-4089F39B029C}"/>
              </a:ext>
            </a:extLst>
          </p:cNvPr>
          <p:cNvSpPr>
            <a:spLocks noGrp="1"/>
          </p:cNvSpPr>
          <p:nvPr>
            <p:ph type="title"/>
          </p:nvPr>
        </p:nvSpPr>
        <p:spPr/>
        <p:txBody>
          <a:bodyPr/>
          <a:lstStyle/>
          <a:p>
            <a:r>
              <a:rPr lang="en-US" b="1" dirty="0">
                <a:solidFill>
                  <a:srgbClr val="8E1524"/>
                </a:solidFill>
                <a:ea typeface="+mj-lt"/>
                <a:cs typeface="+mj-lt"/>
              </a:rPr>
              <a:t>Who sets the School Levy?</a:t>
            </a:r>
            <a:endParaRPr lang="en-US" b="1" dirty="0">
              <a:solidFill>
                <a:srgbClr val="8E1524"/>
              </a:solidFill>
            </a:endParaRPr>
          </a:p>
        </p:txBody>
      </p:sp>
    </p:spTree>
    <p:extLst>
      <p:ext uri="{BB962C8B-B14F-4D97-AF65-F5344CB8AC3E}">
        <p14:creationId xmlns:p14="http://schemas.microsoft.com/office/powerpoint/2010/main" val="305253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120" y="1728703"/>
            <a:ext cx="9019128" cy="5486400"/>
          </a:xfrm>
          <a:prstGeom prst="rect">
            <a:avLst/>
          </a:prstGeom>
        </p:spPr>
      </p:pic>
      <p:pic>
        <p:nvPicPr>
          <p:cNvPr id="11" name="Picture 10">
            <a:extLst>
              <a:ext uri="{FF2B5EF4-FFF2-40B4-BE49-F238E27FC236}">
                <a16:creationId xmlns:a16="http://schemas.microsoft.com/office/drawing/2014/main" id="{A35C7401-86A1-034B-A8F1-1474AA07AE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6119" y="0"/>
            <a:ext cx="9019129" cy="1728703"/>
          </a:xfrm>
          <a:prstGeom prst="rect">
            <a:avLst/>
          </a:prstGeom>
        </p:spPr>
      </p:pic>
      <p:sp>
        <p:nvSpPr>
          <p:cNvPr id="100" name="Shape 100"/>
          <p:cNvSpPr txBox="1"/>
          <p:nvPr/>
        </p:nvSpPr>
        <p:spPr>
          <a:xfrm>
            <a:off x="595085" y="159657"/>
            <a:ext cx="10298305" cy="2656113"/>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en-US" sz="4000" b="1" i="0" u="none" strike="noStrike" cap="none" dirty="0">
                <a:solidFill>
                  <a:schemeClr val="bg1"/>
                </a:solidFill>
                <a:latin typeface="Arial Narrow"/>
                <a:ea typeface="Arial Narrow"/>
                <a:cs typeface="Arial Narrow"/>
                <a:sym typeface="Arial Narrow"/>
              </a:rPr>
              <a:t>Background on </a:t>
            </a:r>
            <a:br>
              <a:rPr lang="en-US" sz="4000" b="1" i="0" u="none" strike="noStrike" cap="none" dirty="0">
                <a:solidFill>
                  <a:schemeClr val="bg1"/>
                </a:solidFill>
                <a:latin typeface="Arial Narrow"/>
                <a:ea typeface="Arial Narrow"/>
                <a:cs typeface="Arial Narrow"/>
                <a:sym typeface="Arial Narrow"/>
              </a:rPr>
            </a:br>
            <a:r>
              <a:rPr lang="en-US" sz="4000" b="1" i="0" u="none" strike="noStrike" cap="none" dirty="0">
                <a:solidFill>
                  <a:schemeClr val="bg1"/>
                </a:solidFill>
                <a:latin typeface="Arial Narrow"/>
                <a:ea typeface="Arial Narrow"/>
                <a:cs typeface="Arial Narrow"/>
                <a:sym typeface="Arial Narrow"/>
              </a:rPr>
              <a:t>Property Tax Levies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Shape 113"/>
          <p:cNvSpPr txBox="1">
            <a:spLocks noGrp="1"/>
          </p:cNvSpPr>
          <p:nvPr>
            <p:ph idx="1"/>
          </p:nvPr>
        </p:nvSpPr>
        <p:spPr>
          <a:xfrm>
            <a:off x="837983" y="1582057"/>
            <a:ext cx="8696388" cy="4605229"/>
          </a:xfrm>
          <a:prstGeom prst="rect">
            <a:avLst/>
          </a:prstGeom>
          <a:noFill/>
          <a:ln>
            <a:noFill/>
          </a:ln>
        </p:spPr>
        <p:txBody>
          <a:bodyPr wrap="square" lIns="121875" tIns="60925" rIns="121875" bIns="60925" anchor="t" anchorCtr="0">
            <a:noAutofit/>
          </a:bodyPr>
          <a:lstStyle/>
          <a:p>
            <a:pPr marL="457200" marR="0" lvl="1" indent="-457200" algn="l" rtl="0">
              <a:lnSpc>
                <a:spcPct val="90000"/>
              </a:lnSpc>
              <a:spcBef>
                <a:spcPts val="0"/>
              </a:spcBef>
              <a:spcAft>
                <a:spcPts val="0"/>
              </a:spcAft>
              <a:buSzPts val="2520"/>
              <a:buFont typeface="Wingdings" panose="05000000000000000000" pitchFamily="2" charset="2"/>
              <a:buChar char="Ø"/>
            </a:pPr>
            <a:r>
              <a:rPr lang="en-US" sz="2800" b="0" i="0" u="none" strike="noStrike" cap="none" dirty="0">
                <a:latin typeface="Arial Narrow"/>
                <a:ea typeface="Arial Narrow"/>
                <a:cs typeface="Arial Narrow"/>
                <a:sym typeface="Arial Narrow"/>
              </a:rPr>
              <a:t>Includes taxes for cities, </a:t>
            </a:r>
            <a:r>
              <a:rPr lang="en-US" sz="2800" dirty="0">
                <a:latin typeface="Arial Narrow"/>
                <a:ea typeface="Arial Narrow"/>
                <a:cs typeface="Arial Narrow"/>
                <a:sym typeface="Arial Narrow"/>
              </a:rPr>
              <a:t>townships</a:t>
            </a:r>
            <a:r>
              <a:rPr lang="en-US" sz="2800" b="0" i="0" u="none" strike="noStrike" cap="none" dirty="0">
                <a:latin typeface="Arial Narrow"/>
                <a:ea typeface="Arial Narrow"/>
                <a:cs typeface="Arial Narrow"/>
                <a:sym typeface="Arial Narrow"/>
              </a:rPr>
              <a:t>, counties and schools where the property is </a:t>
            </a:r>
            <a:r>
              <a:rPr lang="en-US" sz="2800" b="0" i="0" u="none" strike="noStrike" cap="none" dirty="0" smtClean="0">
                <a:latin typeface="Arial Narrow"/>
                <a:ea typeface="Arial Narrow"/>
                <a:cs typeface="Arial Narrow"/>
                <a:sym typeface="Arial Narrow"/>
              </a:rPr>
              <a:t>located</a:t>
            </a:r>
          </a:p>
          <a:p>
            <a:pPr marL="457200" marR="0" lvl="1" indent="-457200" algn="l" rtl="0">
              <a:lnSpc>
                <a:spcPct val="90000"/>
              </a:lnSpc>
              <a:spcBef>
                <a:spcPts val="0"/>
              </a:spcBef>
              <a:spcAft>
                <a:spcPts val="0"/>
              </a:spcAft>
              <a:buSzPts val="2520"/>
              <a:buFont typeface="Wingdings" panose="05000000000000000000" pitchFamily="2" charset="2"/>
              <a:buChar char="Ø"/>
            </a:pPr>
            <a:endParaRPr lang="en-US" sz="2800" b="0" i="0" u="none" strike="noStrike" cap="none" dirty="0">
              <a:latin typeface="Arial Narrow"/>
              <a:ea typeface="Arial Narrow"/>
              <a:cs typeface="Arial Narrow"/>
              <a:sym typeface="Arial Narrow"/>
            </a:endParaRPr>
          </a:p>
          <a:p>
            <a:pPr marL="457200" marR="0" lvl="1" indent="-457200" algn="l" rtl="0">
              <a:lnSpc>
                <a:spcPct val="90000"/>
              </a:lnSpc>
              <a:spcBef>
                <a:spcPts val="600"/>
              </a:spcBef>
              <a:spcAft>
                <a:spcPts val="0"/>
              </a:spcAft>
              <a:buSzPts val="2520"/>
              <a:buFont typeface="Wingdings" panose="05000000000000000000" pitchFamily="2" charset="2"/>
              <a:buChar char="Ø"/>
            </a:pPr>
            <a:r>
              <a:rPr lang="en-US" sz="2800" b="0" i="0" u="none" strike="noStrike" cap="none" dirty="0">
                <a:latin typeface="Arial Narrow"/>
                <a:ea typeface="Arial Narrow"/>
                <a:cs typeface="Arial Narrow"/>
                <a:sym typeface="Arial Narrow"/>
              </a:rPr>
              <a:t>Each jurisdiction sets its own levy and follows specific limits set by state </a:t>
            </a:r>
            <a:r>
              <a:rPr lang="en-US" sz="2800" b="0" i="0" u="none" strike="noStrike" cap="none" dirty="0" smtClean="0">
                <a:latin typeface="Arial Narrow"/>
                <a:ea typeface="Arial Narrow"/>
                <a:cs typeface="Arial Narrow"/>
                <a:sym typeface="Arial Narrow"/>
              </a:rPr>
              <a:t>law</a:t>
            </a:r>
          </a:p>
          <a:p>
            <a:pPr marL="457200" marR="0" lvl="1" indent="-457200" algn="l" rtl="0">
              <a:lnSpc>
                <a:spcPct val="90000"/>
              </a:lnSpc>
              <a:spcBef>
                <a:spcPts val="600"/>
              </a:spcBef>
              <a:spcAft>
                <a:spcPts val="0"/>
              </a:spcAft>
              <a:buSzPts val="2520"/>
              <a:buFont typeface="Wingdings" panose="05000000000000000000" pitchFamily="2" charset="2"/>
              <a:buChar char="Ø"/>
            </a:pPr>
            <a:endParaRPr lang="en-US" sz="2800" b="0" i="0" u="none" strike="noStrike" cap="none" dirty="0">
              <a:latin typeface="Arial Narrow"/>
              <a:ea typeface="Arial Narrow"/>
              <a:cs typeface="Arial Narrow"/>
              <a:sym typeface="Arial Narrow"/>
            </a:endParaRPr>
          </a:p>
          <a:p>
            <a:pPr marL="457200" marR="0" lvl="1" indent="-457200" algn="l" rtl="0">
              <a:lnSpc>
                <a:spcPct val="90000"/>
              </a:lnSpc>
              <a:spcBef>
                <a:spcPts val="600"/>
              </a:spcBef>
              <a:spcAft>
                <a:spcPts val="0"/>
              </a:spcAft>
              <a:buSzPts val="2520"/>
              <a:buFont typeface="Wingdings" panose="05000000000000000000" pitchFamily="2" charset="2"/>
              <a:buChar char="Ø"/>
            </a:pPr>
            <a:r>
              <a:rPr lang="en-US" sz="2800" b="0" i="0" u="none" strike="noStrike" cap="none" dirty="0">
                <a:latin typeface="Arial Narrow"/>
                <a:ea typeface="Arial Narrow"/>
                <a:cs typeface="Arial Narrow"/>
                <a:sym typeface="Arial Narrow"/>
              </a:rPr>
              <a:t>County sends out the bills, collects the taxes and distributes revenue back to each </a:t>
            </a:r>
            <a:r>
              <a:rPr lang="en-US" sz="2800" b="0" i="0" u="none" strike="noStrike" cap="none" dirty="0" smtClean="0">
                <a:latin typeface="Arial Narrow"/>
                <a:ea typeface="Arial Narrow"/>
                <a:cs typeface="Arial Narrow"/>
                <a:sym typeface="Arial Narrow"/>
              </a:rPr>
              <a:t>jurisdiction</a:t>
            </a:r>
          </a:p>
          <a:p>
            <a:pPr marL="457200" marR="0" lvl="1" indent="-457200" algn="l" rtl="0">
              <a:lnSpc>
                <a:spcPct val="90000"/>
              </a:lnSpc>
              <a:spcBef>
                <a:spcPts val="600"/>
              </a:spcBef>
              <a:spcAft>
                <a:spcPts val="0"/>
              </a:spcAft>
              <a:buSzPts val="2520"/>
              <a:buFont typeface="Wingdings" panose="05000000000000000000" pitchFamily="2" charset="2"/>
              <a:buChar char="Ø"/>
            </a:pPr>
            <a:endParaRPr lang="en-US" sz="2800" b="0" i="0" u="none" strike="noStrike" cap="none" dirty="0">
              <a:latin typeface="Arial Narrow"/>
              <a:ea typeface="Arial Narrow"/>
              <a:cs typeface="Arial Narrow"/>
              <a:sym typeface="Arial Narrow"/>
            </a:endParaRPr>
          </a:p>
          <a:p>
            <a:pPr marL="457200" marR="0" lvl="1" indent="-457200" algn="l" rtl="0">
              <a:lnSpc>
                <a:spcPct val="90000"/>
              </a:lnSpc>
              <a:spcBef>
                <a:spcPts val="600"/>
              </a:spcBef>
              <a:spcAft>
                <a:spcPts val="0"/>
              </a:spcAft>
              <a:buSzPts val="2520"/>
              <a:buFont typeface="Wingdings" panose="05000000000000000000" pitchFamily="2" charset="2"/>
              <a:buChar char="Ø"/>
            </a:pPr>
            <a:r>
              <a:rPr lang="en-US" sz="2800" b="0" i="0" u="none" strike="noStrike" cap="none" dirty="0">
                <a:latin typeface="Arial Narrow"/>
                <a:ea typeface="Arial Narrow"/>
                <a:cs typeface="Arial Narrow"/>
                <a:sym typeface="Arial Narrow"/>
              </a:rPr>
              <a:t>Key steps in the process are summarized on the next slides</a:t>
            </a:r>
          </a:p>
          <a:p>
            <a:pPr marL="297180" marR="0" lvl="0" indent="-457200" algn="l" rtl="0">
              <a:lnSpc>
                <a:spcPct val="90000"/>
              </a:lnSpc>
              <a:spcBef>
                <a:spcPts val="2200"/>
              </a:spcBef>
              <a:buSzPts val="2520"/>
              <a:buFont typeface="Wingdings" panose="05000000000000000000" pitchFamily="2" charset="2"/>
              <a:buChar char="Ø"/>
            </a:pPr>
            <a:endParaRPr sz="2800" b="0" i="0" u="none" strike="noStrike" cap="none" dirty="0">
              <a:solidFill>
                <a:schemeClr val="lt1"/>
              </a:solidFill>
              <a:latin typeface="Cambria"/>
              <a:ea typeface="Cambria"/>
              <a:cs typeface="Cambria"/>
              <a:sym typeface="Cambria"/>
            </a:endParaRPr>
          </a:p>
        </p:txBody>
      </p:sp>
      <p:sp>
        <p:nvSpPr>
          <p:cNvPr id="112" name="Shape 112"/>
          <p:cNvSpPr txBox="1">
            <a:spLocks noGrp="1"/>
          </p:cNvSpPr>
          <p:nvPr>
            <p:ph type="title"/>
          </p:nvPr>
        </p:nvSpPr>
        <p:spPr>
          <a:prstGeom prst="rect">
            <a:avLst/>
          </a:prstGeom>
          <a:noFill/>
          <a:ln>
            <a:noFill/>
          </a:ln>
        </p:spPr>
        <p:txBody>
          <a:bodyPr wrap="square" lIns="121875" tIns="60925" rIns="121875" bIns="60925" anchor="b" anchorCtr="0">
            <a:noAutofit/>
          </a:bodyPr>
          <a:lstStyle/>
          <a:p>
            <a:pPr marL="0" marR="0" lvl="0" indent="-228600" algn="ctr" rtl="0">
              <a:lnSpc>
                <a:spcPct val="80000"/>
              </a:lnSpc>
              <a:spcBef>
                <a:spcPts val="0"/>
              </a:spcBef>
              <a:buClr>
                <a:schemeClr val="lt1"/>
              </a:buClr>
              <a:buSzPts val="3600"/>
              <a:buFont typeface="Cambria"/>
              <a:buNone/>
            </a:pPr>
            <a:r>
              <a:rPr lang="en-US" sz="3600" b="0" i="0" u="none" strike="noStrike" cap="none" dirty="0">
                <a:latin typeface="Cambria"/>
                <a:ea typeface="Cambria"/>
                <a:cs typeface="Cambria"/>
                <a:sym typeface="Cambria"/>
              </a:rPr>
              <a:t>PROPERTY TAX </a:t>
            </a:r>
            <a:r>
              <a:rPr lang="en-US" sz="3600" b="0" i="0" u="none" strike="noStrike" cap="none" dirty="0" smtClean="0">
                <a:latin typeface="Cambria"/>
                <a:ea typeface="Cambria"/>
                <a:cs typeface="Cambria"/>
                <a:sym typeface="Cambria"/>
              </a:rPr>
              <a:t>BACKGROUND</a:t>
            </a:r>
            <a:br>
              <a:rPr lang="en-US" sz="3600" b="0" i="0" u="none" strike="noStrike" cap="none" dirty="0" smtClean="0">
                <a:latin typeface="Cambria"/>
                <a:ea typeface="Cambria"/>
                <a:cs typeface="Cambria"/>
                <a:sym typeface="Cambria"/>
              </a:rPr>
            </a:br>
            <a:endParaRPr lang="en-US" sz="3600" b="0" i="0" u="none" strike="noStrike" cap="none" dirty="0">
              <a:latin typeface="Cambria"/>
              <a:ea typeface="Cambria"/>
              <a:cs typeface="Cambria"/>
              <a:sym typeface="Cambria"/>
            </a:endParaRPr>
          </a:p>
        </p:txBody>
      </p:sp>
      <p:sp>
        <p:nvSpPr>
          <p:cNvPr id="114" name="Shape 114"/>
          <p:cNvSpPr txBox="1">
            <a:spLocks noGrp="1"/>
          </p:cNvSpPr>
          <p:nvPr>
            <p:ph type="ftr" sz="quarter" idx="11"/>
          </p:nvPr>
        </p:nvSpPr>
        <p:spPr>
          <a:prstGeom prst="rect">
            <a:avLst/>
          </a:prstGeom>
          <a:noFill/>
          <a:ln>
            <a:noFill/>
          </a:ln>
        </p:spPr>
        <p:txBody>
          <a:bodyPr wrap="square" lIns="121875" tIns="60925" rIns="121875" bIns="60925" anchor="ctr" anchorCtr="0">
            <a:noAutofit/>
          </a:bodyPr>
          <a:lstStyle/>
          <a:p>
            <a:pPr lvl="0"/>
            <a:r>
              <a:rPr lang="en-US" sz="1100" dirty="0">
                <a:solidFill>
                  <a:schemeClr val="lt1"/>
                </a:solidFill>
                <a:latin typeface="Cambria"/>
                <a:ea typeface="Cambria"/>
                <a:cs typeface="Cambria"/>
                <a:sym typeface="Cambria"/>
              </a:rPr>
              <a:t>Jackson County Central School District # 2895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fade">
                                      <p:cBhvr>
                                        <p:cTn id="7" dur="1000"/>
                                        <p:tgtEl>
                                          <p:spTgt spid="113">
                                            <p:txEl>
                                              <p:pRg st="0" end="0"/>
                                            </p:txEl>
                                          </p:spTgt>
                                        </p:tgtEl>
                                      </p:cBhvr>
                                    </p:animEffect>
                                    <p:anim calcmode="lin" valueType="num">
                                      <p:cBhvr>
                                        <p:cTn id="8" dur="10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xEl>
                                              <p:pRg st="2" end="2"/>
                                            </p:txEl>
                                          </p:spTgt>
                                        </p:tgtEl>
                                        <p:attrNameLst>
                                          <p:attrName>style.visibility</p:attrName>
                                        </p:attrNameLst>
                                      </p:cBhvr>
                                      <p:to>
                                        <p:strVal val="visible"/>
                                      </p:to>
                                    </p:set>
                                    <p:animEffect transition="in" filter="fade">
                                      <p:cBhvr>
                                        <p:cTn id="14" dur="1000"/>
                                        <p:tgtEl>
                                          <p:spTgt spid="113">
                                            <p:txEl>
                                              <p:pRg st="2" end="2"/>
                                            </p:txEl>
                                          </p:spTgt>
                                        </p:tgtEl>
                                      </p:cBhvr>
                                    </p:animEffect>
                                    <p:anim calcmode="lin" valueType="num">
                                      <p:cBhvr>
                                        <p:cTn id="15" dur="1000" fill="hold"/>
                                        <p:tgtEl>
                                          <p:spTgt spid="1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3">
                                            <p:txEl>
                                              <p:pRg st="4" end="4"/>
                                            </p:txEl>
                                          </p:spTgt>
                                        </p:tgtEl>
                                        <p:attrNameLst>
                                          <p:attrName>style.visibility</p:attrName>
                                        </p:attrNameLst>
                                      </p:cBhvr>
                                      <p:to>
                                        <p:strVal val="visible"/>
                                      </p:to>
                                    </p:set>
                                    <p:animEffect transition="in" filter="fade">
                                      <p:cBhvr>
                                        <p:cTn id="21" dur="1000"/>
                                        <p:tgtEl>
                                          <p:spTgt spid="113">
                                            <p:txEl>
                                              <p:pRg st="4" end="4"/>
                                            </p:txEl>
                                          </p:spTgt>
                                        </p:tgtEl>
                                      </p:cBhvr>
                                    </p:animEffect>
                                    <p:anim calcmode="lin" valueType="num">
                                      <p:cBhvr>
                                        <p:cTn id="22" dur="1000" fill="hold"/>
                                        <p:tgtEl>
                                          <p:spTgt spid="1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3">
                                            <p:txEl>
                                              <p:pRg st="6" end="6"/>
                                            </p:txEl>
                                          </p:spTgt>
                                        </p:tgtEl>
                                        <p:attrNameLst>
                                          <p:attrName>style.visibility</p:attrName>
                                        </p:attrNameLst>
                                      </p:cBhvr>
                                      <p:to>
                                        <p:strVal val="visible"/>
                                      </p:to>
                                    </p:set>
                                    <p:animEffect transition="in" filter="fade">
                                      <p:cBhvr>
                                        <p:cTn id="28" dur="1000"/>
                                        <p:tgtEl>
                                          <p:spTgt spid="113">
                                            <p:txEl>
                                              <p:pRg st="6" end="6"/>
                                            </p:txEl>
                                          </p:spTgt>
                                        </p:tgtEl>
                                      </p:cBhvr>
                                    </p:animEffect>
                                    <p:anim calcmode="lin" valueType="num">
                                      <p:cBhvr>
                                        <p:cTn id="29" dur="1000" fill="hold"/>
                                        <p:tgtEl>
                                          <p:spTgt spid="11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B640CFEF-4969-4C5E-8FA5-B29820E31E5B}"/>
              </a:ext>
            </a:extLst>
          </p:cNvPr>
          <p:cNvPicPr>
            <a:picLocks noGrp="1" noChangeAspect="1"/>
          </p:cNvPicPr>
          <p:nvPr>
            <p:ph idx="1"/>
          </p:nvPr>
        </p:nvPicPr>
        <p:blipFill>
          <a:blip r:embed="rId3"/>
          <a:stretch>
            <a:fillRect/>
          </a:stretch>
        </p:blipFill>
        <p:spPr>
          <a:xfrm>
            <a:off x="1335314" y="1689102"/>
            <a:ext cx="7910013" cy="4476209"/>
          </a:xfrm>
          <a:ln>
            <a:solidFill>
              <a:schemeClr val="tx1"/>
            </a:solidFill>
          </a:ln>
        </p:spPr>
      </p:pic>
      <p:sp>
        <p:nvSpPr>
          <p:cNvPr id="3" name="Title 2">
            <a:extLst>
              <a:ext uri="{FF2B5EF4-FFF2-40B4-BE49-F238E27FC236}">
                <a16:creationId xmlns:a16="http://schemas.microsoft.com/office/drawing/2014/main" id="{505E3F3F-4212-4969-B6FD-B10C33DF8785}"/>
              </a:ext>
            </a:extLst>
          </p:cNvPr>
          <p:cNvSpPr>
            <a:spLocks noGrp="1"/>
          </p:cNvSpPr>
          <p:nvPr>
            <p:ph type="title"/>
          </p:nvPr>
        </p:nvSpPr>
        <p:spPr/>
        <p:txBody>
          <a:bodyPr/>
          <a:lstStyle/>
          <a:p>
            <a:pPr algn="ctr"/>
            <a:r>
              <a:rPr lang="en-US" b="1" dirty="0">
                <a:solidFill>
                  <a:srgbClr val="8E1524"/>
                </a:solidFill>
                <a:ea typeface="+mj-lt"/>
                <a:cs typeface="+mj-lt"/>
              </a:rPr>
              <a:t>How is my property tax determined?</a:t>
            </a:r>
            <a:endParaRPr lang="en-US" b="1" dirty="0">
              <a:solidFill>
                <a:srgbClr val="000000"/>
              </a:solidFill>
              <a:cs typeface="Calibri Light" panose="020F0302020204030204"/>
            </a:endParaRPr>
          </a:p>
        </p:txBody>
      </p:sp>
    </p:spTree>
    <p:extLst>
      <p:ext uri="{BB962C8B-B14F-4D97-AF65-F5344CB8AC3E}">
        <p14:creationId xmlns:p14="http://schemas.microsoft.com/office/powerpoint/2010/main" val="1129940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idx="1"/>
          </p:nvPr>
        </p:nvSpPr>
        <p:spPr>
          <a:prstGeom prst="rect">
            <a:avLst/>
          </a:prstGeom>
          <a:noFill/>
          <a:ln>
            <a:noFill/>
          </a:ln>
        </p:spPr>
        <p:txBody>
          <a:bodyPr wrap="square" lIns="121875" tIns="60925" rIns="121875" bIns="60925" anchor="t" anchorCtr="0">
            <a:noAutofit/>
          </a:bodyPr>
          <a:lstStyle/>
          <a:p>
            <a:pPr marL="0" marR="0" lvl="0" indent="-160020" algn="l" rtl="0">
              <a:lnSpc>
                <a:spcPct val="90000"/>
              </a:lnSpc>
              <a:spcBef>
                <a:spcPts val="0"/>
              </a:spcBef>
              <a:spcAft>
                <a:spcPts val="0"/>
              </a:spcAft>
              <a:buClr>
                <a:schemeClr val="lt2"/>
              </a:buClr>
              <a:buSzPts val="2520"/>
              <a:buFont typeface="Arial"/>
              <a:buNone/>
            </a:pPr>
            <a:r>
              <a:rPr lang="en-US" sz="2800" b="0" i="0" u="none" strike="noStrike" cap="none" dirty="0">
                <a:latin typeface="Cambria"/>
                <a:ea typeface="Cambria"/>
                <a:cs typeface="Cambria"/>
                <a:sym typeface="Cambria"/>
              </a:rPr>
              <a:t>●	Voter approved referendums</a:t>
            </a:r>
          </a:p>
          <a:p>
            <a:pPr marL="0" marR="0" lvl="0" indent="-160020" algn="l" rtl="0">
              <a:lnSpc>
                <a:spcPct val="90000"/>
              </a:lnSpc>
              <a:spcBef>
                <a:spcPts val="1600"/>
              </a:spcBef>
              <a:spcAft>
                <a:spcPts val="0"/>
              </a:spcAft>
              <a:buClr>
                <a:schemeClr val="lt2"/>
              </a:buClr>
              <a:buSzPts val="2520"/>
              <a:buFont typeface="Arial"/>
              <a:buNone/>
            </a:pPr>
            <a:r>
              <a:rPr lang="en-US" sz="2800" b="0" i="0" u="none" strike="noStrike" cap="none" dirty="0">
                <a:latin typeface="Cambria"/>
                <a:ea typeface="Cambria"/>
                <a:cs typeface="Cambria"/>
                <a:sym typeface="Cambria"/>
              </a:rPr>
              <a:t>●	Changes in enrollment</a:t>
            </a:r>
          </a:p>
          <a:p>
            <a:pPr marL="0" marR="0" lvl="0" indent="-160020" algn="l" rtl="0">
              <a:lnSpc>
                <a:spcPct val="90000"/>
              </a:lnSpc>
              <a:spcBef>
                <a:spcPts val="1600"/>
              </a:spcBef>
              <a:spcAft>
                <a:spcPts val="0"/>
              </a:spcAft>
              <a:buClr>
                <a:schemeClr val="lt2"/>
              </a:buClr>
              <a:buSzPts val="2520"/>
              <a:buFont typeface="Arial"/>
              <a:buNone/>
            </a:pPr>
            <a:r>
              <a:rPr lang="en-US" sz="2800" b="0" i="0" u="none" strike="noStrike" cap="none" dirty="0">
                <a:latin typeface="Cambria"/>
                <a:ea typeface="Cambria"/>
                <a:cs typeface="Cambria"/>
                <a:sym typeface="Cambria"/>
              </a:rPr>
              <a:t>●	Legislative changes</a:t>
            </a:r>
          </a:p>
          <a:p>
            <a:pPr marL="0" marR="0" lvl="0" indent="-160020" algn="l" rtl="0">
              <a:lnSpc>
                <a:spcPct val="90000"/>
              </a:lnSpc>
              <a:spcBef>
                <a:spcPts val="1600"/>
              </a:spcBef>
              <a:spcAft>
                <a:spcPts val="0"/>
              </a:spcAft>
              <a:buClr>
                <a:schemeClr val="lt2"/>
              </a:buClr>
              <a:buSzPts val="2520"/>
              <a:buFont typeface="Arial"/>
              <a:buNone/>
            </a:pPr>
            <a:r>
              <a:rPr lang="en-US" sz="2800" b="0" i="0" u="none" strike="noStrike" cap="none" dirty="0">
                <a:latin typeface="Cambria"/>
                <a:ea typeface="Cambria"/>
                <a:cs typeface="Cambria"/>
                <a:sym typeface="Cambria"/>
              </a:rPr>
              <a:t>●	Changes in market values</a:t>
            </a:r>
          </a:p>
          <a:p>
            <a:pPr marL="0" marR="0" lvl="0" indent="-160020" algn="l" rtl="0">
              <a:lnSpc>
                <a:spcPct val="90000"/>
              </a:lnSpc>
              <a:spcBef>
                <a:spcPts val="1600"/>
              </a:spcBef>
              <a:buClr>
                <a:schemeClr val="lt2"/>
              </a:buClr>
              <a:buSzPts val="2520"/>
              <a:buFont typeface="Arial"/>
              <a:buNone/>
            </a:pPr>
            <a:r>
              <a:rPr lang="en-US" sz="2800" b="0" i="0" u="none" strike="noStrike" cap="none" dirty="0">
                <a:latin typeface="Cambria"/>
                <a:ea typeface="Cambria"/>
                <a:cs typeface="Cambria"/>
                <a:sym typeface="Cambria"/>
              </a:rPr>
              <a:t>●	Changes in class rates/history</a:t>
            </a:r>
          </a:p>
        </p:txBody>
      </p:sp>
      <p:sp>
        <p:nvSpPr>
          <p:cNvPr id="210" name="Shape 210"/>
          <p:cNvSpPr txBox="1">
            <a:spLocks noGrp="1"/>
          </p:cNvSpPr>
          <p:nvPr>
            <p:ph type="title"/>
          </p:nvPr>
        </p:nvSpPr>
        <p:spPr>
          <a:prstGeom prst="rect">
            <a:avLst/>
          </a:prstGeom>
          <a:noFill/>
          <a:ln>
            <a:noFill/>
          </a:ln>
        </p:spPr>
        <p:txBody>
          <a:bodyPr wrap="square" lIns="121875" tIns="60925" rIns="121875" bIns="60925" anchor="b" anchorCtr="0">
            <a:noAutofit/>
          </a:bodyPr>
          <a:lstStyle/>
          <a:p>
            <a:pPr marL="0" marR="0" lvl="0" indent="-228600" algn="ctr" rtl="0">
              <a:lnSpc>
                <a:spcPct val="80000"/>
              </a:lnSpc>
              <a:spcBef>
                <a:spcPts val="0"/>
              </a:spcBef>
              <a:buClr>
                <a:schemeClr val="lt1"/>
              </a:buClr>
              <a:buSzPts val="3600"/>
              <a:buFont typeface="Cambria"/>
              <a:buNone/>
            </a:pPr>
            <a:r>
              <a:rPr lang="en-US" sz="3600" b="0" i="0" u="none" strike="noStrike" cap="none" dirty="0">
                <a:latin typeface="Cambria"/>
                <a:ea typeface="Cambria"/>
                <a:cs typeface="Cambria"/>
                <a:sym typeface="Cambria"/>
              </a:rPr>
              <a:t>FACTORS THAT CAUSE PROPERTY TAX CHANGES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EA_Presentation_Template_0817" id="{DB6C39D8-0983-C047-8202-7C7C85A06C0D}" vid="{08474991-3F43-D649-9EEE-3858E978130E}"/>
    </a:ext>
  </a:extLst>
</a:theme>
</file>

<file path=ppt/theme/theme4.xml><?xml version="1.0" encoding="utf-8"?>
<a:theme xmlns:a="http://schemas.openxmlformats.org/drawingml/2006/main" name="Office Theme">
  <a:themeElements>
    <a:clrScheme name="RedRadial_16x9">
      <a:dk1>
        <a:srgbClr val="000000"/>
      </a:dk1>
      <a:lt1>
        <a:srgbClr val="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88322</TotalTime>
  <Words>2955</Words>
  <Application>Microsoft Office PowerPoint</Application>
  <PresentationFormat>Custom</PresentationFormat>
  <Paragraphs>544</Paragraphs>
  <Slides>37</Slides>
  <Notes>35</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53" baseType="lpstr">
      <vt:lpstr>Calibri Light</vt:lpstr>
      <vt:lpstr>Geneva</vt:lpstr>
      <vt:lpstr>Times</vt:lpstr>
      <vt:lpstr>American Typewriter Condensed</vt:lpstr>
      <vt:lpstr>Cambria</vt:lpstr>
      <vt:lpstr>Wingdings</vt:lpstr>
      <vt:lpstr>Arial Narrow</vt:lpstr>
      <vt:lpstr>Arial</vt:lpstr>
      <vt:lpstr>Futura Std Heavy</vt:lpstr>
      <vt:lpstr>Calibri</vt:lpstr>
      <vt:lpstr>Noto Sans Symbols</vt:lpstr>
      <vt:lpstr>Times New Roman</vt:lpstr>
      <vt:lpstr>1_Office Theme</vt:lpstr>
      <vt:lpstr>3_Office Theme</vt:lpstr>
      <vt:lpstr>Office Theme</vt:lpstr>
      <vt:lpstr>Worksheet</vt:lpstr>
      <vt:lpstr>PUBLIC MEETING FOR TAXES PAYABLE IN 2022</vt:lpstr>
      <vt:lpstr>Agenda Factors Affecting Taxes</vt:lpstr>
      <vt:lpstr>PowerPoint Presentation</vt:lpstr>
      <vt:lpstr>Why have a  Truth in Taxation Meeting? </vt:lpstr>
      <vt:lpstr>Who sets the School Levy?</vt:lpstr>
      <vt:lpstr>PowerPoint Presentation</vt:lpstr>
      <vt:lpstr>PROPERTY TAX BACKGROUND </vt:lpstr>
      <vt:lpstr>How is my property tax determined?</vt:lpstr>
      <vt:lpstr>FACTORS THAT CAUSE PROPERTY TAX CHANGES</vt:lpstr>
      <vt:lpstr>State Aid Impact</vt:lpstr>
      <vt:lpstr> LEGISLATIVE CHANGES THAT AFFECT THE 2022 LEVY</vt:lpstr>
      <vt:lpstr>LEGISLATIVE CHANGES THAT AFFECT THE 2022 LEVY </vt:lpstr>
      <vt:lpstr>PowerPoint Presentation</vt:lpstr>
      <vt:lpstr>PowerPoint Presentation</vt:lpstr>
      <vt:lpstr>PowerPoint Presentation</vt:lpstr>
      <vt:lpstr>Ag2School Tax Credit</vt:lpstr>
      <vt:lpstr>Increase in Pay 2023 70% Ag Tax Credit on Bonds</vt:lpstr>
      <vt:lpstr>BASIC EDUCATION FORMULA  </vt:lpstr>
      <vt:lpstr>Underfunding of Special Education</vt:lpstr>
      <vt:lpstr>Result: Growing Dependence on Referendum Revenue</vt:lpstr>
      <vt:lpstr>Property Classifications and Value </vt:lpstr>
      <vt:lpstr>PowerPoint Presentation</vt:lpstr>
      <vt:lpstr>Effective Tax Rates</vt:lpstr>
      <vt:lpstr>Share of Tax Liability</vt:lpstr>
      <vt:lpstr>Impact on  Your Tax Bill</vt:lpstr>
      <vt:lpstr>Referendum Picture</vt:lpstr>
      <vt:lpstr>Property Wealth Picture</vt:lpstr>
      <vt:lpstr>Information on School Funding &amp; District Budget</vt:lpstr>
      <vt:lpstr>PowerPoint Presentation</vt:lpstr>
      <vt:lpstr>PowerPoint Presentation</vt:lpstr>
      <vt:lpstr>BUDGET INFORMATION</vt:lpstr>
      <vt:lpstr>2021-22 Actual Revenue and Expense</vt:lpstr>
      <vt:lpstr>2021-2022 Revenue by Source</vt:lpstr>
      <vt:lpstr>PowerPoint Presentation</vt:lpstr>
      <vt:lpstr>2021-2022 Revenue by Fund</vt:lpstr>
      <vt:lpstr>2021-2022 Expenditures by Program</vt:lpstr>
      <vt:lpstr>Comments &amp;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MEETING FOR TAXES PAYABLE IN 2017</dc:title>
  <dc:creator>Barry Schmidt</dc:creator>
  <cp:lastModifiedBy>Maria Bezdicek</cp:lastModifiedBy>
  <cp:revision>150</cp:revision>
  <cp:lastPrinted>2022-11-23T18:39:12Z</cp:lastPrinted>
  <dcterms:modified xsi:type="dcterms:W3CDTF">2022-11-23T19:36:58Z</dcterms:modified>
</cp:coreProperties>
</file>