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9236075" cy="7010400"/>
  <p:embeddedFontLst>
    <p:embeddedFont>
      <p:font typeface="Calibri" panose="020F0502020204030204" pitchFamily="34" charset="0"/>
      <p:regular r:id="rId18"/>
      <p:bold r:id="rId19"/>
      <p:italic r:id="rId20"/>
      <p:boldItalic r:id="rId21"/>
    </p:embeddedFont>
    <p:embeddedFont>
      <p:font typeface="Garamond" panose="02020404030301010803" pitchFamily="18"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g6gnbckAqMhhgzvMbsGzGRBRb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002299" cy="35173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31639" y="2"/>
            <a:ext cx="4002299" cy="35173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3608" y="3373754"/>
            <a:ext cx="7388860" cy="276034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02299" cy="35173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31639" y="6658664"/>
            <a:ext cx="4002299" cy="35173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923608" y="3373754"/>
            <a:ext cx="7388860" cy="27603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the Annual Title I Parent Meeting. I appreciate everyone taking time out of your busy schedules to join us for this presentation.  Please take time to sign in using the Sign In to Event link on the screen.”  </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allow parents time to sign-in with the QR code or sheet.  Provide directions for use if needed.  </a:t>
            </a:r>
            <a:endParaRPr/>
          </a:p>
        </p:txBody>
      </p:sp>
      <p:sp>
        <p:nvSpPr>
          <p:cNvPr id="154" name="Google Shape;154;p1:notes"/>
          <p:cNvSpPr txBox="1">
            <a:spLocks noGrp="1"/>
          </p:cNvSpPr>
          <p:nvPr>
            <p:ph type="sldNum" idx="12"/>
          </p:nvPr>
        </p:nvSpPr>
        <p:spPr>
          <a:xfrm>
            <a:off x="5231639" y="6658664"/>
            <a:ext cx="4002299" cy="3517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1: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5: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923608" y="3373754"/>
            <a:ext cx="7388860" cy="27603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all parents to the meeting! </a:t>
            </a:r>
            <a:endParaRPr/>
          </a:p>
          <a:p>
            <a:pPr marL="0" lvl="0" indent="0" algn="l" rtl="0">
              <a:spcBef>
                <a:spcPts val="0"/>
              </a:spcBef>
              <a:spcAft>
                <a:spcPts val="0"/>
              </a:spcAft>
              <a:buNone/>
            </a:pPr>
            <a:r>
              <a:rPr lang="en-US"/>
              <a:t>Housekeeping items </a:t>
            </a:r>
            <a:endParaRPr/>
          </a:p>
          <a:p>
            <a:pPr marL="0" lvl="0" indent="0" algn="l" rtl="0">
              <a:spcBef>
                <a:spcPts val="0"/>
              </a:spcBef>
              <a:spcAft>
                <a:spcPts val="0"/>
              </a:spcAft>
              <a:buNone/>
            </a:pPr>
            <a:r>
              <a:rPr lang="en-US"/>
              <a:t>Read the agenda for the meeting. </a:t>
            </a:r>
            <a:endParaRPr/>
          </a:p>
        </p:txBody>
      </p:sp>
      <p:sp>
        <p:nvSpPr>
          <p:cNvPr id="163" name="Google Shape;163;p2:notes"/>
          <p:cNvSpPr txBox="1">
            <a:spLocks noGrp="1"/>
          </p:cNvSpPr>
          <p:nvPr>
            <p:ph type="sldNum" idx="12"/>
          </p:nvPr>
        </p:nvSpPr>
        <p:spPr>
          <a:xfrm>
            <a:off x="5231639" y="6658664"/>
            <a:ext cx="4002299" cy="3517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923608" y="3373754"/>
            <a:ext cx="7388860" cy="27603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txBox="1">
            <a:spLocks noGrp="1"/>
          </p:cNvSpPr>
          <p:nvPr>
            <p:ph type="sldNum" idx="12"/>
          </p:nvPr>
        </p:nvSpPr>
        <p:spPr>
          <a:xfrm>
            <a:off x="5231639" y="6658664"/>
            <a:ext cx="4002299" cy="3517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5: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923608" y="3373754"/>
            <a:ext cx="7388860" cy="27603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Enter your school’s goals from the School Improvement Plan. </a:t>
            </a:r>
            <a:endParaRPr/>
          </a:p>
        </p:txBody>
      </p:sp>
      <p:sp>
        <p:nvSpPr>
          <p:cNvPr id="191" name="Google Shape;191;p6:notes"/>
          <p:cNvSpPr txBox="1">
            <a:spLocks noGrp="1"/>
          </p:cNvSpPr>
          <p:nvPr>
            <p:ph type="sldNum" idx="12"/>
          </p:nvPr>
        </p:nvSpPr>
        <p:spPr>
          <a:xfrm>
            <a:off x="5231639" y="6658664"/>
            <a:ext cx="4002299" cy="3517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923608" y="3373754"/>
            <a:ext cx="7388860" cy="2760346"/>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What are the tests? Give overview</a:t>
            </a:r>
            <a:endParaRPr/>
          </a:p>
          <a:p>
            <a:pPr marL="171450" lvl="0" indent="-171450" algn="l" rtl="0">
              <a:spcBef>
                <a:spcPts val="0"/>
              </a:spcBef>
              <a:spcAft>
                <a:spcPts val="0"/>
              </a:spcAft>
              <a:buClr>
                <a:schemeClr val="dk1"/>
              </a:buClr>
              <a:buSzPts val="1200"/>
              <a:buFont typeface="Arial"/>
              <a:buChar char="•"/>
            </a:pPr>
            <a:r>
              <a:rPr lang="en-US"/>
              <a:t>How do tests measure progress? </a:t>
            </a:r>
            <a:endParaRPr/>
          </a:p>
          <a:p>
            <a:pPr marL="171450" lvl="0" indent="-171450" algn="l" rtl="0">
              <a:spcBef>
                <a:spcPts val="0"/>
              </a:spcBef>
              <a:spcAft>
                <a:spcPts val="0"/>
              </a:spcAft>
              <a:buClr>
                <a:schemeClr val="dk1"/>
              </a:buClr>
              <a:buSzPts val="1200"/>
              <a:buFont typeface="Arial"/>
              <a:buChar char="•"/>
            </a:pPr>
            <a:r>
              <a:rPr lang="en-US"/>
              <a:t>What proficiency level is my child expected to meet? </a:t>
            </a:r>
            <a:endParaRPr/>
          </a:p>
        </p:txBody>
      </p:sp>
      <p:sp>
        <p:nvSpPr>
          <p:cNvPr id="204" name="Google Shape;204;p8:notes"/>
          <p:cNvSpPr txBox="1">
            <a:spLocks noGrp="1"/>
          </p:cNvSpPr>
          <p:nvPr>
            <p:ph type="sldNum" idx="12"/>
          </p:nvPr>
        </p:nvSpPr>
        <p:spPr>
          <a:xfrm>
            <a:off x="5231639" y="6658664"/>
            <a:ext cx="4002299" cy="3517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923608" y="3373754"/>
            <a:ext cx="7388860" cy="276034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cxnSp>
        <p:nvCxnSpPr>
          <p:cNvPr id="21" name="Google Shape;21;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2" name="Google Shape;22;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4" name="Google Shape;24;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2" name="Google Shape;92;p26"/>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3" name="Google Shape;93;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9" name="Google Shape;99;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27"/>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6" name="Google Shape;106;p28"/>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7" name="Google Shape;107;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1" name="Google Shape;111;p28"/>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2" name="Google Shape;112;p2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9"/>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0"/>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30"/>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3" name="Google Shape;123;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30"/>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30"/>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31"/>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1"/>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31"/>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3" name="Google Shape;133;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3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2"/>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0" name="Google Shape;140;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3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3"/>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7" name="Google Shape;147;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33"/>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0" name="Google Shape;30;p18"/>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1" name="Google Shape;31;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grpSp>
        <p:nvGrpSpPr>
          <p:cNvPr id="36" name="Google Shape;36;p19"/>
          <p:cNvGrpSpPr/>
          <p:nvPr/>
        </p:nvGrpSpPr>
        <p:grpSpPr>
          <a:xfrm>
            <a:off x="0" y="0"/>
            <a:ext cx="12188825" cy="6872226"/>
            <a:chOff x="0" y="0"/>
            <a:chExt cx="12188825" cy="6872226"/>
          </a:xfrm>
        </p:grpSpPr>
        <p:pic>
          <p:nvPicPr>
            <p:cNvPr id="37" name="Google Shape;37;p19" descr="HD-PanelTitle-V.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8" name="Google Shape;38;p19"/>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19" descr="HDRibbonTitle-UniformTrim.png"/>
            <p:cNvPicPr preferRelativeResize="0"/>
            <p:nvPr/>
          </p:nvPicPr>
          <p:blipFill rotWithShape="1">
            <a:blip r:embed="rId3">
              <a:alphaModFix/>
            </a:blip>
            <a:srcRect l="2" r="47673"/>
            <a:stretch/>
          </p:blipFill>
          <p:spPr>
            <a:xfrm rot="5400000">
              <a:off x="5245268" y="530352"/>
              <a:ext cx="1673352" cy="612648"/>
            </a:xfrm>
            <a:prstGeom prst="rect">
              <a:avLst/>
            </a:prstGeom>
            <a:noFill/>
            <a:ln>
              <a:noFill/>
            </a:ln>
          </p:spPr>
        </p:pic>
        <p:pic>
          <p:nvPicPr>
            <p:cNvPr id="40" name="Google Shape;40;p19" descr="HDRibbonTitle-UniformTrim.png"/>
            <p:cNvPicPr preferRelativeResize="0"/>
            <p:nvPr/>
          </p:nvPicPr>
          <p:blipFill rotWithShape="1">
            <a:blip r:embed="rId3">
              <a:alphaModFix/>
            </a:blip>
            <a:srcRect r="48819"/>
            <a:stretch/>
          </p:blipFill>
          <p:spPr>
            <a:xfrm rot="5400000">
              <a:off x="5263556" y="5747514"/>
              <a:ext cx="1636776" cy="612648"/>
            </a:xfrm>
            <a:prstGeom prst="rect">
              <a:avLst/>
            </a:prstGeom>
            <a:noFill/>
            <a:ln>
              <a:noFill/>
            </a:ln>
          </p:spPr>
        </p:pic>
      </p:grpSp>
      <p:sp>
        <p:nvSpPr>
          <p:cNvPr id="41" name="Google Shape;4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43" name="Google Shape;43;p19"/>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19"/>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50" name="Google Shape;50;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20"/>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7" name="Google Shape;57;p21"/>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8" name="Google Shape;58;p21"/>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9" name="Google Shape;59;p21"/>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2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7" name="Google Shape;77;p24"/>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8" name="Google Shape;78;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24"/>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5" name="Google Shape;85;p25"/>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6" name="Google Shape;86;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0" y="0"/>
            <a:ext cx="12188825" cy="6856215"/>
            <a:chOff x="0" y="0"/>
            <a:chExt cx="12188825" cy="6856215"/>
          </a:xfrm>
        </p:grpSpPr>
        <p:pic>
          <p:nvPicPr>
            <p:cNvPr id="11" name="Google Shape;11;p16" descr="HD-PanelContent-V.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16"/>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6" descr="HDRibbonContent-UniformTrim.png"/>
            <p:cNvPicPr preferRelativeResize="0"/>
            <p:nvPr/>
          </p:nvPicPr>
          <p:blipFill rotWithShape="1">
            <a:blip r:embed="rId21">
              <a:alphaModFix/>
            </a:blip>
            <a:srcRect r="5093"/>
            <a:stretch/>
          </p:blipFill>
          <p:spPr>
            <a:xfrm rot="5400000">
              <a:off x="5706471" y="76265"/>
              <a:ext cx="758952" cy="606425"/>
            </a:xfrm>
            <a:prstGeom prst="rect">
              <a:avLst/>
            </a:prstGeom>
            <a:noFill/>
            <a:ln>
              <a:noFill/>
            </a:ln>
          </p:spPr>
        </p:pic>
        <p:pic>
          <p:nvPicPr>
            <p:cNvPr id="14" name="Google Shape;14;p16" descr="HDRibbonContent-UniformTrim.png"/>
            <p:cNvPicPr preferRelativeResize="0"/>
            <p:nvPr/>
          </p:nvPicPr>
          <p:blipFill rotWithShape="1">
            <a:blip r:embed="rId21">
              <a:alphaModFix/>
            </a:blip>
            <a:srcRect r="5093"/>
            <a:stretch/>
          </p:blipFill>
          <p:spPr>
            <a:xfrm rot="5400000">
              <a:off x="5706470" y="6173526"/>
              <a:ext cx="758952" cy="606425"/>
            </a:xfrm>
            <a:prstGeom prst="rect">
              <a:avLst/>
            </a:prstGeom>
            <a:noFill/>
            <a:ln>
              <a:noFill/>
            </a:ln>
          </p:spPr>
        </p:pic>
      </p:grpSp>
      <p:sp>
        <p:nvSpPr>
          <p:cNvPr id="15" name="Google Shape;15;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jddickerson.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eorgiastandards.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title"/>
          </p:nvPr>
        </p:nvSpPr>
        <p:spPr>
          <a:xfrm>
            <a:off x="1556605" y="685070"/>
            <a:ext cx="8911687" cy="163141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J. D. Dickerson Primary School</a:t>
            </a:r>
            <a:br>
              <a:rPr lang="en-US"/>
            </a:br>
            <a:r>
              <a:rPr lang="en-US" sz="2800"/>
              <a:t>Fall 2024 Annual Title I Parent Meeting</a:t>
            </a:r>
            <a:br>
              <a:rPr lang="en-US" sz="2800"/>
            </a:br>
            <a:r>
              <a:rPr lang="en-US" sz="2800" i="1"/>
              <a:t>October 2, 2024</a:t>
            </a:r>
            <a:endParaRPr/>
          </a:p>
        </p:txBody>
      </p:sp>
      <p:sp>
        <p:nvSpPr>
          <p:cNvPr id="157" name="Google Shape;157;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81279" algn="l" rtl="0">
              <a:spcBef>
                <a:spcPts val="0"/>
              </a:spcBef>
              <a:spcAft>
                <a:spcPts val="0"/>
              </a:spcAft>
              <a:buSzPts val="3220"/>
              <a:buNone/>
            </a:pPr>
            <a:endParaRPr sz="2800"/>
          </a:p>
          <a:p>
            <a:pPr marL="285750" lvl="0" indent="-285750" algn="l" rtl="0">
              <a:spcBef>
                <a:spcPts val="1160"/>
              </a:spcBef>
              <a:spcAft>
                <a:spcPts val="0"/>
              </a:spcAft>
              <a:buSzPts val="3220"/>
              <a:buChar char="•"/>
            </a:pPr>
            <a:r>
              <a:rPr lang="en-US" sz="2800"/>
              <a:t>Thanks for Joining Us!</a:t>
            </a:r>
            <a:endParaRPr/>
          </a:p>
          <a:p>
            <a:pPr marL="285750" lvl="0" indent="-285750" algn="l" rtl="0">
              <a:spcBef>
                <a:spcPts val="1160"/>
              </a:spcBef>
              <a:spcAft>
                <a:spcPts val="0"/>
              </a:spcAft>
              <a:buSzPts val="3220"/>
              <a:buChar char="•"/>
            </a:pPr>
            <a:r>
              <a:rPr lang="en-US" sz="2800"/>
              <a:t>Please Sign In to the Event!  </a:t>
            </a:r>
            <a:endParaRPr/>
          </a:p>
          <a:p>
            <a:pPr marL="285750" lvl="0" indent="-81279" algn="l" rtl="0">
              <a:spcBef>
                <a:spcPts val="1160"/>
              </a:spcBef>
              <a:spcAft>
                <a:spcPts val="0"/>
              </a:spcAft>
              <a:buSzPts val="3220"/>
              <a:buNone/>
            </a:pPr>
            <a:endParaRPr sz="2800"/>
          </a:p>
          <a:p>
            <a:pPr marL="285750" lvl="0" indent="-81279" algn="l" rtl="0">
              <a:spcBef>
                <a:spcPts val="1160"/>
              </a:spcBef>
              <a:spcAft>
                <a:spcPts val="0"/>
              </a:spcAft>
              <a:buSzPts val="3220"/>
              <a:buNone/>
            </a:pPr>
            <a:endParaRPr sz="2800"/>
          </a:p>
          <a:p>
            <a:pPr marL="285750" lvl="0" indent="-81279" algn="l" rtl="0">
              <a:spcBef>
                <a:spcPts val="1160"/>
              </a:spcBef>
              <a:spcAft>
                <a:spcPts val="0"/>
              </a:spcAft>
              <a:buSzPts val="3220"/>
              <a:buNone/>
            </a:pPr>
            <a:endParaRPr sz="2800"/>
          </a:p>
          <a:p>
            <a:pPr marL="0" lvl="0" indent="0" algn="l" rtl="0">
              <a:spcBef>
                <a:spcPts val="1160"/>
              </a:spcBef>
              <a:spcAft>
                <a:spcPts val="0"/>
              </a:spcAft>
              <a:buSzPts val="3220"/>
              <a:buNone/>
            </a:pPr>
            <a:endParaRPr sz="2800"/>
          </a:p>
        </p:txBody>
      </p:sp>
      <p:pic>
        <p:nvPicPr>
          <p:cNvPr id="158" name="Google Shape;158;p1"/>
          <p:cNvPicPr preferRelativeResize="0"/>
          <p:nvPr/>
        </p:nvPicPr>
        <p:blipFill>
          <a:blip r:embed="rId3">
            <a:alphaModFix/>
          </a:blip>
          <a:stretch>
            <a:fillRect/>
          </a:stretch>
        </p:blipFill>
        <p:spPr>
          <a:xfrm>
            <a:off x="2357325" y="4455525"/>
            <a:ext cx="1631400" cy="1631400"/>
          </a:xfrm>
          <a:prstGeom prst="rect">
            <a:avLst/>
          </a:prstGeom>
          <a:noFill/>
          <a:ln>
            <a:noFill/>
          </a:ln>
        </p:spPr>
      </p:pic>
      <p:pic>
        <p:nvPicPr>
          <p:cNvPr id="159" name="Google Shape;159;p1"/>
          <p:cNvPicPr preferRelativeResize="0"/>
          <p:nvPr/>
        </p:nvPicPr>
        <p:blipFill>
          <a:blip r:embed="rId4">
            <a:alphaModFix/>
          </a:blip>
          <a:stretch>
            <a:fillRect/>
          </a:stretch>
        </p:blipFill>
        <p:spPr>
          <a:xfrm>
            <a:off x="8024900" y="2556925"/>
            <a:ext cx="3079700" cy="360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Parent and Family Engagement Policy</a:t>
            </a:r>
            <a:endParaRPr/>
          </a:p>
        </p:txBody>
      </p:sp>
      <p:sp>
        <p:nvSpPr>
          <p:cNvPr id="221" name="Google Shape;221;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2760"/>
              <a:buChar char="•"/>
            </a:pPr>
            <a:r>
              <a:rPr lang="en-US"/>
              <a:t>The Parent and Family Engagement Policy is a requirement for all Title I programs. </a:t>
            </a:r>
            <a:endParaRPr/>
          </a:p>
          <a:p>
            <a:pPr marL="285750" lvl="0" indent="-285750" algn="l" rtl="0">
              <a:spcBef>
                <a:spcPts val="1080"/>
              </a:spcBef>
              <a:spcAft>
                <a:spcPts val="0"/>
              </a:spcAft>
              <a:buSzPts val="2760"/>
              <a:buChar char="•"/>
            </a:pPr>
            <a:r>
              <a:rPr lang="en-US"/>
              <a:t>Annual the school’s Parent and Family Engagement Policy is updated with stakeholder input and is made available on our school’s website. </a:t>
            </a:r>
            <a:endParaRPr/>
          </a:p>
          <a:p>
            <a:pPr marL="285750" lvl="0" indent="-285750" algn="l" rtl="0">
              <a:spcBef>
                <a:spcPts val="1080"/>
              </a:spcBef>
              <a:spcAft>
                <a:spcPts val="0"/>
              </a:spcAft>
              <a:buSzPts val="2760"/>
              <a:buChar char="•"/>
            </a:pPr>
            <a:r>
              <a:rPr lang="en-US"/>
              <a:t>The Vidalia City School system encourages and invites parents to participate in stakeholder feedback meetings, surveys, and engagement activities.  </a:t>
            </a:r>
            <a:endParaRPr/>
          </a:p>
          <a:p>
            <a:pPr marL="285750" lvl="0" indent="-285750" algn="l" rtl="0">
              <a:spcBef>
                <a:spcPts val="1080"/>
              </a:spcBef>
              <a:spcAft>
                <a:spcPts val="0"/>
              </a:spcAft>
              <a:buSzPts val="2760"/>
              <a:buChar char="•"/>
            </a:pPr>
            <a:r>
              <a:rPr lang="en-US"/>
              <a:t>Parent feedback is gathered and included in the Comprehensive Needs Assessment.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School-Parent Compact</a:t>
            </a:r>
            <a:endParaRPr/>
          </a:p>
        </p:txBody>
      </p:sp>
      <p:sp>
        <p:nvSpPr>
          <p:cNvPr id="227" name="Google Shape;227;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Another requirement for Title I programs is the School-Parent Compact. </a:t>
            </a:r>
            <a:endParaRPr/>
          </a:p>
          <a:p>
            <a:pPr marL="285750" lvl="0" indent="-285750" algn="l" rtl="0">
              <a:spcBef>
                <a:spcPts val="1080"/>
              </a:spcBef>
              <a:spcAft>
                <a:spcPts val="0"/>
              </a:spcAft>
              <a:buSzPts val="2760"/>
              <a:buChar char="•"/>
            </a:pPr>
            <a:r>
              <a:rPr lang="en-US"/>
              <a:t>The school-parent compact is developed with input from parents. </a:t>
            </a:r>
            <a:endParaRPr/>
          </a:p>
          <a:p>
            <a:pPr marL="285750" lvl="0" indent="-285750" algn="l" rtl="0">
              <a:spcBef>
                <a:spcPts val="1080"/>
              </a:spcBef>
              <a:spcAft>
                <a:spcPts val="0"/>
              </a:spcAft>
              <a:buSzPts val="2760"/>
              <a:buChar char="•"/>
            </a:pPr>
            <a:r>
              <a:rPr lang="en-US"/>
              <a:t>The school-parent compact outlines how parents, school staff, and students will share the responsibility for improved student academic achievement.  </a:t>
            </a:r>
            <a:endParaRPr/>
          </a:p>
          <a:p>
            <a:pPr marL="285750" lvl="0" indent="-285750" algn="l" rtl="0">
              <a:spcBef>
                <a:spcPts val="1080"/>
              </a:spcBef>
              <a:spcAft>
                <a:spcPts val="0"/>
              </a:spcAft>
              <a:buSzPts val="2760"/>
              <a:buChar char="•"/>
            </a:pPr>
            <a:r>
              <a:rPr lang="en-US"/>
              <a:t>The school-parent compact is sent home during the Fall for parents and students to sign and return.  A copy of the school-parent compact is located on the school’s website.  </a:t>
            </a:r>
            <a:endParaRPr/>
          </a:p>
          <a:p>
            <a:pPr marL="285750" lvl="0" indent="-110490" algn="l" rtl="0">
              <a:spcBef>
                <a:spcPts val="1080"/>
              </a:spcBef>
              <a:spcAft>
                <a:spcPts val="0"/>
              </a:spcAft>
              <a:buSzPts val="276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What is Parent’s Right to Know? </a:t>
            </a:r>
            <a:endParaRPr/>
          </a:p>
        </p:txBody>
      </p:sp>
      <p:sp>
        <p:nvSpPr>
          <p:cNvPr id="233" name="Google Shape;233;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Parent’s Right to Know</a:t>
            </a:r>
            <a:endParaRPr/>
          </a:p>
          <a:p>
            <a:pPr marL="742950" lvl="1" indent="-285750" algn="l" rtl="0">
              <a:spcBef>
                <a:spcPts val="1000"/>
              </a:spcBef>
              <a:spcAft>
                <a:spcPts val="0"/>
              </a:spcAft>
              <a:buSzPts val="2300"/>
              <a:buChar char="•"/>
            </a:pPr>
            <a:r>
              <a:rPr lang="en-US"/>
              <a:t>As a Title I school, we are required to meet federal regulations related to teacher qualifications as defined in ESEA. </a:t>
            </a:r>
            <a:endParaRPr/>
          </a:p>
          <a:p>
            <a:pPr marL="742950" lvl="1" indent="-285750" algn="l" rtl="0">
              <a:spcBef>
                <a:spcPts val="1000"/>
              </a:spcBef>
              <a:spcAft>
                <a:spcPts val="0"/>
              </a:spcAft>
              <a:buSzPts val="2300"/>
              <a:buChar char="•"/>
            </a:pPr>
            <a:r>
              <a:rPr lang="en-US"/>
              <a:t>These regulations allow you to learn more about your child’s teachers’ and/or paraprofessionals’ training and credentials. </a:t>
            </a:r>
            <a:endParaRPr/>
          </a:p>
          <a:p>
            <a:pPr marL="285750" lvl="0" indent="-285750" algn="l" rtl="0">
              <a:spcBef>
                <a:spcPts val="1080"/>
              </a:spcBef>
              <a:spcAft>
                <a:spcPts val="0"/>
              </a:spcAft>
              <a:buSzPts val="2760"/>
              <a:buChar char="•"/>
            </a:pPr>
            <a:r>
              <a:rPr lang="en-US"/>
              <a:t>Visit the school website to view the Right to Know Notification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What opportunities does the school provide for Parent and Family engagement? </a:t>
            </a:r>
            <a:endParaRPr/>
          </a:p>
        </p:txBody>
      </p:sp>
      <p:sp>
        <p:nvSpPr>
          <p:cNvPr id="239" name="Google Shape;239;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2760"/>
              <a:buChar char="•"/>
            </a:pPr>
            <a:r>
              <a:rPr lang="en-US"/>
              <a:t>List of family engagement opportunities and events. </a:t>
            </a:r>
            <a:endParaRPr/>
          </a:p>
          <a:p>
            <a:pPr marL="742950" lvl="1" indent="-285750" algn="l" rtl="0">
              <a:spcBef>
                <a:spcPts val="1000"/>
              </a:spcBef>
              <a:spcAft>
                <a:spcPts val="0"/>
              </a:spcAft>
              <a:buSzPts val="2300"/>
              <a:buChar char="•"/>
            </a:pPr>
            <a:r>
              <a:rPr lang="en-US"/>
              <a:t>Parents to School</a:t>
            </a:r>
            <a:endParaRPr/>
          </a:p>
          <a:p>
            <a:pPr marL="742950" lvl="1" indent="-285750" algn="l" rtl="0">
              <a:spcBef>
                <a:spcPts val="1000"/>
              </a:spcBef>
              <a:spcAft>
                <a:spcPts val="0"/>
              </a:spcAft>
              <a:buSzPts val="2300"/>
              <a:buChar char="•"/>
            </a:pPr>
            <a:r>
              <a:rPr lang="en-US"/>
              <a:t>Family Reading Night</a:t>
            </a:r>
            <a:endParaRPr/>
          </a:p>
          <a:p>
            <a:pPr marL="285750" lvl="0" indent="-285750" algn="l" rtl="0">
              <a:spcBef>
                <a:spcPts val="1080"/>
              </a:spcBef>
              <a:spcAft>
                <a:spcPts val="0"/>
              </a:spcAft>
              <a:buSzPts val="2760"/>
              <a:buChar char="•"/>
            </a:pPr>
            <a:r>
              <a:rPr lang="en-US"/>
              <a:t>List parent decision making opportunities and meetings:  </a:t>
            </a:r>
            <a:endParaRPr/>
          </a:p>
          <a:p>
            <a:pPr marL="742950" lvl="1" indent="-285750" algn="l" rtl="0">
              <a:spcBef>
                <a:spcPts val="1000"/>
              </a:spcBef>
              <a:spcAft>
                <a:spcPts val="0"/>
              </a:spcAft>
              <a:buSzPts val="2300"/>
              <a:buChar char="•"/>
            </a:pPr>
            <a:r>
              <a:rPr lang="en-US"/>
              <a:t>School Governance Team</a:t>
            </a:r>
            <a:endParaRPr/>
          </a:p>
          <a:p>
            <a:pPr marL="742950" lvl="1" indent="-285750" algn="l" rtl="0">
              <a:spcBef>
                <a:spcPts val="1000"/>
              </a:spcBef>
              <a:spcAft>
                <a:spcPts val="0"/>
              </a:spcAft>
              <a:buSzPts val="2300"/>
              <a:buChar char="•"/>
            </a:pPr>
            <a:r>
              <a:rPr lang="en-US"/>
              <a:t>Comprehensive needs assessment (surveys)</a:t>
            </a:r>
            <a:endParaRPr/>
          </a:p>
          <a:p>
            <a:pPr marL="742950" lvl="1" indent="-285750" algn="l" rtl="0">
              <a:spcBef>
                <a:spcPts val="1000"/>
              </a:spcBef>
              <a:spcAft>
                <a:spcPts val="0"/>
              </a:spcAft>
              <a:buSzPts val="2300"/>
              <a:buChar char="•"/>
            </a:pPr>
            <a:r>
              <a:rPr lang="en-US"/>
              <a:t>Spring Parent Meetings</a:t>
            </a:r>
            <a:endParaRPr/>
          </a:p>
        </p:txBody>
      </p:sp>
      <p:pic>
        <p:nvPicPr>
          <p:cNvPr id="240" name="Google Shape;240;p13"/>
          <p:cNvPicPr preferRelativeResize="0"/>
          <p:nvPr/>
        </p:nvPicPr>
        <p:blipFill>
          <a:blip r:embed="rId3">
            <a:alphaModFix/>
          </a:blip>
          <a:stretch>
            <a:fillRect/>
          </a:stretch>
        </p:blipFill>
        <p:spPr>
          <a:xfrm>
            <a:off x="9747475" y="4328900"/>
            <a:ext cx="1838826" cy="1838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How to contact our staff? </a:t>
            </a:r>
            <a:endParaRPr/>
          </a:p>
        </p:txBody>
      </p:sp>
      <p:sp>
        <p:nvSpPr>
          <p:cNvPr id="246" name="Google Shape;246;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77500" lnSpcReduction="20000"/>
          </a:bodyPr>
          <a:lstStyle/>
          <a:p>
            <a:pPr marL="285750" lvl="0" indent="-233172" algn="l" rtl="0">
              <a:spcBef>
                <a:spcPts val="0"/>
              </a:spcBef>
              <a:spcAft>
                <a:spcPts val="0"/>
              </a:spcAft>
              <a:buSzPct val="115000"/>
              <a:buChar char="•"/>
            </a:pPr>
            <a:r>
              <a:rPr lang="en-US" sz="3200"/>
              <a:t>J. D Dickerson Primary School </a:t>
            </a:r>
            <a:endParaRPr/>
          </a:p>
          <a:p>
            <a:pPr marL="742950" lvl="1" indent="-239744" algn="l" rtl="0">
              <a:spcBef>
                <a:spcPts val="1160"/>
              </a:spcBef>
              <a:spcAft>
                <a:spcPts val="0"/>
              </a:spcAft>
              <a:buSzPct val="115000"/>
              <a:buChar char="•"/>
            </a:pPr>
            <a:r>
              <a:rPr lang="en-US" sz="2800"/>
              <a:t>912-537-3421</a:t>
            </a:r>
            <a:endParaRPr/>
          </a:p>
          <a:p>
            <a:pPr marL="285750" lvl="0" indent="-233172" algn="l" rtl="0">
              <a:spcBef>
                <a:spcPts val="1240"/>
              </a:spcBef>
              <a:spcAft>
                <a:spcPts val="0"/>
              </a:spcAft>
              <a:buSzPct val="115000"/>
              <a:buChar char="•"/>
            </a:pPr>
            <a:r>
              <a:rPr lang="en-US" sz="3200"/>
              <a:t>Email addresses are available through your student’s teacher or our school’s website staff directory.  </a:t>
            </a:r>
            <a:endParaRPr/>
          </a:p>
          <a:p>
            <a:pPr marL="285750" lvl="0" indent="-233172" algn="l" rtl="0">
              <a:spcBef>
                <a:spcPts val="1240"/>
              </a:spcBef>
              <a:spcAft>
                <a:spcPts val="0"/>
              </a:spcAft>
              <a:buSzPct val="115000"/>
              <a:buChar char="•"/>
            </a:pPr>
            <a:r>
              <a:rPr lang="en-US" sz="3200"/>
              <a:t>School website address: </a:t>
            </a:r>
            <a:r>
              <a:rPr lang="en-US" sz="3200" b="1" u="sng">
                <a:solidFill>
                  <a:schemeClr val="hlink"/>
                </a:solidFill>
                <a:hlinkClick r:id="rId3"/>
              </a:rPr>
              <a:t>www.jddickerson.org</a:t>
            </a:r>
            <a:endParaRPr sz="3200" b="1"/>
          </a:p>
          <a:p>
            <a:pPr marL="285750" lvl="0" indent="0" algn="l" rtl="0">
              <a:spcBef>
                <a:spcPts val="1240"/>
              </a:spcBef>
              <a:spcAft>
                <a:spcPts val="0"/>
              </a:spcAft>
              <a:buNone/>
            </a:pPr>
            <a:endParaRPr sz="3200" b="1">
              <a:highlight>
                <a:srgbClr val="FFFF00"/>
              </a:highlight>
            </a:endParaRPr>
          </a:p>
          <a:p>
            <a:pPr marL="0" lvl="0" indent="0" algn="l" rtl="0">
              <a:spcBef>
                <a:spcPts val="1240"/>
              </a:spcBef>
              <a:spcAft>
                <a:spcPts val="0"/>
              </a:spcAft>
              <a:buSzPct val="115000"/>
              <a:buNone/>
            </a:pPr>
            <a:endParaRPr sz="3200"/>
          </a:p>
        </p:txBody>
      </p:sp>
      <p:pic>
        <p:nvPicPr>
          <p:cNvPr id="247" name="Google Shape;247;p14"/>
          <p:cNvPicPr preferRelativeResize="0"/>
          <p:nvPr/>
        </p:nvPicPr>
        <p:blipFill>
          <a:blip r:embed="rId4">
            <a:alphaModFix/>
          </a:blip>
          <a:stretch>
            <a:fillRect/>
          </a:stretch>
        </p:blipFill>
        <p:spPr>
          <a:xfrm>
            <a:off x="9666700" y="4346875"/>
            <a:ext cx="1847800" cy="184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Questions</a:t>
            </a:r>
            <a:endParaRPr/>
          </a:p>
        </p:txBody>
      </p:sp>
      <p:sp>
        <p:nvSpPr>
          <p:cNvPr id="253" name="Google Shape;253;p1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20"/>
              <a:buNone/>
            </a:pPr>
            <a:r>
              <a:rPr lang="en-US" sz="2800"/>
              <a:t>We welcome parent questions and comments so that you are informed about the Title I program and Family Engagement. </a:t>
            </a:r>
            <a:endParaRPr/>
          </a:p>
          <a:p>
            <a:pPr marL="0" lvl="0" indent="0" algn="l" rtl="0">
              <a:spcBef>
                <a:spcPts val="1080"/>
              </a:spcBef>
              <a:spcAft>
                <a:spcPts val="0"/>
              </a:spcAft>
              <a:buSzPts val="2760"/>
              <a:buNone/>
            </a:pPr>
            <a:endParaRPr/>
          </a:p>
        </p:txBody>
      </p:sp>
      <p:sp>
        <p:nvSpPr>
          <p:cNvPr id="254" name="Google Shape;254;p1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5520"/>
              <a:buNone/>
            </a:pPr>
            <a:r>
              <a:rPr lang="en-US" sz="4800" b="1"/>
              <a:t>Thank You </a:t>
            </a:r>
            <a:endParaRPr/>
          </a:p>
          <a:p>
            <a:pPr marL="0" lvl="0" indent="0" algn="ctr" rtl="0">
              <a:spcBef>
                <a:spcPts val="1560"/>
              </a:spcBef>
              <a:spcAft>
                <a:spcPts val="0"/>
              </a:spcAft>
              <a:buSzPts val="5520"/>
              <a:buNone/>
            </a:pPr>
            <a:r>
              <a:rPr lang="en-US" sz="4800" b="1"/>
              <a:t>For </a:t>
            </a:r>
            <a:endParaRPr/>
          </a:p>
          <a:p>
            <a:pPr marL="0" lvl="0" indent="0" algn="ctr" rtl="0">
              <a:spcBef>
                <a:spcPts val="1560"/>
              </a:spcBef>
              <a:spcAft>
                <a:spcPts val="0"/>
              </a:spcAft>
              <a:buSzPts val="5520"/>
              <a:buNone/>
            </a:pPr>
            <a:r>
              <a:rPr lang="en-US" sz="4800" b="1"/>
              <a:t>Joining Us!</a:t>
            </a:r>
            <a:endParaRPr/>
          </a:p>
        </p:txBody>
      </p:sp>
      <p:sp>
        <p:nvSpPr>
          <p:cNvPr id="255" name="Google Shape;255;p15" descr="Thank You to Those Who Attended! – Meridian PTA"/>
          <p:cNvSpPr/>
          <p:nvPr/>
        </p:nvSpPr>
        <p:spPr>
          <a:xfrm>
            <a:off x="1730374" y="4508817"/>
            <a:ext cx="972185" cy="9721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256" name="Google Shape;256;p15" descr="Thank You to Those Who Attended! – Meridian PTA"/>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Agenda</a:t>
            </a:r>
            <a:endParaRPr/>
          </a:p>
        </p:txBody>
      </p:sp>
      <p:sp>
        <p:nvSpPr>
          <p:cNvPr id="166" name="Google Shape;166;p2"/>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Welcome!</a:t>
            </a:r>
            <a:endParaRPr/>
          </a:p>
          <a:p>
            <a:pPr marL="285750" lvl="0" indent="-285750" algn="l" rtl="0">
              <a:spcBef>
                <a:spcPts val="1080"/>
              </a:spcBef>
              <a:spcAft>
                <a:spcPts val="0"/>
              </a:spcAft>
              <a:buSzPts val="2760"/>
              <a:buChar char="•"/>
            </a:pPr>
            <a:r>
              <a:rPr lang="en-US"/>
              <a:t>Overview of Title I</a:t>
            </a:r>
            <a:endParaRPr/>
          </a:p>
          <a:p>
            <a:pPr marL="285750" lvl="0" indent="-285750" algn="l" rtl="0">
              <a:spcBef>
                <a:spcPts val="1080"/>
              </a:spcBef>
              <a:spcAft>
                <a:spcPts val="0"/>
              </a:spcAft>
              <a:buSzPts val="2760"/>
              <a:buChar char="•"/>
            </a:pPr>
            <a:r>
              <a:rPr lang="en-US"/>
              <a:t>Use of Title I Funding</a:t>
            </a:r>
            <a:endParaRPr/>
          </a:p>
          <a:p>
            <a:pPr marL="285750" lvl="0" indent="-285750" algn="l" rtl="0">
              <a:spcBef>
                <a:spcPts val="1080"/>
              </a:spcBef>
              <a:spcAft>
                <a:spcPts val="0"/>
              </a:spcAft>
              <a:buSzPts val="2760"/>
              <a:buChar char="•"/>
            </a:pPr>
            <a:r>
              <a:rPr lang="en-US"/>
              <a:t>Title I Schoolwide Requirements</a:t>
            </a:r>
            <a:endParaRPr/>
          </a:p>
          <a:p>
            <a:pPr marL="285750" lvl="0" indent="-285750" algn="l" rtl="0">
              <a:spcBef>
                <a:spcPts val="1080"/>
              </a:spcBef>
              <a:spcAft>
                <a:spcPts val="0"/>
              </a:spcAft>
              <a:buSzPts val="2760"/>
              <a:buChar char="•"/>
            </a:pPr>
            <a:r>
              <a:rPr lang="en-US"/>
              <a:t>Curriculum and Testing</a:t>
            </a:r>
            <a:endParaRPr/>
          </a:p>
          <a:p>
            <a:pPr marL="285750" lvl="0" indent="-110490" algn="l" rtl="0">
              <a:spcBef>
                <a:spcPts val="1080"/>
              </a:spcBef>
              <a:spcAft>
                <a:spcPts val="0"/>
              </a:spcAft>
              <a:buSzPts val="2760"/>
              <a:buNone/>
            </a:pPr>
            <a:endParaRPr/>
          </a:p>
          <a:p>
            <a:pPr marL="285750" lvl="0" indent="-110490" algn="l" rtl="0">
              <a:spcBef>
                <a:spcPts val="1080"/>
              </a:spcBef>
              <a:spcAft>
                <a:spcPts val="0"/>
              </a:spcAft>
              <a:buSzPts val="2760"/>
              <a:buNone/>
            </a:pPr>
            <a:endParaRPr/>
          </a:p>
        </p:txBody>
      </p:sp>
      <p:sp>
        <p:nvSpPr>
          <p:cNvPr id="167" name="Google Shape;167;p2"/>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Parent Engagement Requirements &amp; Opportunities</a:t>
            </a:r>
            <a:endParaRPr/>
          </a:p>
          <a:p>
            <a:pPr marL="285750" lvl="0" indent="-285750" algn="l" rtl="0">
              <a:spcBef>
                <a:spcPts val="1080"/>
              </a:spcBef>
              <a:spcAft>
                <a:spcPts val="0"/>
              </a:spcAft>
              <a:buSzPts val="2760"/>
              <a:buChar char="•"/>
            </a:pPr>
            <a:r>
              <a:rPr lang="en-US"/>
              <a:t>Parent’s Right to Know </a:t>
            </a:r>
            <a:endParaRPr/>
          </a:p>
          <a:p>
            <a:pPr marL="285750" lvl="0" indent="-285750" algn="l" rtl="0">
              <a:spcBef>
                <a:spcPts val="1080"/>
              </a:spcBef>
              <a:spcAft>
                <a:spcPts val="0"/>
              </a:spcAft>
              <a:buSzPts val="2760"/>
              <a:buChar char="•"/>
            </a:pPr>
            <a:r>
              <a:rPr lang="en-US"/>
              <a:t>Communication with School Staff</a:t>
            </a:r>
            <a:endParaRPr/>
          </a:p>
          <a:p>
            <a:pPr marL="285750" lvl="0" indent="-285750" algn="l" rtl="0">
              <a:spcBef>
                <a:spcPts val="1080"/>
              </a:spcBef>
              <a:spcAft>
                <a:spcPts val="0"/>
              </a:spcAft>
              <a:buSzPts val="2760"/>
              <a:buChar char="•"/>
            </a:pPr>
            <a:r>
              <a:rPr lang="en-US"/>
              <a:t>Questions/Comments</a:t>
            </a:r>
            <a:endParaRPr/>
          </a:p>
          <a:p>
            <a:pPr marL="285750" lvl="0" indent="-110490" algn="l" rtl="0">
              <a:spcBef>
                <a:spcPts val="1080"/>
              </a:spcBef>
              <a:spcAft>
                <a:spcPts val="0"/>
              </a:spcAft>
              <a:buSzPts val="2760"/>
              <a:buNone/>
            </a:pPr>
            <a:endParaRPr/>
          </a:p>
          <a:p>
            <a:pPr marL="285750" lvl="0" indent="-110490" algn="l" rtl="0">
              <a:spcBef>
                <a:spcPts val="1080"/>
              </a:spcBef>
              <a:spcAft>
                <a:spcPts val="0"/>
              </a:spcAft>
              <a:buSzPts val="276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200"/>
              <a:buFont typeface="Garamond"/>
              <a:buNone/>
            </a:pPr>
            <a:r>
              <a:rPr lang="en-US" sz="3200"/>
              <a:t>What is a Title I School? </a:t>
            </a:r>
            <a:endParaRPr/>
          </a:p>
        </p:txBody>
      </p:sp>
      <p:sp>
        <p:nvSpPr>
          <p:cNvPr id="174" name="Google Shape;174;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Title I, Part A is a federally funded program under the elementary and secondary education act (ESEA) of 1965</a:t>
            </a:r>
            <a:endParaRPr/>
          </a:p>
          <a:p>
            <a:pPr marL="285750" lvl="0" indent="-285750" algn="l" rtl="0">
              <a:spcBef>
                <a:spcPts val="1080"/>
              </a:spcBef>
              <a:spcAft>
                <a:spcPts val="0"/>
              </a:spcAft>
              <a:buSzPts val="2760"/>
              <a:buChar char="•"/>
            </a:pPr>
            <a:r>
              <a:rPr lang="en-US"/>
              <a:t>The purpose of Title I under ESEA(</a:t>
            </a:r>
            <a:r>
              <a:rPr lang="en-US">
                <a:solidFill>
                  <a:srgbClr val="4B4E53"/>
                </a:solidFill>
                <a:highlight>
                  <a:srgbClr val="FFFFFF"/>
                </a:highlight>
              </a:rPr>
              <a:t>Elementary and Secondary Education Act</a:t>
            </a:r>
            <a:r>
              <a:rPr lang="en-US"/>
              <a:t>) is to ensure that all children have a fair, equal, and significant opportunity to obtain a high-quality education and succeed on challenging state academic achievement standards and state academic assessments.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How is Title I funding used? </a:t>
            </a:r>
            <a:endParaRPr/>
          </a:p>
        </p:txBody>
      </p:sp>
      <p:sp>
        <p:nvSpPr>
          <p:cNvPr id="180" name="Google Shape;180;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To purchase supplemental program and instructional resources. </a:t>
            </a:r>
            <a:endParaRPr/>
          </a:p>
          <a:p>
            <a:pPr marL="285750" lvl="0" indent="-285750" algn="l" rtl="0">
              <a:spcBef>
                <a:spcPts val="1160"/>
              </a:spcBef>
              <a:spcAft>
                <a:spcPts val="0"/>
              </a:spcAft>
              <a:buSzPts val="3220"/>
              <a:buChar char="•"/>
            </a:pPr>
            <a:r>
              <a:rPr lang="en-US" sz="2800"/>
              <a:t>To promote parent engagement events and meetings. </a:t>
            </a:r>
            <a:endParaRPr/>
          </a:p>
          <a:p>
            <a:pPr marL="285750" lvl="0" indent="-285750" algn="l" rtl="0">
              <a:spcBef>
                <a:spcPts val="1160"/>
              </a:spcBef>
              <a:spcAft>
                <a:spcPts val="0"/>
              </a:spcAft>
              <a:buSzPts val="3220"/>
              <a:buChar char="•"/>
            </a:pPr>
            <a:r>
              <a:rPr lang="en-US" sz="2800"/>
              <a:t>To provide professional learning for our teaching staff. </a:t>
            </a:r>
            <a:endParaRPr/>
          </a:p>
          <a:p>
            <a:pPr marL="285750" lvl="0" indent="-285750" algn="l" rtl="0">
              <a:spcBef>
                <a:spcPts val="1160"/>
              </a:spcBef>
              <a:spcAft>
                <a:spcPts val="0"/>
              </a:spcAft>
              <a:buSzPts val="3220"/>
              <a:buChar char="•"/>
            </a:pPr>
            <a:r>
              <a:rPr lang="en-US" sz="2800"/>
              <a:t>To reduce the teacher to pupil ratio in classrooms. </a:t>
            </a:r>
            <a:endParaRPr/>
          </a:p>
          <a:p>
            <a:pPr marL="285750" lvl="0" indent="-285750" algn="l" rtl="0">
              <a:spcBef>
                <a:spcPts val="1160"/>
              </a:spcBef>
              <a:spcAft>
                <a:spcPts val="0"/>
              </a:spcAft>
              <a:buSzPts val="3220"/>
              <a:buChar char="•"/>
            </a:pPr>
            <a:r>
              <a:rPr lang="en-US" sz="2800"/>
              <a:t>To purchase technology devices for classrooms.  </a:t>
            </a:r>
            <a:endParaRPr/>
          </a:p>
          <a:p>
            <a:pPr marL="285750" lvl="0" indent="-110490" algn="l" rtl="0">
              <a:spcBef>
                <a:spcPts val="1080"/>
              </a:spcBef>
              <a:spcAft>
                <a:spcPts val="0"/>
              </a:spcAft>
              <a:buSzPts val="276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What is a Title I schoolwide program?</a:t>
            </a:r>
            <a:endParaRPr/>
          </a:p>
        </p:txBody>
      </p:sp>
      <p:sp>
        <p:nvSpPr>
          <p:cNvPr id="186" name="Google Shape;186;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3200"/>
              <a:t>The purpose of schoolwide Title I programs is to improve the entire educational program in a school which should result in improving the academic achievement of all students, particularly the lowest achieving students.  </a:t>
            </a:r>
            <a:endParaRPr/>
          </a:p>
        </p:txBody>
      </p:sp>
      <p:pic>
        <p:nvPicPr>
          <p:cNvPr id="187" name="Google Shape;187;p5"/>
          <p:cNvPicPr preferRelativeResize="0"/>
          <p:nvPr/>
        </p:nvPicPr>
        <p:blipFill>
          <a:blip r:embed="rId3">
            <a:alphaModFix/>
          </a:blip>
          <a:stretch>
            <a:fillRect/>
          </a:stretch>
        </p:blipFill>
        <p:spPr>
          <a:xfrm>
            <a:off x="9592350" y="4308425"/>
            <a:ext cx="2119626" cy="2119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Schoolwide Title I Goals</a:t>
            </a:r>
            <a:endParaRPr/>
          </a:p>
        </p:txBody>
      </p:sp>
      <p:sp>
        <p:nvSpPr>
          <p:cNvPr id="194" name="Google Shape;194;p6"/>
          <p:cNvSpPr txBox="1">
            <a:spLocks noGrp="1"/>
          </p:cNvSpPr>
          <p:nvPr>
            <p:ph type="body" idx="1"/>
          </p:nvPr>
        </p:nvSpPr>
        <p:spPr>
          <a:xfrm>
            <a:off x="1295400" y="2564275"/>
            <a:ext cx="9645900" cy="3706800"/>
          </a:xfrm>
          <a:prstGeom prst="rect">
            <a:avLst/>
          </a:prstGeom>
          <a:noFill/>
          <a:ln>
            <a:noFill/>
          </a:ln>
        </p:spPr>
        <p:txBody>
          <a:bodyPr spcFirstLastPara="1" wrap="square" lIns="91425" tIns="45700" rIns="91425" bIns="45700" anchor="t" anchorCtr="0">
            <a:noAutofit/>
          </a:bodyPr>
          <a:lstStyle/>
          <a:p>
            <a:pPr marL="285750" lvl="0" indent="-193738" algn="l" rtl="0">
              <a:lnSpc>
                <a:spcPct val="90000"/>
              </a:lnSpc>
              <a:spcBef>
                <a:spcPts val="0"/>
              </a:spcBef>
              <a:spcAft>
                <a:spcPts val="0"/>
              </a:spcAft>
              <a:buSzPts val="690"/>
              <a:buFont typeface="Garamond"/>
              <a:buChar char="•"/>
            </a:pPr>
            <a:r>
              <a:rPr lang="en-US" sz="2044" b="1"/>
              <a:t>Goal 1: </a:t>
            </a:r>
            <a:r>
              <a:rPr lang="en-US" sz="1894" b="1">
                <a:solidFill>
                  <a:schemeClr val="dk1"/>
                </a:solidFill>
              </a:rPr>
              <a:t>100% of teachers will develop and implement a guaranteed curriculum for ELA and Math that includes comprehensive lesson plans, clear learning targets, and alignment with educational standards by the end of the 2024-2025 academic year.</a:t>
            </a:r>
            <a:endParaRPr sz="1894" b="1">
              <a:solidFill>
                <a:schemeClr val="dk1"/>
              </a:solidFill>
            </a:endParaRPr>
          </a:p>
          <a:p>
            <a:pPr marL="0" lvl="0" indent="0" algn="l" rtl="0">
              <a:lnSpc>
                <a:spcPct val="90000"/>
              </a:lnSpc>
              <a:spcBef>
                <a:spcPts val="972"/>
              </a:spcBef>
              <a:spcAft>
                <a:spcPts val="0"/>
              </a:spcAft>
              <a:buSzPts val="690"/>
              <a:buNone/>
            </a:pPr>
            <a:endParaRPr sz="2044" b="1"/>
          </a:p>
          <a:p>
            <a:pPr marL="285750" lvl="0" indent="-193738" algn="l" rtl="0">
              <a:lnSpc>
                <a:spcPct val="90000"/>
              </a:lnSpc>
              <a:spcBef>
                <a:spcPts val="972"/>
              </a:spcBef>
              <a:spcAft>
                <a:spcPts val="0"/>
              </a:spcAft>
              <a:buSzPts val="690"/>
              <a:buFont typeface="Garamond"/>
              <a:buChar char="•"/>
            </a:pPr>
            <a:r>
              <a:rPr lang="en-US" sz="2044" b="1"/>
              <a:t>Goal 2: </a:t>
            </a:r>
            <a:r>
              <a:rPr lang="en-US" sz="1894" b="1">
                <a:solidFill>
                  <a:schemeClr val="dk1"/>
                </a:solidFill>
              </a:rPr>
              <a:t>By June 2025, the school will increase the total percentage of students demonstrating reading and math skills at or above grade level on reading and math assessments (MAP) by 10%.</a:t>
            </a:r>
            <a:endParaRPr sz="1894" b="1">
              <a:solidFill>
                <a:schemeClr val="dk1"/>
              </a:solidFill>
            </a:endParaRPr>
          </a:p>
          <a:p>
            <a:pPr marL="0" lvl="0" indent="0" algn="l" rtl="0">
              <a:lnSpc>
                <a:spcPct val="90000"/>
              </a:lnSpc>
              <a:spcBef>
                <a:spcPts val="972"/>
              </a:spcBef>
              <a:spcAft>
                <a:spcPts val="0"/>
              </a:spcAft>
              <a:buSzPts val="275"/>
              <a:buNone/>
            </a:pPr>
            <a:endParaRPr sz="2044" b="1"/>
          </a:p>
          <a:p>
            <a:pPr marL="285750" lvl="0" indent="-193738" algn="l" rtl="0">
              <a:lnSpc>
                <a:spcPct val="90000"/>
              </a:lnSpc>
              <a:spcBef>
                <a:spcPts val="972"/>
              </a:spcBef>
              <a:spcAft>
                <a:spcPts val="0"/>
              </a:spcAft>
              <a:buSzPts val="690"/>
              <a:buFont typeface="Garamond"/>
              <a:buChar char="•"/>
            </a:pPr>
            <a:r>
              <a:rPr lang="en-US" sz="2044" b="1"/>
              <a:t>Goal 3: </a:t>
            </a:r>
            <a:r>
              <a:rPr lang="en-US" sz="1894" b="1">
                <a:solidFill>
                  <a:schemeClr val="dk1"/>
                </a:solidFill>
              </a:rPr>
              <a:t>By June 2025, increase the total number of days of in-class attendance by 5% of both students and staff (does not include ISS) by fostering a positive learning environment and promoting the safety and physical/mental well being of students and staff.</a:t>
            </a:r>
            <a:endParaRPr sz="1894" b="1">
              <a:solidFill>
                <a:schemeClr val="dk1"/>
              </a:solidFill>
            </a:endParaRPr>
          </a:p>
          <a:p>
            <a:pPr marL="285750" lvl="0" indent="0" algn="l" rtl="0">
              <a:lnSpc>
                <a:spcPct val="90000"/>
              </a:lnSpc>
              <a:spcBef>
                <a:spcPts val="972"/>
              </a:spcBef>
              <a:spcAft>
                <a:spcPts val="0"/>
              </a:spcAft>
              <a:buSzPts val="275"/>
              <a:buNone/>
            </a:pPr>
            <a:endParaRPr sz="800">
              <a:highlight>
                <a:srgbClr val="FFFF00"/>
              </a:highlight>
            </a:endParaRPr>
          </a:p>
          <a:p>
            <a:pPr marL="0" lvl="0" indent="0" algn="l" rtl="0">
              <a:lnSpc>
                <a:spcPct val="90000"/>
              </a:lnSpc>
              <a:spcBef>
                <a:spcPts val="972"/>
              </a:spcBef>
              <a:spcAft>
                <a:spcPts val="0"/>
              </a:spcAft>
              <a:buSzPts val="690"/>
              <a:buNone/>
            </a:pP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What curriculum does our school use? </a:t>
            </a:r>
            <a:endParaRPr/>
          </a:p>
        </p:txBody>
      </p:sp>
      <p:sp>
        <p:nvSpPr>
          <p:cNvPr id="200" name="Google Shape;200;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Our school’s curriculum is based on the Georgia Standards of Excellence (GSE). </a:t>
            </a:r>
            <a:endParaRPr/>
          </a:p>
          <a:p>
            <a:pPr marL="285750" lvl="0" indent="-285750" algn="l" rtl="0">
              <a:spcBef>
                <a:spcPts val="1080"/>
              </a:spcBef>
              <a:spcAft>
                <a:spcPts val="0"/>
              </a:spcAft>
              <a:buSzPts val="2760"/>
              <a:buChar char="•"/>
            </a:pPr>
            <a:r>
              <a:rPr lang="en-US"/>
              <a:t>Visit </a:t>
            </a:r>
            <a:r>
              <a:rPr lang="en-US" u="sng">
                <a:solidFill>
                  <a:schemeClr val="hlink"/>
                </a:solidFill>
                <a:hlinkClick r:id="rId3"/>
              </a:rPr>
              <a:t>www.georgiastandards.org</a:t>
            </a:r>
            <a:r>
              <a:rPr lang="en-US"/>
              <a:t>.  </a:t>
            </a:r>
            <a:endParaRPr/>
          </a:p>
          <a:p>
            <a:pPr marL="285750" lvl="0" indent="-285750" algn="l" rtl="0">
              <a:spcBef>
                <a:spcPts val="1080"/>
              </a:spcBef>
              <a:spcAft>
                <a:spcPts val="0"/>
              </a:spcAft>
              <a:buSzPts val="2760"/>
              <a:buChar char="•"/>
            </a:pPr>
            <a:r>
              <a:rPr lang="en-US"/>
              <a:t>All staff members of our school have high expectations for student learning. </a:t>
            </a:r>
            <a:endParaRPr/>
          </a:p>
          <a:p>
            <a:pPr marL="285750" lvl="0" indent="-285750" algn="l" rtl="0">
              <a:spcBef>
                <a:spcPts val="1080"/>
              </a:spcBef>
              <a:spcAft>
                <a:spcPts val="0"/>
              </a:spcAft>
              <a:buSzPts val="2760"/>
              <a:buChar char="•"/>
            </a:pPr>
            <a:r>
              <a:rPr lang="en-US"/>
              <a:t>Our school uses supplemental programs and assessments to enhance student learning and monitor student progress toward meeting goals.  </a:t>
            </a:r>
            <a:endParaRPr/>
          </a:p>
          <a:p>
            <a:pPr marL="285750" lvl="0" indent="-110490" algn="l" rtl="0">
              <a:spcBef>
                <a:spcPts val="1080"/>
              </a:spcBef>
              <a:spcAft>
                <a:spcPts val="0"/>
              </a:spcAft>
              <a:buSzPts val="2760"/>
              <a:buNone/>
            </a:pPr>
            <a:endParaRPr/>
          </a:p>
          <a:p>
            <a:pPr marL="285750" lvl="0" indent="-110490" algn="l" rtl="0">
              <a:spcBef>
                <a:spcPts val="1080"/>
              </a:spcBef>
              <a:spcAft>
                <a:spcPts val="0"/>
              </a:spcAft>
              <a:buSzPts val="276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What tests will my student take this year?</a:t>
            </a:r>
            <a:endParaRPr/>
          </a:p>
        </p:txBody>
      </p:sp>
      <p:sp>
        <p:nvSpPr>
          <p:cNvPr id="207" name="Google Shape;207;p8"/>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fontScale="25000" lnSpcReduction="20000"/>
          </a:bodyPr>
          <a:lstStyle/>
          <a:p>
            <a:pPr marL="285750" lvl="0" indent="0" algn="ctr" rtl="0">
              <a:spcBef>
                <a:spcPts val="0"/>
              </a:spcBef>
              <a:spcAft>
                <a:spcPts val="0"/>
              </a:spcAft>
              <a:buNone/>
            </a:pPr>
            <a:r>
              <a:rPr lang="en-US" sz="9600" b="1" u="sng"/>
              <a:t>Pre-K Assessments</a:t>
            </a:r>
            <a:endParaRPr sz="9600"/>
          </a:p>
          <a:p>
            <a:pPr marL="0" lvl="0" indent="0" algn="l" rtl="0">
              <a:spcBef>
                <a:spcPts val="0"/>
              </a:spcBef>
              <a:spcAft>
                <a:spcPts val="0"/>
              </a:spcAft>
              <a:buNone/>
            </a:pPr>
            <a:r>
              <a:rPr lang="en-US" sz="8800">
                <a:solidFill>
                  <a:schemeClr val="dk1"/>
                </a:solidFill>
              </a:rPr>
              <a:t>PELI</a:t>
            </a:r>
            <a:endParaRPr sz="8800">
              <a:solidFill>
                <a:schemeClr val="dk1"/>
              </a:solidFill>
            </a:endParaRPr>
          </a:p>
          <a:p>
            <a:pPr marL="457200" lvl="0" indent="-368300" algn="l" rtl="0">
              <a:spcBef>
                <a:spcPts val="0"/>
              </a:spcBef>
              <a:spcAft>
                <a:spcPts val="0"/>
              </a:spcAft>
              <a:buClr>
                <a:srgbClr val="3F3F40"/>
              </a:buClr>
              <a:buSzPct val="100000"/>
              <a:buFont typeface="Garamond"/>
              <a:buChar char="•"/>
            </a:pPr>
            <a:r>
              <a:rPr lang="en-US" sz="8800">
                <a:solidFill>
                  <a:srgbClr val="3F3F40"/>
                </a:solidFill>
                <a:highlight>
                  <a:schemeClr val="lt1"/>
                </a:highlight>
              </a:rPr>
              <a:t>Beginning of Year</a:t>
            </a:r>
            <a:endParaRPr sz="8800">
              <a:solidFill>
                <a:srgbClr val="3F3F40"/>
              </a:solidFill>
              <a:highlight>
                <a:schemeClr val="lt1"/>
              </a:highlight>
            </a:endParaRPr>
          </a:p>
          <a:p>
            <a:pPr marL="457200" lvl="0" indent="-368300" algn="l" rtl="0">
              <a:spcBef>
                <a:spcPts val="0"/>
              </a:spcBef>
              <a:spcAft>
                <a:spcPts val="0"/>
              </a:spcAft>
              <a:buClr>
                <a:srgbClr val="3F3F40"/>
              </a:buClr>
              <a:buSzPct val="100000"/>
              <a:buFont typeface="Garamond"/>
              <a:buChar char="•"/>
            </a:pPr>
            <a:r>
              <a:rPr lang="en-US" sz="8800">
                <a:solidFill>
                  <a:srgbClr val="3F3F40"/>
                </a:solidFill>
                <a:highlight>
                  <a:schemeClr val="lt1"/>
                </a:highlight>
              </a:rPr>
              <a:t>Middle of Year</a:t>
            </a:r>
            <a:endParaRPr sz="8800">
              <a:solidFill>
                <a:srgbClr val="3F3F40"/>
              </a:solidFill>
              <a:highlight>
                <a:schemeClr val="lt1"/>
              </a:highlight>
            </a:endParaRPr>
          </a:p>
          <a:p>
            <a:pPr marL="457200" lvl="0" indent="-368300" algn="l" rtl="0">
              <a:spcBef>
                <a:spcPts val="0"/>
              </a:spcBef>
              <a:spcAft>
                <a:spcPts val="0"/>
              </a:spcAft>
              <a:buClr>
                <a:srgbClr val="3F3F40"/>
              </a:buClr>
              <a:buSzPct val="100000"/>
              <a:buFont typeface="Garamond"/>
              <a:buChar char="•"/>
            </a:pPr>
            <a:r>
              <a:rPr lang="en-US" sz="8800">
                <a:solidFill>
                  <a:srgbClr val="3F3F40"/>
                </a:solidFill>
                <a:highlight>
                  <a:schemeClr val="lt1"/>
                </a:highlight>
              </a:rPr>
              <a:t>End of Year</a:t>
            </a:r>
            <a:endParaRPr sz="8800">
              <a:solidFill>
                <a:srgbClr val="3F3F40"/>
              </a:solidFill>
              <a:highlight>
                <a:schemeClr val="lt1"/>
              </a:highlight>
            </a:endParaRPr>
          </a:p>
          <a:p>
            <a:pPr marL="0" lvl="0" indent="0" algn="l" rtl="0">
              <a:spcBef>
                <a:spcPts val="0"/>
              </a:spcBef>
              <a:spcAft>
                <a:spcPts val="0"/>
              </a:spcAft>
              <a:buNone/>
            </a:pPr>
            <a:endParaRPr sz="8800"/>
          </a:p>
          <a:p>
            <a:pPr marL="0" lvl="0" indent="0" algn="l" rtl="0">
              <a:spcBef>
                <a:spcPts val="0"/>
              </a:spcBef>
              <a:spcAft>
                <a:spcPts val="0"/>
              </a:spcAft>
              <a:buNone/>
            </a:pPr>
            <a:r>
              <a:rPr lang="en-US" sz="8800"/>
              <a:t>Peabody Picture Vocabulary Test (PPVT-5)</a:t>
            </a:r>
            <a:endParaRPr sz="8800"/>
          </a:p>
          <a:p>
            <a:pPr marL="914400" lvl="1" indent="-368300" algn="l" rtl="0">
              <a:spcBef>
                <a:spcPts val="970"/>
              </a:spcBef>
              <a:spcAft>
                <a:spcPts val="0"/>
              </a:spcAft>
              <a:buClr>
                <a:srgbClr val="83992A"/>
              </a:buClr>
              <a:buSzPct val="100000"/>
              <a:buFont typeface="Garamond"/>
              <a:buChar char="•"/>
            </a:pPr>
            <a:r>
              <a:rPr lang="en-US" sz="8800"/>
              <a:t>Beginning of Year</a:t>
            </a:r>
            <a:endParaRPr sz="8800"/>
          </a:p>
          <a:p>
            <a:pPr marL="914400" lvl="1" indent="-368300" algn="l" rtl="0">
              <a:spcBef>
                <a:spcPts val="970"/>
              </a:spcBef>
              <a:spcAft>
                <a:spcPts val="0"/>
              </a:spcAft>
              <a:buClr>
                <a:srgbClr val="83992A"/>
              </a:buClr>
              <a:buSzPct val="100000"/>
              <a:buFont typeface="Garamond"/>
              <a:buChar char="•"/>
            </a:pPr>
            <a:r>
              <a:rPr lang="en-US" sz="8800"/>
              <a:t>End of Year</a:t>
            </a:r>
            <a:endParaRPr sz="8800"/>
          </a:p>
          <a:p>
            <a:pPr marL="0" lvl="0" indent="0" algn="l" rtl="0">
              <a:spcBef>
                <a:spcPts val="0"/>
              </a:spcBef>
              <a:spcAft>
                <a:spcPts val="0"/>
              </a:spcAft>
              <a:buNone/>
            </a:pPr>
            <a:endParaRPr sz="10415">
              <a:solidFill>
                <a:srgbClr val="3F3F40"/>
              </a:solidFill>
              <a:highlight>
                <a:schemeClr val="lt1"/>
              </a:highlight>
              <a:latin typeface="Open Sans"/>
              <a:ea typeface="Open Sans"/>
              <a:cs typeface="Open Sans"/>
              <a:sym typeface="Open Sans"/>
            </a:endParaRPr>
          </a:p>
          <a:p>
            <a:pPr marL="285750" lvl="0" indent="-229870" algn="l" rtl="0">
              <a:spcBef>
                <a:spcPts val="970"/>
              </a:spcBef>
              <a:spcAft>
                <a:spcPts val="0"/>
              </a:spcAft>
              <a:buSzPct val="100000"/>
              <a:buChar char="•"/>
            </a:pPr>
            <a:endParaRPr sz="4760"/>
          </a:p>
          <a:p>
            <a:pPr marL="285750" lvl="0" indent="0" algn="l" rtl="0">
              <a:spcBef>
                <a:spcPts val="0"/>
              </a:spcBef>
              <a:spcAft>
                <a:spcPts val="0"/>
              </a:spcAft>
              <a:buNone/>
            </a:pPr>
            <a:endParaRPr sz="2821"/>
          </a:p>
          <a:p>
            <a:pPr marL="742950" lvl="1" indent="-161607" algn="l" rtl="0">
              <a:spcBef>
                <a:spcPts val="940"/>
              </a:spcBef>
              <a:spcAft>
                <a:spcPts val="0"/>
              </a:spcAft>
              <a:buSzPct val="115000"/>
              <a:buNone/>
            </a:pPr>
            <a:endParaRPr/>
          </a:p>
          <a:p>
            <a:pPr marL="457200" lvl="1" indent="0" algn="l" rtl="0">
              <a:spcBef>
                <a:spcPts val="940"/>
              </a:spcBef>
              <a:spcAft>
                <a:spcPts val="0"/>
              </a:spcAft>
              <a:buSzPct val="115000"/>
              <a:buNone/>
            </a:pPr>
            <a:endParaRPr/>
          </a:p>
          <a:p>
            <a:pPr marL="742950" lvl="1" indent="-161607" algn="l" rtl="0">
              <a:spcBef>
                <a:spcPts val="940"/>
              </a:spcBef>
              <a:spcAft>
                <a:spcPts val="0"/>
              </a:spcAft>
              <a:buSzPct val="115000"/>
              <a:buNone/>
            </a:pPr>
            <a:endParaRPr/>
          </a:p>
        </p:txBody>
      </p:sp>
      <p:sp>
        <p:nvSpPr>
          <p:cNvPr id="208" name="Google Shape;208;p8"/>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p>
            <a:pPr marL="285750" lvl="0" indent="0" algn="ctr" rtl="0">
              <a:lnSpc>
                <a:spcPct val="80000"/>
              </a:lnSpc>
              <a:spcBef>
                <a:spcPts val="0"/>
              </a:spcBef>
              <a:spcAft>
                <a:spcPts val="0"/>
              </a:spcAft>
              <a:buClr>
                <a:schemeClr val="dk1"/>
              </a:buClr>
              <a:buSzPts val="523"/>
              <a:buFont typeface="Arial"/>
              <a:buNone/>
            </a:pPr>
            <a:r>
              <a:rPr lang="en-US" sz="2240" b="1" u="sng">
                <a:solidFill>
                  <a:schemeClr val="dk1"/>
                </a:solidFill>
                <a:latin typeface="Open Sans"/>
                <a:ea typeface="Open Sans"/>
                <a:cs typeface="Open Sans"/>
                <a:sym typeface="Open Sans"/>
              </a:rPr>
              <a:t>Kindergarten &amp; First Grade </a:t>
            </a:r>
            <a:endParaRPr sz="2240" b="1" u="sng">
              <a:solidFill>
                <a:schemeClr val="dk1"/>
              </a:solidFill>
              <a:latin typeface="Open Sans"/>
              <a:ea typeface="Open Sans"/>
              <a:cs typeface="Open Sans"/>
              <a:sym typeface="Open Sans"/>
            </a:endParaRPr>
          </a:p>
          <a:p>
            <a:pPr marL="0" lvl="0" indent="0" algn="l" rtl="0">
              <a:lnSpc>
                <a:spcPct val="80000"/>
              </a:lnSpc>
              <a:spcBef>
                <a:spcPts val="0"/>
              </a:spcBef>
              <a:spcAft>
                <a:spcPts val="0"/>
              </a:spcAft>
              <a:buClr>
                <a:schemeClr val="dk1"/>
              </a:buClr>
              <a:buSzPts val="523"/>
              <a:buFont typeface="Arial"/>
              <a:buNone/>
            </a:pPr>
            <a:r>
              <a:rPr lang="en-US" sz="1772">
                <a:solidFill>
                  <a:schemeClr val="dk1"/>
                </a:solidFill>
              </a:rPr>
              <a:t>        </a:t>
            </a:r>
            <a:r>
              <a:rPr lang="en-US" sz="2200" i="1">
                <a:solidFill>
                  <a:schemeClr val="dk1"/>
                </a:solidFill>
              </a:rPr>
              <a:t>Benchmarks for measuring progress</a:t>
            </a:r>
            <a:endParaRPr sz="2200" i="1">
              <a:solidFill>
                <a:schemeClr val="dk1"/>
              </a:solidFill>
            </a:endParaRPr>
          </a:p>
          <a:p>
            <a:pPr marL="742950" lvl="1" indent="-290352" algn="l" rtl="0">
              <a:lnSpc>
                <a:spcPct val="80000"/>
              </a:lnSpc>
              <a:spcBef>
                <a:spcPts val="970"/>
              </a:spcBef>
              <a:spcAft>
                <a:spcPts val="0"/>
              </a:spcAft>
              <a:buClr>
                <a:schemeClr val="dk1"/>
              </a:buClr>
              <a:buSzPts val="2200"/>
              <a:buFont typeface="Garamond"/>
              <a:buChar char="•"/>
            </a:pPr>
            <a:r>
              <a:rPr lang="en-US" sz="2200">
                <a:solidFill>
                  <a:schemeClr val="dk1"/>
                </a:solidFill>
              </a:rPr>
              <a:t>Acadience (Reading)</a:t>
            </a:r>
            <a:endParaRPr sz="2200">
              <a:solidFill>
                <a:schemeClr val="dk1"/>
              </a:solidFill>
            </a:endParaRPr>
          </a:p>
          <a:p>
            <a:pPr marL="742950" lvl="1" indent="-290352" algn="l" rtl="0">
              <a:lnSpc>
                <a:spcPct val="80000"/>
              </a:lnSpc>
              <a:spcBef>
                <a:spcPts val="970"/>
              </a:spcBef>
              <a:spcAft>
                <a:spcPts val="0"/>
              </a:spcAft>
              <a:buClr>
                <a:schemeClr val="dk1"/>
              </a:buClr>
              <a:buSzPts val="2200"/>
              <a:buFont typeface="Garamond"/>
              <a:buChar char="•"/>
            </a:pPr>
            <a:r>
              <a:rPr lang="en-US" sz="2200">
                <a:solidFill>
                  <a:schemeClr val="dk1"/>
                </a:solidFill>
              </a:rPr>
              <a:t>  PAST </a:t>
            </a:r>
            <a:endParaRPr sz="2200">
              <a:solidFill>
                <a:schemeClr val="dk1"/>
              </a:solidFill>
            </a:endParaRPr>
          </a:p>
          <a:p>
            <a:pPr marL="1200150" lvl="2" indent="-294005" algn="l" rtl="0">
              <a:lnSpc>
                <a:spcPct val="80000"/>
              </a:lnSpc>
              <a:spcBef>
                <a:spcPts val="970"/>
              </a:spcBef>
              <a:spcAft>
                <a:spcPts val="0"/>
              </a:spcAft>
              <a:buClr>
                <a:schemeClr val="dk1"/>
              </a:buClr>
              <a:buSzPts val="2200"/>
              <a:buFont typeface="Garamond"/>
              <a:buChar char="•"/>
            </a:pPr>
            <a:r>
              <a:rPr lang="en-US" sz="2200">
                <a:solidFill>
                  <a:schemeClr val="dk1"/>
                </a:solidFill>
              </a:rPr>
              <a:t>3 times per year</a:t>
            </a:r>
            <a:endParaRPr sz="2200">
              <a:solidFill>
                <a:schemeClr val="dk1"/>
              </a:solidFill>
            </a:endParaRPr>
          </a:p>
          <a:p>
            <a:pPr marL="742950" lvl="1" indent="-290352" algn="l" rtl="0">
              <a:lnSpc>
                <a:spcPct val="80000"/>
              </a:lnSpc>
              <a:spcBef>
                <a:spcPts val="970"/>
              </a:spcBef>
              <a:spcAft>
                <a:spcPts val="0"/>
              </a:spcAft>
              <a:buClr>
                <a:schemeClr val="dk1"/>
              </a:buClr>
              <a:buSzPts val="2200"/>
              <a:buFont typeface="Garamond"/>
              <a:buChar char="•"/>
            </a:pPr>
            <a:r>
              <a:rPr lang="en-US" sz="2200">
                <a:solidFill>
                  <a:schemeClr val="dk1"/>
                </a:solidFill>
              </a:rPr>
              <a:t>IXL (Math)</a:t>
            </a:r>
            <a:endParaRPr sz="2200">
              <a:solidFill>
                <a:schemeClr val="dk1"/>
              </a:solidFill>
            </a:endParaRPr>
          </a:p>
          <a:p>
            <a:pPr marL="1200150" lvl="2" indent="-294005" algn="l" rtl="0">
              <a:lnSpc>
                <a:spcPct val="80000"/>
              </a:lnSpc>
              <a:spcBef>
                <a:spcPts val="970"/>
              </a:spcBef>
              <a:spcAft>
                <a:spcPts val="0"/>
              </a:spcAft>
              <a:buClr>
                <a:schemeClr val="dk1"/>
              </a:buClr>
              <a:buSzPts val="2200"/>
              <a:buFont typeface="Garamond"/>
              <a:buChar char="•"/>
            </a:pPr>
            <a:r>
              <a:rPr lang="en-US" sz="2200">
                <a:solidFill>
                  <a:schemeClr val="dk1"/>
                </a:solidFill>
              </a:rPr>
              <a:t>Monthly </a:t>
            </a:r>
            <a:endParaRPr sz="2200">
              <a:solidFill>
                <a:schemeClr val="dk1"/>
              </a:solidFill>
            </a:endParaRPr>
          </a:p>
          <a:p>
            <a:pPr marL="742950" lvl="1" indent="-290352" algn="l" rtl="0">
              <a:lnSpc>
                <a:spcPct val="80000"/>
              </a:lnSpc>
              <a:spcBef>
                <a:spcPts val="970"/>
              </a:spcBef>
              <a:spcAft>
                <a:spcPts val="0"/>
              </a:spcAft>
              <a:buClr>
                <a:schemeClr val="dk1"/>
              </a:buClr>
              <a:buSzPts val="2200"/>
              <a:buFont typeface="Garamond"/>
              <a:buChar char="•"/>
            </a:pPr>
            <a:r>
              <a:rPr lang="en-US" sz="2200">
                <a:solidFill>
                  <a:schemeClr val="dk1"/>
                </a:solidFill>
              </a:rPr>
              <a:t>GKIDS-Kindergarten ONLY</a:t>
            </a:r>
            <a:endParaRPr sz="2200">
              <a:solidFill>
                <a:schemeClr val="dk1"/>
              </a:solidFill>
            </a:endParaRPr>
          </a:p>
          <a:p>
            <a:pPr marL="1200150" lvl="2" indent="-294005" algn="l" rtl="0">
              <a:lnSpc>
                <a:spcPct val="80000"/>
              </a:lnSpc>
              <a:spcBef>
                <a:spcPts val="970"/>
              </a:spcBef>
              <a:spcAft>
                <a:spcPts val="0"/>
              </a:spcAft>
              <a:buClr>
                <a:schemeClr val="dk1"/>
              </a:buClr>
              <a:buSzPts val="2200"/>
              <a:buFont typeface="Garamond"/>
              <a:buChar char="•"/>
            </a:pPr>
            <a:r>
              <a:rPr lang="en-US" sz="2200">
                <a:solidFill>
                  <a:schemeClr val="dk1"/>
                </a:solidFill>
              </a:rPr>
              <a:t>Ongoing assessments and monitoring </a:t>
            </a:r>
            <a:endParaRPr sz="2200">
              <a:solidFill>
                <a:schemeClr val="dk1"/>
              </a:solidFill>
            </a:endParaRPr>
          </a:p>
          <a:p>
            <a:pPr marL="0" lvl="0" indent="0" algn="l" rtl="0">
              <a:lnSpc>
                <a:spcPct val="80000"/>
              </a:lnSpc>
              <a:spcBef>
                <a:spcPts val="940"/>
              </a:spcBef>
              <a:spcAft>
                <a:spcPts val="0"/>
              </a:spcAft>
              <a:buSzPts val="523"/>
              <a:buNone/>
            </a:pPr>
            <a:endParaRPr sz="1472" b="1" u="sng"/>
          </a:p>
        </p:txBody>
      </p:sp>
      <p:pic>
        <p:nvPicPr>
          <p:cNvPr id="209" name="Google Shape;209;p8"/>
          <p:cNvPicPr preferRelativeResize="0"/>
          <p:nvPr/>
        </p:nvPicPr>
        <p:blipFill>
          <a:blip r:embed="rId3">
            <a:alphaModFix/>
          </a:blip>
          <a:stretch>
            <a:fillRect/>
          </a:stretch>
        </p:blipFill>
        <p:spPr>
          <a:xfrm>
            <a:off x="10380300" y="4762900"/>
            <a:ext cx="1620275" cy="162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What are the requirements for Title I, Part A Parent &amp; Family Engagement? </a:t>
            </a:r>
            <a:endParaRPr/>
          </a:p>
        </p:txBody>
      </p:sp>
      <p:sp>
        <p:nvSpPr>
          <p:cNvPr id="215" name="Google Shape;215;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a:bodyPr>
          <a:lstStyle/>
          <a:p>
            <a:pPr marL="285750" lvl="0" indent="-285750" algn="l" rtl="0">
              <a:spcBef>
                <a:spcPts val="0"/>
              </a:spcBef>
              <a:spcAft>
                <a:spcPts val="0"/>
              </a:spcAft>
              <a:buSzPct val="115000"/>
              <a:buChar char="•"/>
            </a:pPr>
            <a:r>
              <a:rPr lang="en-US"/>
              <a:t>1% of the total amount of Title I, Part A funding must be used for Parent and Family Engagement Activities. </a:t>
            </a:r>
            <a:endParaRPr/>
          </a:p>
          <a:p>
            <a:pPr marL="285750" lvl="0" indent="-285750" algn="l" rtl="0">
              <a:spcBef>
                <a:spcPts val="1044"/>
              </a:spcBef>
              <a:spcAft>
                <a:spcPts val="0"/>
              </a:spcAft>
              <a:buSzPct val="115000"/>
              <a:buChar char="•"/>
            </a:pPr>
            <a:r>
              <a:rPr lang="en-US"/>
              <a:t>Schools must hold a Title I Annual Meeting prior to November 1</a:t>
            </a:r>
            <a:r>
              <a:rPr lang="en-US" baseline="30000"/>
              <a:t>st</a:t>
            </a:r>
            <a:r>
              <a:rPr lang="en-US"/>
              <a:t> of each year.  </a:t>
            </a:r>
            <a:endParaRPr/>
          </a:p>
          <a:p>
            <a:pPr marL="285750" lvl="0" indent="-285750" algn="l" rtl="0">
              <a:spcBef>
                <a:spcPts val="1044"/>
              </a:spcBef>
              <a:spcAft>
                <a:spcPts val="0"/>
              </a:spcAft>
              <a:buSzPct val="115000"/>
              <a:buChar char="•"/>
            </a:pPr>
            <a:r>
              <a:rPr lang="en-US"/>
              <a:t>District and School Parent and Family Engagement Policy plans are developed with parent input and available on the school website by November 1</a:t>
            </a:r>
            <a:r>
              <a:rPr lang="en-US" baseline="30000"/>
              <a:t>st</a:t>
            </a:r>
            <a:r>
              <a:rPr lang="en-US"/>
              <a:t> of each year. </a:t>
            </a:r>
            <a:endParaRPr/>
          </a:p>
          <a:p>
            <a:pPr marL="285750" lvl="0" indent="-285750" algn="l" rtl="0">
              <a:spcBef>
                <a:spcPts val="1044"/>
              </a:spcBef>
              <a:spcAft>
                <a:spcPts val="0"/>
              </a:spcAft>
              <a:buSzPct val="115000"/>
              <a:buChar char="•"/>
            </a:pPr>
            <a:r>
              <a:rPr lang="en-US"/>
              <a:t>Parent-School Compacts are developed with parent input, distributed to parents and students for signatures, and available on the school website by November 1</a:t>
            </a:r>
            <a:r>
              <a:rPr lang="en-US" baseline="30000"/>
              <a:t>st</a:t>
            </a:r>
            <a:r>
              <a:rPr lang="en-US"/>
              <a:t>. </a:t>
            </a: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Widescreen</PresentationFormat>
  <Paragraphs>114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Garamond</vt:lpstr>
      <vt:lpstr>Arial</vt:lpstr>
      <vt:lpstr>Calibri</vt:lpstr>
      <vt:lpstr>Open Sans</vt:lpstr>
      <vt:lpstr>Organic</vt:lpstr>
      <vt:lpstr>J. D. Dickerson Primary School Fall 2024 Annual Title I Parent Meeting October 2, 2024</vt:lpstr>
      <vt:lpstr>Agenda</vt:lpstr>
      <vt:lpstr>What is a Title I School? </vt:lpstr>
      <vt:lpstr>How is Title I funding used? </vt:lpstr>
      <vt:lpstr>What is a Title I schoolwide program?</vt:lpstr>
      <vt:lpstr>Schoolwide Title I Goals</vt:lpstr>
      <vt:lpstr>What curriculum does our school use? </vt:lpstr>
      <vt:lpstr>What tests will my student take this year?</vt:lpstr>
      <vt:lpstr>What are the requirements for Title I, Part A Parent &amp; Family Engagement? </vt:lpstr>
      <vt:lpstr>Parent and Family Engagement Policy</vt:lpstr>
      <vt:lpstr>School-Parent Compact</vt:lpstr>
      <vt:lpstr>What is Parent’s Right to Know? </vt:lpstr>
      <vt:lpstr>What opportunities does the school provide for Parent and Family engagement? </vt:lpstr>
      <vt:lpstr>How to contact our staff?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 D. Dickerson Primary School Fall 2024 Annual Title I Parent Meeting October 2, 2024</dc:title>
  <dc:creator>Tammy McFadden</dc:creator>
  <cp:lastModifiedBy>Charleen Norfleet</cp:lastModifiedBy>
  <cp:revision>1</cp:revision>
  <dcterms:created xsi:type="dcterms:W3CDTF">2020-09-15T13:44:22Z</dcterms:created>
  <dcterms:modified xsi:type="dcterms:W3CDTF">2024-09-03T15:00:00Z</dcterms:modified>
</cp:coreProperties>
</file>