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3" r:id="rId2"/>
    <p:sldId id="348" r:id="rId3"/>
    <p:sldId id="349" r:id="rId4"/>
    <p:sldId id="345" r:id="rId5"/>
    <p:sldId id="350" r:id="rId6"/>
    <p:sldId id="351" r:id="rId7"/>
    <p:sldId id="353" r:id="rId8"/>
    <p:sldId id="354" r:id="rId9"/>
    <p:sldId id="356" r:id="rId10"/>
    <p:sldId id="357" r:id="rId11"/>
  </p:sldIdLst>
  <p:sldSz cx="10058400" cy="7772400"/>
  <p:notesSz cx="7102475" cy="9388475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/>
    <p:restoredTop sz="95721"/>
  </p:normalViewPr>
  <p:slideViewPr>
    <p:cSldViewPr snapToGrid="0">
      <p:cViewPr>
        <p:scale>
          <a:sx n="53" d="100"/>
          <a:sy n="53" d="100"/>
        </p:scale>
        <p:origin x="13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4248FB2-A183-9945-A4CD-D7A3D8A1D9C2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73163"/>
            <a:ext cx="41021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B7DA99E-A41C-944F-94ED-C5E5EF4CA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9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5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3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3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7C7E-B1B6-41A6-9073-06BD5CB6ABB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2346-8DE1-40A2-BF4C-BB4D2607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9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F5F9974-659C-402C-8AA5-29BC38A7E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E1B11-AB4E-0F4D-FD7F-C367A6A3E98D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92AAF-C134-6261-A7E0-2EE5ED40FFD7}"/>
              </a:ext>
            </a:extLst>
          </p:cNvPr>
          <p:cNvSpPr txBox="1"/>
          <p:nvPr/>
        </p:nvSpPr>
        <p:spPr>
          <a:xfrm>
            <a:off x="8625879" y="7431898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August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DEA44-2D7D-4C2A-8227-39BD0CDB6DBD}"/>
              </a:ext>
            </a:extLst>
          </p:cNvPr>
          <p:cNvSpPr txBox="1"/>
          <p:nvPr/>
        </p:nvSpPr>
        <p:spPr>
          <a:xfrm>
            <a:off x="7520729" y="47034"/>
            <a:ext cx="2514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Miss Myers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August 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E926A6-EDED-AF80-6420-61F28CA55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79691"/>
              </p:ext>
            </p:extLst>
          </p:nvPr>
        </p:nvGraphicFramePr>
        <p:xfrm>
          <a:off x="311367" y="1305355"/>
          <a:ext cx="9458302" cy="6011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46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422">
                <a:tc gridSpan="4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KALovekind" pitchFamily="2" charset="0"/>
                          <a:cs typeface="Century Gothic"/>
                        </a:rPr>
                        <a:t>Strive for progress, not perfection.</a:t>
                      </a:r>
                      <a:endParaRPr lang="en-US" sz="1800" dirty="0">
                        <a:latin typeface="KALovekind" pitchFamily="2" charset="0"/>
                        <a:cs typeface="Century Gothic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6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42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  <a:p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6</a:t>
                      </a:r>
                    </a:p>
                    <a:p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0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  <a:p>
                      <a:pPr algn="ctr"/>
                      <a:r>
                        <a:rPr lang="en-US" sz="1400" b="1" dirty="0">
                          <a:latin typeface="KALovekind" pitchFamily="2" charset="0"/>
                          <a:cs typeface="Century Gothic"/>
                        </a:rPr>
                        <a:t>Unit 1 Lesson 1</a:t>
                      </a:r>
                    </a:p>
                    <a:p>
                      <a:pPr algn="ctr"/>
                      <a:r>
                        <a:rPr lang="en-US" sz="1400" b="0" dirty="0">
                          <a:latin typeface="KALovekind" pitchFamily="2" charset="0"/>
                          <a:cs typeface="Century Gothic"/>
                        </a:rPr>
                        <a:t>(The Origami Master)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21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Practice Comprehension Quiz and Reading Skills Test 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(1.1) </a:t>
                      </a:r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  <a:p>
                      <a:pPr algn="ctr"/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400" b="0" dirty="0">
                          <a:latin typeface="KALovekind" pitchFamily="2" charset="0"/>
                          <a:cs typeface="Century Gothic"/>
                        </a:rPr>
                        <a:t>(1.1) </a:t>
                      </a:r>
                    </a:p>
                    <a:p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94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  <a:p>
                      <a:pPr algn="ctr"/>
                      <a:r>
                        <a:rPr lang="en-US" sz="1400" b="1" dirty="0">
                          <a:latin typeface="KALovekind" pitchFamily="2" charset="0"/>
                          <a:cs typeface="Century Gothic"/>
                        </a:rPr>
                        <a:t>Unit 1 Lesson 2</a:t>
                      </a:r>
                    </a:p>
                    <a:p>
                      <a:pPr algn="ctr"/>
                      <a:r>
                        <a:rPr lang="en-US" sz="1400" b="0" dirty="0">
                          <a:latin typeface="KALovekind" pitchFamily="2" charset="0"/>
                          <a:cs typeface="Century Gothic"/>
                        </a:rPr>
                        <a:t>(Little Havana)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(1.2)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98206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42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4DC6661-379D-4319-91CE-275DD5AE1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39021D-58CA-FB13-D7A9-2072D433D208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DA4E4-2136-F2B6-C738-52D772CA868E}"/>
              </a:ext>
            </a:extLst>
          </p:cNvPr>
          <p:cNvSpPr txBox="1"/>
          <p:nvPr/>
        </p:nvSpPr>
        <p:spPr>
          <a:xfrm>
            <a:off x="8845335" y="7416275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May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0F284-9AB8-4BBD-981F-21E0C84FAF4D}"/>
              </a:ext>
            </a:extLst>
          </p:cNvPr>
          <p:cNvSpPr txBox="1"/>
          <p:nvPr/>
        </p:nvSpPr>
        <p:spPr>
          <a:xfrm>
            <a:off x="7520729" y="47034"/>
            <a:ext cx="25141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May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8763E7-3097-6C23-2FEC-8983F8FF7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02634"/>
              </p:ext>
            </p:extLst>
          </p:nvPr>
        </p:nvGraphicFramePr>
        <p:xfrm>
          <a:off x="298115" y="1278851"/>
          <a:ext cx="9458302" cy="6352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9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326">
                <a:tc gridSpan="4">
                  <a:txBody>
                    <a:bodyPr/>
                    <a:lstStyle/>
                    <a:p>
                      <a:pPr marL="0" marR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A book is a dream that </a:t>
                      </a:r>
                    </a:p>
                    <a:p>
                      <a:pPr marL="0" marR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you hold in your hands.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Tests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(5.4) </a:t>
                      </a: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   Camp B&amp;E</a:t>
                      </a:r>
                    </a:p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endParaRPr lang="en-US" sz="1200" b="1" dirty="0"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3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5 Lesson 5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(Marching with Aunt Susan)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Poetry Writing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Piece (Completed 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in class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Grammar Unit 5</a:t>
                      </a:r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3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3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(End of Year Activities)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3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982067062"/>
                  </a:ext>
                </a:extLst>
              </a:tr>
            </a:tbl>
          </a:graphicData>
        </a:graphic>
      </p:graphicFrame>
      <p:pic>
        <p:nvPicPr>
          <p:cNvPr id="9" name="Picture 8" descr="Slide17.jpg">
            <a:extLst>
              <a:ext uri="{FF2B5EF4-FFF2-40B4-BE49-F238E27FC236}">
                <a16:creationId xmlns:a16="http://schemas.microsoft.com/office/drawing/2014/main" id="{9C8FE9CE-43F4-3930-D292-A608C5D580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78" y="5605667"/>
            <a:ext cx="887882" cy="887882"/>
          </a:xfrm>
          <a:prstGeom prst="rect">
            <a:avLst/>
          </a:prstGeom>
        </p:spPr>
      </p:pic>
      <p:pic>
        <p:nvPicPr>
          <p:cNvPr id="11" name="Picture 10" descr="Slide21.jpg">
            <a:extLst>
              <a:ext uri="{FF2B5EF4-FFF2-40B4-BE49-F238E27FC236}">
                <a16:creationId xmlns:a16="http://schemas.microsoft.com/office/drawing/2014/main" id="{0AF0F8DE-1796-FA6A-6FCD-8F8DEE3BA3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78" y="1994632"/>
            <a:ext cx="887882" cy="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0578F7D-566E-4B0F-9636-75D09CC63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CBCBF1-11C9-DF26-2B26-E85C56C58212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37DD9-843C-4277-D269-F6CA12A14D20}"/>
              </a:ext>
            </a:extLst>
          </p:cNvPr>
          <p:cNvSpPr txBox="1"/>
          <p:nvPr/>
        </p:nvSpPr>
        <p:spPr>
          <a:xfrm>
            <a:off x="8307027" y="7470518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September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E5DC1-E9A9-47A7-A848-7BDB00386ABD}"/>
              </a:ext>
            </a:extLst>
          </p:cNvPr>
          <p:cNvSpPr txBox="1"/>
          <p:nvPr/>
        </p:nvSpPr>
        <p:spPr>
          <a:xfrm>
            <a:off x="7520729" y="47034"/>
            <a:ext cx="25141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Miss Myers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September Assessments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KASkylight" pitchFamily="2" charset="0"/>
              <a:cs typeface="Century Gothic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729968-33DF-6CC7-D69C-CCAEC24E0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83924"/>
              </p:ext>
            </p:extLst>
          </p:nvPr>
        </p:nvGraphicFramePr>
        <p:xfrm>
          <a:off x="298115" y="1331860"/>
          <a:ext cx="9458302" cy="6068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2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4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1 Lesson 3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(Damon and Pythias)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2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KG The Figh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6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(1.3)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6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6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7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1 Lesson 4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(Bummer and Lazarus) 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(1.4)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08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1 Lesson 5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Prairie Fire)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Grammar Unit 1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&amp; Oral Reading Fluency Unit 1.5 </a:t>
                      </a:r>
                    </a:p>
                    <a:p>
                      <a:pPr algn="l"/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(1.5)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7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(Unit 1 Lesson 6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The White Spider’s Gift)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27   Lanark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074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2 Lesson 1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(Storm Chasers) </a:t>
                      </a:r>
                    </a:p>
                    <a:p>
                      <a:pPr algn="l"/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dirty="0">
                          <a:latin typeface="KALovekind" pitchFamily="2" charset="0"/>
                          <a:cs typeface="Century Gothic"/>
                        </a:rPr>
                        <a:t>The best way to predict your </a:t>
                      </a:r>
                    </a:p>
                    <a:p>
                      <a:pPr algn="ctr">
                        <a:defRPr/>
                      </a:pPr>
                      <a:r>
                        <a:rPr lang="en-US" sz="2000" dirty="0">
                          <a:latin typeface="KALovekind" pitchFamily="2" charset="0"/>
                          <a:cs typeface="Century Gothic"/>
                        </a:rPr>
                        <a:t>future is to create it.</a:t>
                      </a:r>
                    </a:p>
                    <a:p>
                      <a:pPr algn="ctr">
                        <a:defRPr/>
                      </a:pPr>
                      <a:r>
                        <a:rPr lang="en-US" sz="2400" dirty="0">
                          <a:latin typeface="KALovekind" pitchFamily="2" charset="0"/>
                          <a:cs typeface="Century Gothic"/>
                        </a:rPr>
                        <a:t>- Abraham Lincoln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 Gothic"/>
                          <a:cs typeface="Century Gothic"/>
                        </a:rPr>
                        <a:t>A book is a dream that </a:t>
                      </a:r>
                    </a:p>
                    <a:p>
                      <a:pPr marL="0" marR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 Gothic"/>
                          <a:cs typeface="Century Gothic"/>
                        </a:rPr>
                        <a:t>you hold in your hands.</a:t>
                      </a:r>
                      <a:endParaRPr lang="en-US" sz="3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573599627"/>
                  </a:ext>
                </a:extLst>
              </a:tr>
            </a:tbl>
          </a:graphicData>
        </a:graphic>
      </p:graphicFrame>
      <p:pic>
        <p:nvPicPr>
          <p:cNvPr id="9" name="Picture 8" descr="Slide18.jpg">
            <a:extLst>
              <a:ext uri="{FF2B5EF4-FFF2-40B4-BE49-F238E27FC236}">
                <a16:creationId xmlns:a16="http://schemas.microsoft.com/office/drawing/2014/main" id="{1BDE4528-5D1D-34A4-19E9-E0485DB4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03" y="3224463"/>
            <a:ext cx="892363" cy="892363"/>
          </a:xfrm>
          <a:prstGeom prst="rect">
            <a:avLst/>
          </a:prstGeom>
        </p:spPr>
      </p:pic>
      <p:pic>
        <p:nvPicPr>
          <p:cNvPr id="11" name="Picture 10" descr="Slide21.jpg">
            <a:extLst>
              <a:ext uri="{FF2B5EF4-FFF2-40B4-BE49-F238E27FC236}">
                <a16:creationId xmlns:a16="http://schemas.microsoft.com/office/drawing/2014/main" id="{A23B3E23-FEB9-9F62-A415-EEF87D4B44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53" y="5378251"/>
            <a:ext cx="887882" cy="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4C26D95-576F-4D66-84C5-20DB5CCD9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BD2372-FAD1-B325-EA97-B443AEB2F126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15F66-BB9E-ED15-2968-EE97669D2FD3}"/>
              </a:ext>
            </a:extLst>
          </p:cNvPr>
          <p:cNvSpPr txBox="1"/>
          <p:nvPr/>
        </p:nvSpPr>
        <p:spPr>
          <a:xfrm>
            <a:off x="8488719" y="7469107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October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9674-C066-475C-B8A8-28B2146FC93D}"/>
              </a:ext>
            </a:extLst>
          </p:cNvPr>
          <p:cNvSpPr txBox="1"/>
          <p:nvPr/>
        </p:nvSpPr>
        <p:spPr>
          <a:xfrm>
            <a:off x="7520729" y="47034"/>
            <a:ext cx="2514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Miss Myers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October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8AF36E-43DE-C5BD-6A80-D748B81BE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3130"/>
              </p:ext>
            </p:extLst>
          </p:nvPr>
        </p:nvGraphicFramePr>
        <p:xfrm>
          <a:off x="298115" y="1398118"/>
          <a:ext cx="9458302" cy="6096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11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GhostT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GhostT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5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I’m not telling you it’s going to be easy. I’m telling you it’s going to be worth it.</a:t>
                      </a:r>
                    </a:p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- Art Williams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&amp; Dictation Tests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(2.1)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b="0" dirty="0">
                        <a:highlight>
                          <a:srgbClr val="FFFF00"/>
                        </a:highlight>
                        <a:latin typeface="MTF Hello My Name Is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Altruismo’s Socktober Sock Drive October 1 - 25</a:t>
                      </a: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62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(Unit 2 Lesson 6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Einstein Anderson and the Hurricane Hoax)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Opinion Writing 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Piece Completed (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in class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77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13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2 Lesson 2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(Seasons of Change)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14</a:t>
                      </a: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(2.2)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35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2 Lesson 3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(Tornadoes!) </a:t>
                      </a: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21</a:t>
                      </a: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(2.3)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Miss Myers is getting married!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27888242"/>
                  </a:ext>
                </a:extLst>
              </a:tr>
              <a:tr h="105235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27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(Halloween Activities)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31</a:t>
                      </a:r>
                    </a:p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96789"/>
                  </a:ext>
                </a:extLst>
              </a:tr>
            </a:tbl>
          </a:graphicData>
        </a:graphic>
      </p:graphicFrame>
      <p:pic>
        <p:nvPicPr>
          <p:cNvPr id="9" name="Picture 8" descr="Slide17.jpg">
            <a:extLst>
              <a:ext uri="{FF2B5EF4-FFF2-40B4-BE49-F238E27FC236}">
                <a16:creationId xmlns:a16="http://schemas.microsoft.com/office/drawing/2014/main" id="{C1F1DD1A-1123-4EE6-CA4C-DBB15D0E6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6" y="5532071"/>
            <a:ext cx="887882" cy="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C117152-9269-48CF-B292-1BC2CA4E0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74A15-7E4E-6EB6-2262-8FAD66E8C197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3A1BA-05DA-B903-C330-A2D246B26789}"/>
              </a:ext>
            </a:extLst>
          </p:cNvPr>
          <p:cNvSpPr txBox="1"/>
          <p:nvPr/>
        </p:nvSpPr>
        <p:spPr>
          <a:xfrm>
            <a:off x="8297718" y="7433742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November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5B1E5-8BFD-4BA3-BAAF-5767D7CA343D}"/>
              </a:ext>
            </a:extLst>
          </p:cNvPr>
          <p:cNvSpPr txBox="1"/>
          <p:nvPr/>
        </p:nvSpPr>
        <p:spPr>
          <a:xfrm>
            <a:off x="7520729" y="47034"/>
            <a:ext cx="2514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November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56EB1D-52C5-A30E-6814-5B29CCBC5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61271"/>
              </p:ext>
            </p:extLst>
          </p:nvPr>
        </p:nvGraphicFramePr>
        <p:xfrm>
          <a:off x="311367" y="1292103"/>
          <a:ext cx="9458302" cy="59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71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616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MTF Hello My Name Is"/>
                        </a:rPr>
                        <a:t>The </a:t>
                      </a:r>
                      <a:r>
                        <a:rPr lang="en-US" sz="1200" dirty="0">
                          <a:latin typeface="KALovekind" pitchFamily="2" charset="0"/>
                          <a:cs typeface="MTF Jumpin' Jack"/>
                        </a:rPr>
                        <a:t>best </a:t>
                      </a:r>
                      <a:r>
                        <a:rPr lang="en-US" sz="1200" dirty="0">
                          <a:latin typeface="KALovekind" pitchFamily="2" charset="0"/>
                          <a:cs typeface="MTF Hello My Name Is"/>
                        </a:rPr>
                        <a:t>thing about learning is </a:t>
                      </a:r>
                    </a:p>
                    <a:p>
                      <a:pPr algn="ctr"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MTF Hello My Name Is"/>
                        </a:rPr>
                        <a:t>no one can take it away from you. </a:t>
                      </a:r>
                    </a:p>
                    <a:p>
                      <a:pPr algn="ctr"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- </a:t>
                      </a:r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B.B. King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b="1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House Can Food Drive November 18 - 22</a:t>
                      </a:r>
                    </a:p>
                    <a:p>
                      <a:pPr algn="ctr"/>
                      <a:endParaRPr lang="en-US" sz="1200" b="1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6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2 Lesson 4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(Get the Facts) </a:t>
                      </a: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6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(2.4)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37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2 Lesson 5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(Hot Enough to Fry an Egg)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Grammar Unit 2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&amp; Oral Reading Fluency Unit 2.5 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(2.5)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37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3 Lesson 1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(A New Life for Mei)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Spelling, &amp; Dictation Tests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(3.1)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5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  <a:p>
                      <a:pPr algn="ctr"/>
                      <a:endParaRPr lang="en-US" sz="1600" b="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  <a:p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982067062"/>
                  </a:ext>
                </a:extLst>
              </a:tr>
            </a:tbl>
          </a:graphicData>
        </a:graphic>
      </p:graphicFrame>
      <p:pic>
        <p:nvPicPr>
          <p:cNvPr id="10" name="Picture 9" descr="Slide18.jpg">
            <a:extLst>
              <a:ext uri="{FF2B5EF4-FFF2-40B4-BE49-F238E27FC236}">
                <a16:creationId xmlns:a16="http://schemas.microsoft.com/office/drawing/2014/main" id="{101FBF0E-86D5-DE95-7F23-CAB09221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77" y="3904420"/>
            <a:ext cx="892363" cy="8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5EC17E5-4BAE-4C07-B6EE-88F947C5B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1F39C7-EA87-1BC3-B7C3-A65DB06E1A27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FCDE6-50EB-0D64-CA89-99A6720EF399}"/>
              </a:ext>
            </a:extLst>
          </p:cNvPr>
          <p:cNvSpPr txBox="1"/>
          <p:nvPr/>
        </p:nvSpPr>
        <p:spPr>
          <a:xfrm>
            <a:off x="8289703" y="7435877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December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ED693-8E3A-4299-9304-D935A82FC533}"/>
              </a:ext>
            </a:extLst>
          </p:cNvPr>
          <p:cNvSpPr txBox="1"/>
          <p:nvPr/>
        </p:nvSpPr>
        <p:spPr>
          <a:xfrm>
            <a:off x="7520729" y="47034"/>
            <a:ext cx="2514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December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944DF5-ECBC-5B7C-014A-A09E9F8C2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30861"/>
              </p:ext>
            </p:extLst>
          </p:nvPr>
        </p:nvGraphicFramePr>
        <p:xfrm>
          <a:off x="298115" y="1371616"/>
          <a:ext cx="9458302" cy="6013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3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3 Lesson 2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Harlem Renaissance)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5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(3.2) </a:t>
                      </a: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KG The Fighter"/>
                        </a:rPr>
                        <a:t>6   Majestic 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r>
                        <a:rPr lang="en-US" sz="1200" b="0" dirty="0" err="1">
                          <a:latin typeface="KALovekind" pitchFamily="2" charset="0"/>
                          <a:cs typeface="Century Gothic"/>
                        </a:rPr>
                        <a:t>Reveur’s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 Toy Drive December 2 - 13</a:t>
                      </a: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19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(Christmas Activities)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Informative Writing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Piece (Comp. 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in class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)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19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(Christmas Activities)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19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19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31</a:t>
                      </a:r>
                    </a:p>
                    <a:p>
                      <a:pPr algn="l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You are the light that </a:t>
                      </a:r>
                    </a:p>
                    <a:p>
                      <a:pPr lvl="0" algn="ctr"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makes the season bright.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573599627"/>
                  </a:ext>
                </a:extLst>
              </a:tr>
            </a:tbl>
          </a:graphicData>
        </a:graphic>
      </p:graphicFrame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EBF5E08-0A36-00E9-A042-AC0BBC65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60" y="5210700"/>
            <a:ext cx="1056595" cy="997575"/>
          </a:xfrm>
          <a:prstGeom prst="rect">
            <a:avLst/>
          </a:prstGeom>
        </p:spPr>
      </p:pic>
      <p:pic>
        <p:nvPicPr>
          <p:cNvPr id="17" name="Picture 16" descr="Slide21.jpg">
            <a:extLst>
              <a:ext uri="{FF2B5EF4-FFF2-40B4-BE49-F238E27FC236}">
                <a16:creationId xmlns:a16="http://schemas.microsoft.com/office/drawing/2014/main" id="{D1C148BD-E2F4-39A8-C301-C6C5DE042C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0" y="2084783"/>
            <a:ext cx="811017" cy="8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8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CEE7FF6-FF51-4CB0-8578-AA5E9BB24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23FD3-268C-19A0-A353-D27ED7E25F95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F1FC1-5BBB-C8E1-77D6-EBB11D5058A2}"/>
              </a:ext>
            </a:extLst>
          </p:cNvPr>
          <p:cNvSpPr txBox="1"/>
          <p:nvPr/>
        </p:nvSpPr>
        <p:spPr>
          <a:xfrm>
            <a:off x="8525295" y="7469107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January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A38C7-576F-4292-A69A-179C784BDD27}"/>
              </a:ext>
            </a:extLst>
          </p:cNvPr>
          <p:cNvSpPr txBox="1"/>
          <p:nvPr/>
        </p:nvSpPr>
        <p:spPr>
          <a:xfrm>
            <a:off x="7520729" y="47034"/>
            <a:ext cx="25141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January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5D91C0-8BFA-0A20-24CF-E03EEBCF6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3587"/>
              </p:ext>
            </p:extLst>
          </p:nvPr>
        </p:nvGraphicFramePr>
        <p:xfrm>
          <a:off x="286083" y="1345111"/>
          <a:ext cx="9458302" cy="6380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06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30">
                <a:tc gridSpan="3">
                  <a:txBody>
                    <a:bodyPr/>
                    <a:lstStyle/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KALovekind" pitchFamily="2" charset="0"/>
                          <a:cs typeface="MTF Hello My Name Is"/>
                        </a:rPr>
                        <a:t>Mistakes are </a:t>
                      </a:r>
                      <a:r>
                        <a:rPr lang="en-US" sz="2000" dirty="0">
                          <a:latin typeface="KALovekind" pitchFamily="2" charset="0"/>
                          <a:cs typeface="MTF Jumpin' Jack"/>
                        </a:rPr>
                        <a:t>proof</a:t>
                      </a:r>
                      <a:r>
                        <a:rPr lang="en-US" sz="2000" dirty="0">
                          <a:latin typeface="KALovekind" pitchFamily="2" charset="0"/>
                          <a:cs typeface="MTF Hello My Name Is"/>
                        </a:rPr>
                        <a:t> </a:t>
                      </a:r>
                    </a:p>
                    <a:p>
                      <a:pPr marL="0" marR="0" lvl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KALovekind" pitchFamily="2" charset="0"/>
                          <a:cs typeface="MTF Hello My Name Is"/>
                        </a:rPr>
                        <a:t>that you are trying.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  <a:p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  <a:p>
                      <a:endParaRPr lang="en-US" sz="16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Amistad’s Love Box Donations January 6 - 24</a:t>
                      </a: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4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3 Lesson 3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Overlanders)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6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(3.3)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44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3 Lesson 4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Cherokee: Gold and Tears)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(3.4) </a:t>
                      </a: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44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3 Lesson 5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Dancing Bird of Paradise)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ORF Unit 3.5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Weekly Reading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(3.5)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58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4 Lesson 1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Country / City Mouse)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31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Weekly Reading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Dictation, &amp; Spelling Tests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(4.1)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4077"/>
                  </a:ext>
                </a:extLst>
              </a:tr>
            </a:tbl>
          </a:graphicData>
        </a:graphic>
      </p:graphicFrame>
      <p:pic>
        <p:nvPicPr>
          <p:cNvPr id="10" name="Picture 9" descr="Slide17.jpg">
            <a:extLst>
              <a:ext uri="{FF2B5EF4-FFF2-40B4-BE49-F238E27FC236}">
                <a16:creationId xmlns:a16="http://schemas.microsoft.com/office/drawing/2014/main" id="{03A9C931-2FE3-E508-D501-853B14948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0" y="3545962"/>
            <a:ext cx="531256" cy="5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E1A1EF8-4B44-475B-BF51-7D25BFEB1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54CDF-F627-5259-E0B2-6412F26418D9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22B42-3B4C-4EAD-19F8-82B8B751EAFC}"/>
              </a:ext>
            </a:extLst>
          </p:cNvPr>
          <p:cNvSpPr txBox="1"/>
          <p:nvPr/>
        </p:nvSpPr>
        <p:spPr>
          <a:xfrm>
            <a:off x="8525295" y="7469107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February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25D8D-F562-41A0-A513-1829D57C8842}"/>
              </a:ext>
            </a:extLst>
          </p:cNvPr>
          <p:cNvSpPr txBox="1"/>
          <p:nvPr/>
        </p:nvSpPr>
        <p:spPr>
          <a:xfrm>
            <a:off x="7520729" y="47034"/>
            <a:ext cx="25141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February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ED263A-C87E-D435-875C-A57FED921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22372"/>
              </p:ext>
            </p:extLst>
          </p:nvPr>
        </p:nvGraphicFramePr>
        <p:xfrm>
          <a:off x="298115" y="1331859"/>
          <a:ext cx="9458302" cy="5826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7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53">
                <a:tc gridSpan="6">
                  <a:txBody>
                    <a:bodyPr/>
                    <a:lstStyle/>
                    <a:p>
                      <a:pPr marL="0" marR="0" indent="0" algn="ctr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Do what you love and love what you do.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Amistad’s Love Boxes Deliveries to Local Assisted Living Facilities Feb. 7</a:t>
                      </a: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7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4 Lesson 2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(A Saguaro’s Story)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(4.2) </a:t>
                      </a: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05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(Valentine’s Day Activities)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9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4 Lesson 3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(Einstein Anderson and the Mighty Ants)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(4.3)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   </a:t>
                      </a:r>
                      <a:r>
                        <a:rPr lang="en-US" sz="1200" dirty="0" err="1">
                          <a:latin typeface="KALovekind" pitchFamily="2" charset="0"/>
                          <a:cs typeface="Century Gothic"/>
                        </a:rPr>
                        <a:t>McWane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11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4 Lesson 4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(Amazing Animals) 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(4.4) </a:t>
                      </a: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53757152"/>
                  </a:ext>
                </a:extLst>
              </a:tr>
            </a:tbl>
          </a:graphicData>
        </a:graphic>
      </p:graphicFrame>
      <p:pic>
        <p:nvPicPr>
          <p:cNvPr id="10" name="Picture 9" descr="Slide18.jpg">
            <a:extLst>
              <a:ext uri="{FF2B5EF4-FFF2-40B4-BE49-F238E27FC236}">
                <a16:creationId xmlns:a16="http://schemas.microsoft.com/office/drawing/2014/main" id="{F509FD0E-EF18-81BB-AB81-45C7E5E8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65" y="3886200"/>
            <a:ext cx="892363" cy="695302"/>
          </a:xfrm>
          <a:prstGeom prst="rect">
            <a:avLst/>
          </a:prstGeom>
        </p:spPr>
      </p:pic>
      <p:pic>
        <p:nvPicPr>
          <p:cNvPr id="15" name="Picture 14" descr="Slide21.jpg">
            <a:extLst>
              <a:ext uri="{FF2B5EF4-FFF2-40B4-BE49-F238E27FC236}">
                <a16:creationId xmlns:a16="http://schemas.microsoft.com/office/drawing/2014/main" id="{0E0C2166-333A-FE2B-4B3B-421F199192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50" y="4937460"/>
            <a:ext cx="887882" cy="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C72A35A-BBE8-4832-A6F4-6DAF4CE60A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9EFDDC-D8BD-6998-D64E-5BCB0ACADB67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D03CC-80F7-35A7-9C10-D4149AFD98F8}"/>
              </a:ext>
            </a:extLst>
          </p:cNvPr>
          <p:cNvSpPr txBox="1"/>
          <p:nvPr/>
        </p:nvSpPr>
        <p:spPr>
          <a:xfrm>
            <a:off x="8644167" y="744288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March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D4064-B47D-425A-885A-78A3D83A5789}"/>
              </a:ext>
            </a:extLst>
          </p:cNvPr>
          <p:cNvSpPr txBox="1"/>
          <p:nvPr/>
        </p:nvSpPr>
        <p:spPr>
          <a:xfrm>
            <a:off x="7520729" y="47034"/>
            <a:ext cx="2514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March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525EE2-B769-C3B5-BA32-7C2D0AA1C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86037"/>
              </p:ext>
            </p:extLst>
          </p:nvPr>
        </p:nvGraphicFramePr>
        <p:xfrm>
          <a:off x="324619" y="1305354"/>
          <a:ext cx="9458302" cy="591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46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43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Dare to be remarkable!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r>
                        <a:rPr lang="en-US" sz="1200" b="0" dirty="0" err="1">
                          <a:latin typeface="KALovekind" pitchFamily="2" charset="0"/>
                          <a:cs typeface="Century Gothic"/>
                        </a:rPr>
                        <a:t>Isibindi’s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 Coin Drive March 3 - 14</a:t>
                      </a: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42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Teacher’s Choice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(ACAP Test Prep)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Narrative Writing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Piece (Completed 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in class</a:t>
                      </a: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42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00FF00"/>
                          </a:highlight>
                          <a:latin typeface="KALovekind" pitchFamily="2" charset="0"/>
                          <a:cs typeface="Century Gothic"/>
                        </a:rPr>
                        <a:t>ACAP Testing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00FF00"/>
                          </a:highlight>
                          <a:latin typeface="KALovekind" pitchFamily="2" charset="0"/>
                          <a:cs typeface="Century Gothic"/>
                        </a:rPr>
                        <a:t>TBA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14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42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00FF00"/>
                          </a:highlight>
                          <a:latin typeface="KALovekind" pitchFamily="2" charset="0"/>
                          <a:cs typeface="Century Gothic"/>
                        </a:rPr>
                        <a:t>ACAP Testing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00FF00"/>
                          </a:highlight>
                          <a:latin typeface="KALovekind" pitchFamily="2" charset="0"/>
                          <a:cs typeface="Century Gothic"/>
                        </a:rPr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71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53757152"/>
                  </a:ext>
                </a:extLst>
              </a:tr>
              <a:tr h="56471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30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4 Lesson 5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(Ecosystem </a:t>
                      </a:r>
                      <a:r>
                        <a:rPr lang="en-US" sz="1200" b="0" dirty="0" err="1">
                          <a:latin typeface="KALovekind" pitchFamily="2" charset="0"/>
                          <a:cs typeface="Century Gothic"/>
                        </a:rPr>
                        <a:t>Invd</a:t>
                      </a:r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39000"/>
                  </a:ext>
                </a:extLst>
              </a:tr>
            </a:tbl>
          </a:graphicData>
        </a:graphic>
      </p:graphicFrame>
      <p:pic>
        <p:nvPicPr>
          <p:cNvPr id="9" name="Picture 8" descr="Slide17.jpg">
            <a:extLst>
              <a:ext uri="{FF2B5EF4-FFF2-40B4-BE49-F238E27FC236}">
                <a16:creationId xmlns:a16="http://schemas.microsoft.com/office/drawing/2014/main" id="{66B03908-4FE9-F538-32F3-740FC6F714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68" y="3817910"/>
            <a:ext cx="887882" cy="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644D256-1937-4247-9F8C-5DA2DE52C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" y="0"/>
            <a:ext cx="10059141" cy="777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8A7291-B7A9-B91E-92C5-FE00908CF826}"/>
              </a:ext>
            </a:extLst>
          </p:cNvPr>
          <p:cNvSpPr/>
          <p:nvPr/>
        </p:nvSpPr>
        <p:spPr>
          <a:xfrm>
            <a:off x="8097078" y="7473593"/>
            <a:ext cx="1961322" cy="298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9CD6C-4E5F-78B2-0E63-B9909E2226FD}"/>
              </a:ext>
            </a:extLst>
          </p:cNvPr>
          <p:cNvSpPr txBox="1"/>
          <p:nvPr/>
        </p:nvSpPr>
        <p:spPr>
          <a:xfrm>
            <a:off x="8943699" y="746910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AB5E7-07BC-4ACD-B0A6-9015044C2EB5}"/>
              </a:ext>
            </a:extLst>
          </p:cNvPr>
          <p:cNvSpPr txBox="1"/>
          <p:nvPr/>
        </p:nvSpPr>
        <p:spPr>
          <a:xfrm>
            <a:off x="7520729" y="47034"/>
            <a:ext cx="2514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Mrs. Couper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April</a:t>
            </a:r>
          </a:p>
          <a:p>
            <a:pPr algn="r"/>
            <a:r>
              <a:rPr lang="en-US" sz="1900" b="1" dirty="0">
                <a:solidFill>
                  <a:schemeClr val="bg1"/>
                </a:solidFill>
                <a:latin typeface="KASkylight" pitchFamily="2" charset="0"/>
                <a:cs typeface="Century Gothic"/>
              </a:rPr>
              <a:t>Assessments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D45A25-FDD9-B79B-DC43-70B7A146D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48971"/>
              </p:ext>
            </p:extLst>
          </p:nvPr>
        </p:nvGraphicFramePr>
        <p:xfrm>
          <a:off x="212035" y="1411371"/>
          <a:ext cx="9637143" cy="6276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48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SUNDAY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MONDAY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TUESDAY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WEDNESDAY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THURSDAY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FRIDAY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KAHomegrown" pitchFamily="2" charset="0"/>
                          <a:cs typeface="Century Gothic"/>
                        </a:rPr>
                        <a:t>SATURDAY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KAHomegrown" pitchFamily="2" charset="0"/>
                          <a:cs typeface="Century Gothic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582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3</a:t>
                      </a: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Grammar Unit 4 </a:t>
                      </a:r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4   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Oral Reading Fluency Unit 4.5,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(4.5)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Major Grade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     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Minor Grade</a:t>
                      </a:r>
                      <a:endParaRPr lang="en-US" sz="1200" dirty="0">
                        <a:highlight>
                          <a:srgbClr val="FFFF00"/>
                        </a:highlight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b="0" dirty="0">
                        <a:latin typeface="KALovekind" pitchFamily="2" charset="0"/>
                        <a:cs typeface="Century Gothic"/>
                      </a:endParaRP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pPr algn="ctr"/>
                      <a:endParaRPr lang="en-US" sz="1200" dirty="0">
                        <a:latin typeface="MTF Hello My Name Is"/>
                        <a:cs typeface="MTF Hello My Name Is"/>
                      </a:endParaRPr>
                    </a:p>
                    <a:p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41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5 Lesson 1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Road to Democracy)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11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Dictation &amp; 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(5.1)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82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13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ALovekind" pitchFamily="2" charset="0"/>
                          <a:ea typeface="+mn-ea"/>
                          <a:cs typeface="Century Gothic"/>
                        </a:rPr>
                        <a:t>Unit 5 Lesson 2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ALovekind" pitchFamily="2" charset="0"/>
                          <a:ea typeface="+mn-ea"/>
                          <a:cs typeface="Century Gothic"/>
                        </a:rPr>
                        <a:t>(Every Vote Counts)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14</a:t>
                      </a: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16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17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Comprehension Quiz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 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(5.2) </a:t>
                      </a:r>
                      <a:endParaRPr lang="en-US" sz="1200" b="1" dirty="0">
                        <a:highlight>
                          <a:srgbClr val="FF00FF"/>
                        </a:highlight>
                        <a:latin typeface="KALovekind" pitchFamily="2" charset="0"/>
                        <a:cs typeface="Century Gothic"/>
                      </a:endParaRP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14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5 Lesson 3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(How Congress Works) </a:t>
                      </a:r>
                    </a:p>
                    <a:p>
                      <a:endParaRPr lang="en-US" sz="1200" dirty="0">
                        <a:latin typeface="KALovekin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22</a:t>
                      </a:r>
                    </a:p>
                    <a:p>
                      <a:endParaRPr lang="en-US" sz="1200" dirty="0">
                        <a:latin typeface="KALovekind" pitchFamily="2" charset="0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25</a:t>
                      </a:r>
                    </a:p>
                    <a:p>
                      <a:pPr algn="ctr"/>
                      <a:r>
                        <a:rPr lang="en-US" sz="1200" b="1" dirty="0">
                          <a:highlight>
                            <a:srgbClr val="FF00FF"/>
                          </a:highlight>
                          <a:latin typeface="KALovekind" pitchFamily="2" charset="0"/>
                          <a:cs typeface="Century Gothic"/>
                        </a:rPr>
                        <a:t>Reading Skills Test </a:t>
                      </a:r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&amp; 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  <a:latin typeface="KALovekind" pitchFamily="2" charset="0"/>
                          <a:cs typeface="Century Gothic"/>
                        </a:rPr>
                        <a:t>Spelling Test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(5.3)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MTF Hello My Name Is"/>
                        <a:cs typeface="MTF Hello My Name Is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227888242"/>
                  </a:ext>
                </a:extLst>
              </a:tr>
              <a:tr h="10614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Lovekind" pitchFamily="2" charset="0"/>
                        </a:rPr>
                        <a:t>27</a:t>
                      </a:r>
                    </a:p>
                    <a:p>
                      <a:pPr algn="ctr"/>
                      <a:r>
                        <a:rPr lang="en-US" sz="1200" b="1" dirty="0">
                          <a:latin typeface="KALovekind" pitchFamily="2" charset="0"/>
                          <a:cs typeface="Century Gothic"/>
                        </a:rPr>
                        <a:t>Unit 5 Lesson 4</a:t>
                      </a:r>
                    </a:p>
                    <a:p>
                      <a:pPr algn="ctr"/>
                      <a:r>
                        <a:rPr lang="en-US" sz="1200" b="0" dirty="0">
                          <a:latin typeface="KALovekind" pitchFamily="2" charset="0"/>
                          <a:cs typeface="Century Gothic"/>
                        </a:rPr>
                        <a:t>(The United States Capitol)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KALovekind" pitchFamily="2" charset="0"/>
                        </a:rPr>
                        <a:t>30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MTF Hello My Name Is"/>
                        </a:rPr>
                        <a:t>“The things that make me different are the things that make me.”</a:t>
                      </a:r>
                    </a:p>
                    <a:p>
                      <a:pPr algn="ctr"/>
                      <a:r>
                        <a:rPr lang="en-US" sz="1200" dirty="0">
                          <a:latin typeface="KALovekind" pitchFamily="2" charset="0"/>
                          <a:cs typeface="MTF Jumpin' Jack"/>
                        </a:rPr>
                        <a:t>-Winnie the Pooh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96789"/>
                  </a:ext>
                </a:extLst>
              </a:tr>
            </a:tbl>
          </a:graphicData>
        </a:graphic>
      </p:graphicFrame>
      <p:pic>
        <p:nvPicPr>
          <p:cNvPr id="8" name="Picture 7" descr="Slide18.jpg">
            <a:extLst>
              <a:ext uri="{FF2B5EF4-FFF2-40B4-BE49-F238E27FC236}">
                <a16:creationId xmlns:a16="http://schemas.microsoft.com/office/drawing/2014/main" id="{E3CFCBB6-CC47-FB30-D60C-71C6FACE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57" y="4469084"/>
            <a:ext cx="892363" cy="8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65616</TotalTime>
  <Words>1274</Words>
  <Application>Microsoft Office PowerPoint</Application>
  <PresentationFormat>Custom</PresentationFormat>
  <Paragraphs>609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KAGhostTown</vt:lpstr>
      <vt:lpstr>KAHomegrown</vt:lpstr>
      <vt:lpstr>KALovekind</vt:lpstr>
      <vt:lpstr>KASkylight</vt:lpstr>
      <vt:lpstr>MTF Hello My Name 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 moore</dc:creator>
  <cp:lastModifiedBy>Avery Myers</cp:lastModifiedBy>
  <cp:revision>24</cp:revision>
  <cp:lastPrinted>2024-05-31T02:42:35Z</cp:lastPrinted>
  <dcterms:created xsi:type="dcterms:W3CDTF">2019-08-23T22:51:34Z</dcterms:created>
  <dcterms:modified xsi:type="dcterms:W3CDTF">2024-07-30T02:31:02Z</dcterms:modified>
</cp:coreProperties>
</file>