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1"/>
  </p:sldMasterIdLst>
  <p:notesMasterIdLst>
    <p:notesMasterId r:id="rId11"/>
  </p:notesMasterIdLst>
  <p:handoutMasterIdLst>
    <p:handoutMasterId r:id="rId12"/>
  </p:handoutMasterIdLst>
  <p:sldIdLst>
    <p:sldId id="257" r:id="rId2"/>
    <p:sldId id="258" r:id="rId3"/>
    <p:sldId id="259" r:id="rId4"/>
    <p:sldId id="266" r:id="rId5"/>
    <p:sldId id="260" r:id="rId6"/>
    <p:sldId id="261" r:id="rId7"/>
    <p:sldId id="262" r:id="rId8"/>
    <p:sldId id="263" r:id="rId9"/>
    <p:sldId id="265" r:id="rId1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6182" autoAdjust="0"/>
  </p:normalViewPr>
  <p:slideViewPr>
    <p:cSldViewPr showGuides="1">
      <p:cViewPr varScale="1">
        <p:scale>
          <a:sx n="69" d="100"/>
          <a:sy n="69" d="100"/>
        </p:scale>
        <p:origin x="288" y="60"/>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16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5/17/2024</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5/17/2024</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1607705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1284804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42741" cy="6858000"/>
              <a:chOff x="0" y="0"/>
              <a:chExt cx="4742741" cy="6858000"/>
            </a:xfrm>
          </p:grpSpPr>
          <p:pic>
            <p:nvPicPr>
              <p:cNvPr id="9" name="Picture 8"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Date Placeholder 4"/>
          <p:cNvSpPr>
            <a:spLocks noGrp="1"/>
          </p:cNvSpPr>
          <p:nvPr>
            <p:ph type="dt" sz="half" idx="10"/>
          </p:nvPr>
        </p:nvSpPr>
        <p:spPr/>
        <p:txBody>
          <a:bodyPr/>
          <a:lstStyle/>
          <a:p>
            <a:fld id="{5706A09E-12D5-4B1D-B8BB-C300B1DDD423}" type="datetime1">
              <a:rPr lang="en-US" smtClean="0"/>
              <a:t>5/17/2024</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322012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hasCustomPrompt="1"/>
          </p:nvPr>
        </p:nvSpPr>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D91CA53D-4C84-40AA-983E-A1E818A7FEFC}" type="datetime1">
              <a:rPr lang="en-US" smtClean="0"/>
              <a:t>5/17/2024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181761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hasCustomPrompt="1"/>
          </p:nvPr>
        </p:nvSpPr>
        <p:spPr>
          <a:xfrm>
            <a:off x="1117309" y="274638"/>
            <a:ext cx="8532178" cy="5897561"/>
          </a:xfrm>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C8E2FCEE-AE66-4EAB-9C04-97F8A56A6354}" type="datetime1">
              <a:rPr lang="en-US" smtClean="0"/>
              <a:t>5/17/2024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37236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5A9377B-053C-438C-8A98-92C419A6701C}" type="datetime1">
              <a:rPr lang="en-US" smtClean="0"/>
              <a:t>5/17/2024</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86535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2" name="Date Placeholder 1"/>
          <p:cNvSpPr>
            <a:spLocks noGrp="1"/>
          </p:cNvSpPr>
          <p:nvPr>
            <p:ph type="dt" sz="half" idx="10"/>
          </p:nvPr>
        </p:nvSpPr>
        <p:spPr/>
        <p:txBody>
          <a:bodyPr/>
          <a:lstStyle/>
          <a:p>
            <a:fld id="{B07CEF46-0123-4A75-9835-49DC49D53DE2}" type="datetime1">
              <a:rPr lang="en-US" smtClean="0"/>
              <a:t>5/17/2024</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05258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hasCustomPrompt="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buFont typeface="Century Gothic" panose="020B0502020202020204" pitchFamily="34" charset="0"/>
              <a:buChar char="–"/>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8"/>
            <a:endParaRPr dirty="0"/>
          </a:p>
        </p:txBody>
      </p:sp>
      <p:sp>
        <p:nvSpPr>
          <p:cNvPr id="4" name="Content Placeholder 3"/>
          <p:cNvSpPr>
            <a:spLocks noGrp="1"/>
          </p:cNvSpPr>
          <p:nvPr>
            <p:ph sz="half" idx="2" hasCustomPrompt="1"/>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62A6378D-18AE-47D1-B10A-42F623B40082}" type="datetime1">
              <a:rPr lang="en-US" smtClean="0"/>
              <a:t>5/17/2024</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0250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hasCustomPrompt="1"/>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hasCustomPrompt="1"/>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321F6AE8-D704-41F6-B16A-5547B5672AC1}" type="datetime1">
              <a:rPr lang="en-US" smtClean="0"/>
              <a:t>5/17/2024</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92007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8AB9538-6F63-4C0B-916D-ED3F4E0A1B28}" type="datetime1">
              <a:rPr lang="en-US" smtClean="0"/>
              <a:t>5/17/2024</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t>5/17/2024</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1950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a:t>Click to edit Master title style</a:t>
            </a:r>
            <a:endParaRPr dirty="0"/>
          </a:p>
        </p:txBody>
      </p:sp>
      <p:sp>
        <p:nvSpPr>
          <p:cNvPr id="3" name="Content Placeholder 2"/>
          <p:cNvSpPr>
            <a:spLocks noGrp="1"/>
          </p:cNvSpPr>
          <p:nvPr>
            <p:ph idx="1" hasCustomPrompt="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marL="2418976" indent="-285750">
              <a:buFont typeface="Century Gothic" panose="020B0502020202020204" pitchFamily="34" charset="0"/>
              <a:buChar cha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1B8DC91-5A3B-40CE-8C1D-279A8EF6E008}" type="datetime1">
              <a:rPr lang="en-US" smtClean="0"/>
              <a:t>5/17/2024</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78911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6B7C20A-B94A-4E20-B4B2-88A7825AE904}" type="datetime1">
              <a:rPr lang="en-US" smtClean="0"/>
              <a:t>5/17/2024</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352137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pPr/>
              <a:t>5/17/2024</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a:solidFill>
                  <a:schemeClr val="tx1"/>
                </a:solidFill>
              </a:rPr>
              <a:t>Welcome to Third Grade!</a:t>
            </a:r>
          </a:p>
        </p:txBody>
      </p:sp>
      <p:sp>
        <p:nvSpPr>
          <p:cNvPr id="5" name="Subtitle 4"/>
          <p:cNvSpPr>
            <a:spLocks noGrp="1"/>
          </p:cNvSpPr>
          <p:nvPr>
            <p:ph type="subTitle" idx="1"/>
          </p:nvPr>
        </p:nvSpPr>
        <p:spPr/>
        <p:txBody>
          <a:bodyPr/>
          <a:lstStyle/>
          <a:p>
            <a:pPr algn="ctr"/>
            <a:r>
              <a:rPr lang="en-US" b="1" dirty="0">
                <a:solidFill>
                  <a:schemeClr val="tx1"/>
                </a:solidFill>
              </a:rPr>
              <a:t>Pine Level Elementary School</a:t>
            </a:r>
            <a:br>
              <a:rPr lang="en-US" b="1" dirty="0">
                <a:solidFill>
                  <a:schemeClr val="tx1"/>
                </a:solidFill>
              </a:rPr>
            </a:br>
            <a:r>
              <a:rPr lang="en-US" b="1" dirty="0" smtClean="0">
                <a:solidFill>
                  <a:schemeClr val="tx1"/>
                </a:solidFill>
              </a:rPr>
              <a:t>2024-2025</a:t>
            </a:r>
            <a:endParaRPr lang="en-US" b="1" dirty="0">
              <a:solidFill>
                <a:schemeClr val="tx1"/>
              </a:solidFill>
            </a:endParaRPr>
          </a:p>
        </p:txBody>
      </p:sp>
    </p:spTree>
    <p:extLst>
      <p:ext uri="{BB962C8B-B14F-4D97-AF65-F5344CB8AC3E}">
        <p14:creationId xmlns:p14="http://schemas.microsoft.com/office/powerpoint/2010/main" val="168988781"/>
      </p:ext>
    </p:extLst>
  </p:cSld>
  <p:clrMapOvr>
    <a:masterClrMapping/>
  </p:clrMapOvr>
  <mc:AlternateContent xmlns:mc="http://schemas.openxmlformats.org/markup-compatibility/2006" xmlns:p14="http://schemas.microsoft.com/office/powerpoint/2010/main">
    <mc:Choice Requires="p14">
      <p:transition spd="med" p14:dur="700" advTm="4372">
        <p:fade/>
      </p:transition>
    </mc:Choice>
    <mc:Fallback xmlns="">
      <p:transition spd="med" advTm="4372">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Third Graders!</a:t>
            </a:r>
          </a:p>
        </p:txBody>
      </p:sp>
      <p:sp>
        <p:nvSpPr>
          <p:cNvPr id="3" name="Content Placeholder 2"/>
          <p:cNvSpPr>
            <a:spLocks noGrp="1"/>
          </p:cNvSpPr>
          <p:nvPr>
            <p:ph idx="1"/>
          </p:nvPr>
        </p:nvSpPr>
        <p:spPr/>
        <p:txBody>
          <a:bodyPr>
            <a:normAutofit/>
          </a:bodyPr>
          <a:lstStyle/>
          <a:p>
            <a:pPr marL="0" indent="0">
              <a:buNone/>
            </a:pPr>
            <a:r>
              <a:rPr lang="en-US" dirty="0">
                <a:latin typeface="Georgia" panose="02040502050405020303" pitchFamily="18" charset="0"/>
              </a:rPr>
              <a:t>Third Grade is a year when students are able to build upon the foundation of readiness and math skills and concepts they learned in second grade. They will also be encouraged to become more independent and responsible. </a:t>
            </a:r>
          </a:p>
          <a:p>
            <a:pPr marL="0" indent="0">
              <a:buNone/>
            </a:pPr>
            <a:r>
              <a:rPr lang="en-US" dirty="0">
                <a:latin typeface="Georgia" panose="02040502050405020303" pitchFamily="18" charset="0"/>
              </a:rPr>
              <a:t>The information in this presentation will make you aware of various skills for language arts and math as well as personal and social responsibilities that students should have as they enter third grade.</a:t>
            </a:r>
          </a:p>
          <a:p>
            <a:pPr marL="0" indent="0">
              <a:buNone/>
            </a:pPr>
            <a:endParaRPr lang="en-US" dirty="0">
              <a:latin typeface="Georgia" panose="02040502050405020303" pitchFamily="18" charset="0"/>
            </a:endParaRPr>
          </a:p>
          <a:p>
            <a:pPr marL="0" indent="0">
              <a:buNone/>
            </a:pPr>
            <a:r>
              <a:rPr lang="en-US" dirty="0">
                <a:latin typeface="Georgia" panose="02040502050405020303" pitchFamily="18" charset="0"/>
              </a:rPr>
              <a:t>Thank you for taking the time to review this presentation. We hope the information will be useful to you and your child.</a:t>
            </a:r>
          </a:p>
          <a:p>
            <a:endParaRPr lang="en-US" dirty="0"/>
          </a:p>
        </p:txBody>
      </p:sp>
    </p:spTree>
    <p:extLst>
      <p:ext uri="{BB962C8B-B14F-4D97-AF65-F5344CB8AC3E}">
        <p14:creationId xmlns:p14="http://schemas.microsoft.com/office/powerpoint/2010/main" val="2995321941"/>
      </p:ext>
    </p:extLst>
  </p:cSld>
  <p:clrMapOvr>
    <a:masterClrMapping/>
  </p:clrMapOvr>
  <mc:AlternateContent xmlns:mc="http://schemas.openxmlformats.org/markup-compatibility/2006" xmlns:p14="http://schemas.microsoft.com/office/powerpoint/2010/main">
    <mc:Choice Requires="p14">
      <p:transition spd="med" p14:dur="700" advTm="16997">
        <p:fade/>
      </p:transition>
    </mc:Choice>
    <mc:Fallback xmlns="">
      <p:transition spd="med" advTm="16997">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14400"/>
          </a:xfrm>
        </p:spPr>
        <p:txBody>
          <a:bodyPr/>
          <a:lstStyle/>
          <a:p>
            <a:r>
              <a:rPr lang="en-US" dirty="0"/>
              <a:t>Language Arts</a:t>
            </a:r>
          </a:p>
        </p:txBody>
      </p:sp>
      <p:sp>
        <p:nvSpPr>
          <p:cNvPr id="3" name="Content Placeholder 2"/>
          <p:cNvSpPr>
            <a:spLocks noGrp="1"/>
          </p:cNvSpPr>
          <p:nvPr>
            <p:ph idx="1"/>
          </p:nvPr>
        </p:nvSpPr>
        <p:spPr>
          <a:xfrm>
            <a:off x="303212" y="1011382"/>
            <a:ext cx="5638800" cy="5770418"/>
          </a:xfrm>
        </p:spPr>
        <p:txBody>
          <a:bodyPr>
            <a:noAutofit/>
          </a:bodyPr>
          <a:lstStyle/>
          <a:p>
            <a:pPr marL="285750" indent="-285750">
              <a:buFont typeface="Wingdings" panose="05000000000000000000" pitchFamily="2" charset="2"/>
              <a:buChar char="Ø"/>
            </a:pPr>
            <a:r>
              <a:rPr lang="en-US" dirty="0"/>
              <a:t>Shows an understanding of the lesson by asking and answering questions about it (who, what, where, when, why, and how)</a:t>
            </a:r>
          </a:p>
          <a:p>
            <a:pPr marL="285750" indent="-285750">
              <a:buFont typeface="Wingdings" panose="05000000000000000000" pitchFamily="2" charset="2"/>
              <a:buChar char="Ø"/>
            </a:pPr>
            <a:r>
              <a:rPr lang="en-US" dirty="0"/>
              <a:t>Reads and spells the first two hundred Fry words</a:t>
            </a:r>
          </a:p>
          <a:p>
            <a:pPr marL="285750" indent="-285750">
              <a:buFont typeface="Wingdings" panose="05000000000000000000" pitchFamily="2" charset="2"/>
              <a:buChar char="Ø"/>
            </a:pPr>
            <a:r>
              <a:rPr lang="en-US" dirty="0"/>
              <a:t>Begins to read and spell the third and fourth hundred Fry words</a:t>
            </a:r>
          </a:p>
          <a:p>
            <a:pPr marL="285750" indent="-285750">
              <a:buFont typeface="Wingdings" panose="05000000000000000000" pitchFamily="2" charset="2"/>
              <a:buChar char="Ø"/>
            </a:pPr>
            <a:r>
              <a:rPr lang="en-US" dirty="0"/>
              <a:t>Knows and can name the characters, setting, and plot of a story/book during and after reading, can compare and contrast stories, determines main idea and </a:t>
            </a:r>
            <a:r>
              <a:rPr lang="en-US" dirty="0" smtClean="0"/>
              <a:t>details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9492" y="2667000"/>
            <a:ext cx="3291840" cy="4114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7212" y="76200"/>
            <a:ext cx="2971800" cy="3962400"/>
          </a:xfrm>
          <a:prstGeom prst="rect">
            <a:avLst/>
          </a:prstGeom>
        </p:spPr>
      </p:pic>
    </p:spTree>
    <p:extLst>
      <p:ext uri="{BB962C8B-B14F-4D97-AF65-F5344CB8AC3E}">
        <p14:creationId xmlns:p14="http://schemas.microsoft.com/office/powerpoint/2010/main" val="3422892359"/>
      </p:ext>
    </p:extLst>
  </p:cSld>
  <p:clrMapOvr>
    <a:masterClrMapping/>
  </p:clrMapOvr>
  <mc:AlternateContent xmlns:mc="http://schemas.openxmlformats.org/markup-compatibility/2006" xmlns:p14="http://schemas.microsoft.com/office/powerpoint/2010/main">
    <mc:Choice Requires="p14">
      <p:transition spd="med" p14:dur="700" advTm="16559">
        <p:fade/>
      </p:transition>
    </mc:Choice>
    <mc:Fallback xmlns="">
      <p:transition spd="med" advTm="16559">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90600"/>
          </a:xfrm>
        </p:spPr>
        <p:txBody>
          <a:bodyPr/>
          <a:lstStyle/>
          <a:p>
            <a:r>
              <a:rPr lang="en-US" dirty="0"/>
              <a:t>Language </a:t>
            </a:r>
            <a:r>
              <a:rPr lang="en-US" dirty="0" smtClean="0"/>
              <a:t>Arts </a:t>
            </a:r>
            <a:r>
              <a:rPr lang="en-US" sz="3200" dirty="0" smtClean="0"/>
              <a:t>(continued)</a:t>
            </a:r>
            <a:endParaRPr lang="en-US" sz="3200" dirty="0"/>
          </a:p>
        </p:txBody>
      </p:sp>
      <p:sp>
        <p:nvSpPr>
          <p:cNvPr id="3" name="Content Placeholder 2"/>
          <p:cNvSpPr>
            <a:spLocks noGrp="1"/>
          </p:cNvSpPr>
          <p:nvPr>
            <p:ph idx="1"/>
          </p:nvPr>
        </p:nvSpPr>
        <p:spPr>
          <a:xfrm>
            <a:off x="455612" y="1219200"/>
            <a:ext cx="5943599" cy="5638800"/>
          </a:xfrm>
        </p:spPr>
        <p:txBody>
          <a:bodyPr>
            <a:normAutofit/>
          </a:bodyPr>
          <a:lstStyle/>
          <a:p>
            <a:pPr marL="285750" indent="-285750">
              <a:buFont typeface="Wingdings" panose="05000000000000000000" pitchFamily="2" charset="2"/>
              <a:buChar char="Ø"/>
            </a:pPr>
            <a:r>
              <a:rPr lang="en-US" dirty="0"/>
              <a:t>Reads fiction and non-fiction daily</a:t>
            </a:r>
          </a:p>
          <a:p>
            <a:pPr marL="285750" indent="-285750">
              <a:buFont typeface="Wingdings" panose="05000000000000000000" pitchFamily="2" charset="2"/>
              <a:buChar char="Ø"/>
            </a:pPr>
            <a:r>
              <a:rPr lang="en-US" dirty="0"/>
              <a:t>Can write a simple sentence and compound sentence with a capital letter and end punctuation</a:t>
            </a:r>
          </a:p>
          <a:p>
            <a:pPr marL="285750" indent="-285750">
              <a:buFont typeface="Wingdings" panose="05000000000000000000" pitchFamily="2" charset="2"/>
              <a:buChar char="Ø"/>
            </a:pPr>
            <a:r>
              <a:rPr lang="en-US" dirty="0"/>
              <a:t>Can form upper and lowercase letters correctly</a:t>
            </a:r>
          </a:p>
          <a:p>
            <a:pPr marL="285750" indent="-285750">
              <a:buFont typeface="Wingdings" panose="05000000000000000000" pitchFamily="2" charset="2"/>
              <a:buChar char="Ø"/>
            </a:pPr>
            <a:r>
              <a:rPr lang="en-US" dirty="0"/>
              <a:t>Can retell a story after reading</a:t>
            </a:r>
          </a:p>
          <a:p>
            <a:pPr marL="285750" indent="-285750">
              <a:buFont typeface="Wingdings" panose="05000000000000000000" pitchFamily="2" charset="2"/>
              <a:buChar char="Ø"/>
            </a:pPr>
            <a:r>
              <a:rPr lang="en-US" dirty="0"/>
              <a:t>Reads with expression while pausing at commas and stopping at periods</a:t>
            </a:r>
          </a:p>
          <a:p>
            <a:pPr marL="285750" indent="-285750">
              <a:buFont typeface="Wingdings" panose="05000000000000000000" pitchFamily="2" charset="2"/>
              <a:buChar char="Ø"/>
            </a:pPr>
            <a:r>
              <a:rPr lang="en-US" dirty="0"/>
              <a:t>Can read for 20-30 minutes in one sitting without pause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7412" y="1447800"/>
            <a:ext cx="3600450" cy="4800600"/>
          </a:xfrm>
          <a:prstGeom prst="rect">
            <a:avLst/>
          </a:prstGeom>
        </p:spPr>
      </p:pic>
    </p:spTree>
    <p:extLst>
      <p:ext uri="{BB962C8B-B14F-4D97-AF65-F5344CB8AC3E}">
        <p14:creationId xmlns:p14="http://schemas.microsoft.com/office/powerpoint/2010/main" val="377802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14400"/>
          </a:xfrm>
        </p:spPr>
        <p:txBody>
          <a:bodyPr/>
          <a:lstStyle/>
          <a:p>
            <a:r>
              <a:rPr lang="en-US" dirty="0"/>
              <a:t>Math</a:t>
            </a:r>
          </a:p>
        </p:txBody>
      </p:sp>
      <p:sp>
        <p:nvSpPr>
          <p:cNvPr id="3" name="Content Placeholder 2"/>
          <p:cNvSpPr>
            <a:spLocks noGrp="1"/>
          </p:cNvSpPr>
          <p:nvPr>
            <p:ph idx="1"/>
          </p:nvPr>
        </p:nvSpPr>
        <p:spPr>
          <a:xfrm>
            <a:off x="379412" y="1066800"/>
            <a:ext cx="5948807" cy="5638800"/>
          </a:xfrm>
        </p:spPr>
        <p:txBody>
          <a:bodyPr>
            <a:normAutofit/>
          </a:bodyPr>
          <a:lstStyle/>
          <a:p>
            <a:pPr>
              <a:buFont typeface="Wingdings" panose="05000000000000000000" pitchFamily="2" charset="2"/>
              <a:buChar char="Ø"/>
            </a:pPr>
            <a:r>
              <a:rPr lang="en-US" dirty="0"/>
              <a:t>Knows all addition and subtraction facts with limited to no use of fingers or manipulatives</a:t>
            </a:r>
          </a:p>
          <a:p>
            <a:pPr>
              <a:buFont typeface="Wingdings" panose="05000000000000000000" pitchFamily="2" charset="2"/>
              <a:buChar char="Ø"/>
            </a:pPr>
            <a:r>
              <a:rPr lang="en-US" dirty="0"/>
              <a:t>Skip counts to 100 by 2’s, 5’s, and 10’s</a:t>
            </a:r>
          </a:p>
          <a:p>
            <a:pPr>
              <a:buFont typeface="Wingdings" panose="05000000000000000000" pitchFamily="2" charset="2"/>
              <a:buChar char="Ø"/>
            </a:pPr>
            <a:r>
              <a:rPr lang="en-US" dirty="0"/>
              <a:t>Is working to memorize the multiplication facts</a:t>
            </a:r>
          </a:p>
          <a:p>
            <a:pPr>
              <a:buFont typeface="Wingdings" panose="05000000000000000000" pitchFamily="2" charset="2"/>
              <a:buChar char="Ø"/>
            </a:pPr>
            <a:r>
              <a:rPr lang="en-US" dirty="0"/>
              <a:t>Tells time to the minute</a:t>
            </a:r>
          </a:p>
          <a:p>
            <a:pPr>
              <a:buFont typeface="Wingdings" panose="05000000000000000000" pitchFamily="2" charset="2"/>
              <a:buChar char="Ø"/>
            </a:pPr>
            <a:r>
              <a:rPr lang="en-US" dirty="0"/>
              <a:t>Knows place value and read numbers to the ten thousands place</a:t>
            </a:r>
          </a:p>
          <a:p>
            <a:pPr>
              <a:buFont typeface="Wingdings" panose="05000000000000000000" pitchFamily="2" charset="2"/>
              <a:buChar char="Ø"/>
            </a:pPr>
            <a:r>
              <a:rPr lang="en-US" dirty="0"/>
              <a:t>Rounds to the nearest tens and hundreds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9773" y="3853095"/>
            <a:ext cx="3803340" cy="2852505"/>
          </a:xfrm>
          <a:prstGeom prst="rect">
            <a:avLst/>
          </a:prstGeom>
        </p:spPr>
      </p:pic>
      <p:pic>
        <p:nvPicPr>
          <p:cNvPr id="5" name="Picture 4"/>
          <p:cNvPicPr>
            <a:picLocks noChangeAspect="1"/>
          </p:cNvPicPr>
          <p:nvPr/>
        </p:nvPicPr>
        <p:blipFill>
          <a:blip r:embed="rId3"/>
          <a:stretch>
            <a:fillRect/>
          </a:stretch>
        </p:blipFill>
        <p:spPr>
          <a:xfrm>
            <a:off x="9161443" y="76200"/>
            <a:ext cx="2744636" cy="3657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8219" y="76200"/>
            <a:ext cx="2743200" cy="3657600"/>
          </a:xfrm>
          <a:prstGeom prst="rect">
            <a:avLst/>
          </a:prstGeom>
        </p:spPr>
      </p:pic>
    </p:spTree>
    <p:extLst>
      <p:ext uri="{BB962C8B-B14F-4D97-AF65-F5344CB8AC3E}">
        <p14:creationId xmlns:p14="http://schemas.microsoft.com/office/powerpoint/2010/main" val="603293906"/>
      </p:ext>
    </p:extLst>
  </p:cSld>
  <p:clrMapOvr>
    <a:masterClrMapping/>
  </p:clrMapOvr>
  <mc:AlternateContent xmlns:mc="http://schemas.openxmlformats.org/markup-compatibility/2006" xmlns:p14="http://schemas.microsoft.com/office/powerpoint/2010/main">
    <mc:Choice Requires="p14">
      <p:transition spd="med" p14:dur="700" advTm="15535">
        <p:fade/>
      </p:transition>
    </mc:Choice>
    <mc:Fallback xmlns="">
      <p:transition spd="med" advTm="15535">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14400"/>
          </a:xfrm>
        </p:spPr>
        <p:txBody>
          <a:bodyPr/>
          <a:lstStyle/>
          <a:p>
            <a:r>
              <a:rPr lang="en-US" dirty="0"/>
              <a:t>Personal and Social Responsibilities</a:t>
            </a:r>
          </a:p>
        </p:txBody>
      </p:sp>
      <p:sp>
        <p:nvSpPr>
          <p:cNvPr id="3" name="Content Placeholder 2"/>
          <p:cNvSpPr>
            <a:spLocks noGrp="1"/>
          </p:cNvSpPr>
          <p:nvPr>
            <p:ph idx="1"/>
          </p:nvPr>
        </p:nvSpPr>
        <p:spPr>
          <a:xfrm>
            <a:off x="456883" y="990600"/>
            <a:ext cx="6018529" cy="5791200"/>
          </a:xfrm>
        </p:spPr>
        <p:txBody>
          <a:bodyPr>
            <a:normAutofit fontScale="85000" lnSpcReduction="10000"/>
          </a:bodyPr>
          <a:lstStyle/>
          <a:p>
            <a:pPr>
              <a:buFont typeface="Wingdings" panose="05000000000000000000" pitchFamily="2" charset="2"/>
              <a:buChar char="Ø"/>
            </a:pPr>
            <a:r>
              <a:rPr lang="en-US" dirty="0"/>
              <a:t>Can state full name, address, home phone, and parents’ cell phone numbers and birthday (month/day/year)</a:t>
            </a:r>
          </a:p>
          <a:p>
            <a:pPr>
              <a:buFont typeface="Wingdings" panose="05000000000000000000" pitchFamily="2" charset="2"/>
              <a:buChar char="Ø"/>
            </a:pPr>
            <a:r>
              <a:rPr lang="en-US" dirty="0"/>
              <a:t>Treats others kindly and with respect</a:t>
            </a:r>
          </a:p>
          <a:p>
            <a:pPr>
              <a:buFont typeface="Wingdings" panose="05000000000000000000" pitchFamily="2" charset="2"/>
              <a:buChar char="Ø"/>
            </a:pPr>
            <a:r>
              <a:rPr lang="en-US" dirty="0"/>
              <a:t>Has a good attitude and is responsible for their learning</a:t>
            </a:r>
          </a:p>
          <a:p>
            <a:pPr>
              <a:buFont typeface="Wingdings" panose="05000000000000000000" pitchFamily="2" charset="2"/>
              <a:buChar char="Ø"/>
            </a:pPr>
            <a:r>
              <a:rPr lang="en-US" dirty="0"/>
              <a:t>Listens and follows directions</a:t>
            </a:r>
          </a:p>
          <a:p>
            <a:pPr>
              <a:buFont typeface="Wingdings" panose="05000000000000000000" pitchFamily="2" charset="2"/>
              <a:buChar char="Ø"/>
            </a:pPr>
            <a:r>
              <a:rPr lang="en-US" dirty="0"/>
              <a:t>Completes assignments in class and home</a:t>
            </a:r>
          </a:p>
          <a:p>
            <a:pPr>
              <a:buFont typeface="Wingdings" panose="05000000000000000000" pitchFamily="2" charset="2"/>
              <a:buChar char="Ø"/>
            </a:pPr>
            <a:r>
              <a:rPr lang="en-US" dirty="0"/>
              <a:t>Can converse with others using the rules of listening, asking questions and waiting their turn</a:t>
            </a:r>
          </a:p>
          <a:p>
            <a:pPr>
              <a:buFont typeface="Wingdings" panose="05000000000000000000" pitchFamily="2" charset="2"/>
              <a:buChar char="Ø"/>
            </a:pPr>
            <a:r>
              <a:rPr lang="en-US" dirty="0"/>
              <a:t>Can remain on task during independent work</a:t>
            </a:r>
          </a:p>
          <a:p>
            <a:pPr>
              <a:buFont typeface="Wingdings" panose="05000000000000000000" pitchFamily="2" charset="2"/>
              <a:buChar char="Ø"/>
            </a:pPr>
            <a:r>
              <a:rPr lang="en-US" dirty="0"/>
              <a:t>Sets personal goals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9925" y="3276600"/>
            <a:ext cx="2804160" cy="3505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6897" y="1143000"/>
            <a:ext cx="2914650" cy="3886200"/>
          </a:xfrm>
          <a:prstGeom prst="rect">
            <a:avLst/>
          </a:prstGeom>
        </p:spPr>
      </p:pic>
    </p:spTree>
    <p:extLst>
      <p:ext uri="{BB962C8B-B14F-4D97-AF65-F5344CB8AC3E}">
        <p14:creationId xmlns:p14="http://schemas.microsoft.com/office/powerpoint/2010/main" val="1627192060"/>
      </p:ext>
    </p:extLst>
  </p:cSld>
  <p:clrMapOvr>
    <a:masterClrMapping/>
  </p:clrMapOvr>
  <mc:AlternateContent xmlns:mc="http://schemas.openxmlformats.org/markup-compatibility/2006" xmlns:p14="http://schemas.microsoft.com/office/powerpoint/2010/main">
    <mc:Choice Requires="p14">
      <p:transition spd="med" p14:dur="700" advTm="15937">
        <p:fade/>
      </p:transition>
    </mc:Choice>
    <mc:Fallback xmlns="">
      <p:transition spd="med" advTm="15937">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Parent Expectations and Suggestions</a:t>
            </a: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Ø"/>
            </a:pPr>
            <a:r>
              <a:rPr lang="en-US" dirty="0"/>
              <a:t>Speak positively about our school and staff. If you are excited about learning, your child will be, also.</a:t>
            </a:r>
          </a:p>
          <a:p>
            <a:pPr>
              <a:buFont typeface="Wingdings" panose="05000000000000000000" pitchFamily="2" charset="2"/>
              <a:buChar char="Ø"/>
            </a:pPr>
            <a:r>
              <a:rPr lang="en-US" dirty="0"/>
              <a:t>Communicate with the teacher and sign weekly folder</a:t>
            </a:r>
          </a:p>
          <a:p>
            <a:pPr>
              <a:buFont typeface="Wingdings" panose="05000000000000000000" pitchFamily="2" charset="2"/>
              <a:buChar char="Ø"/>
            </a:pPr>
            <a:r>
              <a:rPr lang="en-US" dirty="0"/>
              <a:t>Take time each day to talk with your child about his/her day</a:t>
            </a:r>
          </a:p>
          <a:p>
            <a:pPr>
              <a:buFont typeface="Wingdings" panose="05000000000000000000" pitchFamily="2" charset="2"/>
              <a:buChar char="Ø"/>
            </a:pPr>
            <a:r>
              <a:rPr lang="en-US" dirty="0"/>
              <a:t>Help with homework</a:t>
            </a:r>
          </a:p>
          <a:p>
            <a:pPr>
              <a:buFont typeface="Wingdings" panose="05000000000000000000" pitchFamily="2" charset="2"/>
              <a:buChar char="Ø"/>
            </a:pPr>
            <a:r>
              <a:rPr lang="en-US" dirty="0"/>
              <a:t>Make sure your child is prepared to come to school with needed items and supplies</a:t>
            </a:r>
          </a:p>
          <a:p>
            <a:pPr>
              <a:buFont typeface="Wingdings" panose="05000000000000000000" pitchFamily="2" charset="2"/>
              <a:buChar char="Ø"/>
            </a:pPr>
            <a:r>
              <a:rPr lang="en-US" dirty="0"/>
              <a:t>Make sure your child gets plenty of rest each night</a:t>
            </a:r>
          </a:p>
          <a:p>
            <a:pPr>
              <a:buFont typeface="Wingdings" panose="05000000000000000000" pitchFamily="2" charset="2"/>
              <a:buChar char="Ø"/>
            </a:pPr>
            <a:r>
              <a:rPr lang="en-US" dirty="0"/>
              <a:t>Make attendance at school a priority. However, please be aware of any symptoms your child might have that would indicate illness. Keep your child home if he/she has a fever.</a:t>
            </a:r>
          </a:p>
        </p:txBody>
      </p:sp>
    </p:spTree>
    <p:extLst>
      <p:ext uri="{BB962C8B-B14F-4D97-AF65-F5344CB8AC3E}">
        <p14:creationId xmlns:p14="http://schemas.microsoft.com/office/powerpoint/2010/main" val="397904132"/>
      </p:ext>
    </p:extLst>
  </p:cSld>
  <p:clrMapOvr>
    <a:masterClrMapping/>
  </p:clrMapOvr>
  <mc:AlternateContent xmlns:mc="http://schemas.openxmlformats.org/markup-compatibility/2006" xmlns:p14="http://schemas.microsoft.com/office/powerpoint/2010/main">
    <mc:Choice Requires="p14">
      <p:transition spd="med" p14:dur="700" advTm="16191">
        <p:fade/>
      </p:transition>
    </mc:Choice>
    <mc:Fallback xmlns="">
      <p:transition spd="med" advTm="16191">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Expectations and Suggestions (continued)</a:t>
            </a:r>
          </a:p>
        </p:txBody>
      </p:sp>
      <p:sp>
        <p:nvSpPr>
          <p:cNvPr id="3" name="Content Placeholder 2"/>
          <p:cNvSpPr>
            <a:spLocks noGrp="1"/>
          </p:cNvSpPr>
          <p:nvPr>
            <p:ph idx="1"/>
          </p:nvPr>
        </p:nvSpPr>
        <p:spPr/>
        <p:txBody>
          <a:bodyPr>
            <a:normAutofit fontScale="92500" lnSpcReduction="20000"/>
          </a:bodyPr>
          <a:lstStyle/>
          <a:p>
            <a:r>
              <a:rPr lang="en-US" dirty="0"/>
              <a:t>Read to and have your child read independently each day. Encourage them to tell you about the reading.</a:t>
            </a:r>
          </a:p>
          <a:p>
            <a:r>
              <a:rPr lang="en-US" dirty="0"/>
              <a:t>Take time each day to talk to your child about anything and everything</a:t>
            </a:r>
          </a:p>
          <a:p>
            <a:r>
              <a:rPr lang="en-US" dirty="0"/>
              <a:t>Watch the news together and discuss it</a:t>
            </a:r>
          </a:p>
          <a:p>
            <a:r>
              <a:rPr lang="en-US" dirty="0"/>
              <a:t>Urge your child to use logical arguments to defend hid/her opinion</a:t>
            </a:r>
          </a:p>
          <a:p>
            <a:r>
              <a:rPr lang="en-US" dirty="0"/>
              <a:t>Involve your child in activities and games that require listening and following directions</a:t>
            </a:r>
          </a:p>
          <a:p>
            <a:r>
              <a:rPr lang="en-US" dirty="0"/>
              <a:t>Encourage work values such as effort, persistence, and initiative</a:t>
            </a:r>
          </a:p>
          <a:p>
            <a:r>
              <a:rPr lang="en-US" dirty="0"/>
              <a:t>Encourage responsibility by having them put away personal belongings and assist with simple chores</a:t>
            </a:r>
          </a:p>
        </p:txBody>
      </p:sp>
    </p:spTree>
    <p:extLst>
      <p:ext uri="{BB962C8B-B14F-4D97-AF65-F5344CB8AC3E}">
        <p14:creationId xmlns:p14="http://schemas.microsoft.com/office/powerpoint/2010/main" val="977229791"/>
      </p:ext>
    </p:extLst>
  </p:cSld>
  <p:clrMapOvr>
    <a:masterClrMapping/>
  </p:clrMapOvr>
  <mc:AlternateContent xmlns:mc="http://schemas.openxmlformats.org/markup-compatibility/2006" xmlns:p14="http://schemas.microsoft.com/office/powerpoint/2010/main">
    <mc:Choice Requires="p14">
      <p:transition spd="med" p14:dur="700" advTm="17174">
        <p:fade/>
      </p:transition>
    </mc:Choice>
    <mc:Fallback xmlns="">
      <p:transition spd="med" advTm="17174">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149" y="685800"/>
            <a:ext cx="7008574" cy="939798"/>
          </a:xfrm>
        </p:spPr>
        <p:txBody>
          <a:bodyPr anchor="b">
            <a:normAutofit fontScale="90000"/>
          </a:bodyPr>
          <a:lstStyle/>
          <a:p>
            <a:r>
              <a:rPr lang="en-US" b="1" dirty="0">
                <a:solidFill>
                  <a:schemeClr val="tx1"/>
                </a:solidFill>
              </a:rPr>
              <a:t>Back to School Event</a:t>
            </a:r>
          </a:p>
        </p:txBody>
      </p:sp>
      <p:sp>
        <p:nvSpPr>
          <p:cNvPr id="3" name="Content Placeholder 2"/>
          <p:cNvSpPr>
            <a:spLocks noGrp="1"/>
          </p:cNvSpPr>
          <p:nvPr>
            <p:ph type="subTitle" idx="1"/>
          </p:nvPr>
        </p:nvSpPr>
        <p:spPr>
          <a:xfrm>
            <a:off x="237149" y="1752600"/>
            <a:ext cx="7008574" cy="5105400"/>
          </a:xfrm>
        </p:spPr>
        <p:txBody>
          <a:bodyPr>
            <a:noAutofit/>
          </a:bodyPr>
          <a:lstStyle/>
          <a:p>
            <a:pPr fontAlgn="base"/>
            <a:endParaRPr lang="en-US" sz="2400" dirty="0"/>
          </a:p>
          <a:p>
            <a:pPr fontAlgn="base"/>
            <a:r>
              <a:rPr lang="en-US" dirty="0"/>
              <a:t>Tentative Back to School Event:  August 5</a:t>
            </a:r>
            <a:r>
              <a:rPr lang="en-US" baseline="30000" dirty="0"/>
              <a:t>th</a:t>
            </a:r>
            <a:r>
              <a:rPr lang="en-US" dirty="0"/>
              <a:t> - 2:00-6:00 pm  </a:t>
            </a:r>
          </a:p>
          <a:p>
            <a:pPr fontAlgn="base"/>
            <a:r>
              <a:rPr lang="en-US" dirty="0"/>
              <a:t/>
            </a:r>
            <a:br>
              <a:rPr lang="en-US" dirty="0"/>
            </a:br>
            <a:endParaRPr lang="en-US" dirty="0"/>
          </a:p>
          <a:p>
            <a:pPr fontAlgn="base"/>
            <a:r>
              <a:rPr lang="en-US" dirty="0"/>
              <a:t>First Day of School: August </a:t>
            </a:r>
            <a:r>
              <a:rPr lang="en-US" dirty="0" smtClean="0"/>
              <a:t>7</a:t>
            </a:r>
            <a:r>
              <a:rPr lang="en-US" baseline="30000" dirty="0" smtClean="0"/>
              <a:t>th</a:t>
            </a:r>
            <a:r>
              <a:rPr lang="en-US" dirty="0" smtClean="0"/>
              <a:t> </a:t>
            </a:r>
            <a:endParaRPr lang="en-US" dirty="0"/>
          </a:p>
          <a:p>
            <a:pPr fontAlgn="base"/>
            <a:r>
              <a:rPr lang="en-US" dirty="0"/>
              <a:t/>
            </a:r>
            <a:br>
              <a:rPr lang="en-US" dirty="0"/>
            </a:br>
            <a:endParaRPr lang="en-US" dirty="0"/>
          </a:p>
          <a:p>
            <a:pPr fontAlgn="base"/>
            <a:r>
              <a:rPr lang="en-US" dirty="0"/>
              <a:t>Open House: TBD</a:t>
            </a:r>
          </a:p>
        </p:txBody>
      </p:sp>
    </p:spTree>
    <p:extLst>
      <p:ext uri="{BB962C8B-B14F-4D97-AF65-F5344CB8AC3E}">
        <p14:creationId xmlns:p14="http://schemas.microsoft.com/office/powerpoint/2010/main" val="3111672502"/>
      </p:ext>
    </p:extLst>
  </p:cSld>
  <p:clrMapOvr>
    <a:masterClrMapping/>
  </p:clrMapOvr>
  <mc:AlternateContent xmlns:mc="http://schemas.openxmlformats.org/markup-compatibility/2006" xmlns:p14="http://schemas.microsoft.com/office/powerpoint/2010/main">
    <mc:Choice Requires="p14">
      <p:transition spd="med" p14:dur="700" advTm="16970">
        <p:fade/>
      </p:transition>
    </mc:Choice>
    <mc:Fallback xmlns="">
      <p:transition spd="med" advTm="16970">
        <p:fade/>
      </p:transition>
    </mc:Fallback>
  </mc:AlternateContent>
</p:sld>
</file>

<file path=ppt/theme/theme1.xml><?xml version="1.0" encoding="utf-8"?>
<a:theme xmlns:a="http://schemas.openxmlformats.org/drawingml/2006/main" name="Class open house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Classroom open house presentation.potx" id="{AB7D8AB0-4323-4322-AB21-8CB398DB9E96}" vid="{5BFEA1FF-C39F-48A2-B239-4B55565FC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TotalTime>
  <Words>622</Words>
  <Application>Microsoft Office PowerPoint</Application>
  <PresentationFormat>Custom</PresentationFormat>
  <Paragraphs>60</Paragraphs>
  <Slides>9</Slides>
  <Notes>2</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Century Gothic</vt:lpstr>
      <vt:lpstr>Georgia</vt:lpstr>
      <vt:lpstr>Wingdings</vt:lpstr>
      <vt:lpstr>Class open house presentation</vt:lpstr>
      <vt:lpstr>Welcome to Third Grade!</vt:lpstr>
      <vt:lpstr>Welcome Third Graders!</vt:lpstr>
      <vt:lpstr>Language Arts</vt:lpstr>
      <vt:lpstr>Language Arts (continued)</vt:lpstr>
      <vt:lpstr>Math</vt:lpstr>
      <vt:lpstr>Personal and Social Responsibilities</vt:lpstr>
      <vt:lpstr>Parent Expectations and Suggestions</vt:lpstr>
      <vt:lpstr>Expectations and Suggestions (continued)</vt:lpstr>
      <vt:lpstr>Back to School Event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Third Grade!</dc:title>
  <dc:creator>Kenny Hoomes</dc:creator>
  <cp:lastModifiedBy>Annabeth Greene</cp:lastModifiedBy>
  <cp:revision>21</cp:revision>
  <dcterms:created xsi:type="dcterms:W3CDTF">2020-07-10T16:57:51Z</dcterms:created>
  <dcterms:modified xsi:type="dcterms:W3CDTF">2024-05-17T19:07:21Z</dcterms:modified>
</cp:coreProperties>
</file>