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Wedges" charset="1" panose="02000500000000000000"/>
      <p:regular r:id="rId16"/>
    </p:embeddedFont>
    <p:embeddedFont>
      <p:font typeface="Genty Sans" charset="1" panose="00000600000000000000"/>
      <p:regular r:id="rId17"/>
    </p:embeddedFont>
    <p:embeddedFont>
      <p:font typeface="Poppins" charset="1" panose="00000500000000000000"/>
      <p:regular r:id="rId18"/>
    </p:embeddedFont>
    <p:embeddedFont>
      <p:font typeface="Poppins Bold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28.png" Type="http://schemas.openxmlformats.org/officeDocument/2006/relationships/image"/><Relationship Id="rId7" Target="../media/image29.png" Type="http://schemas.openxmlformats.org/officeDocument/2006/relationships/image"/><Relationship Id="rId8" Target="../media/image3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13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8.png" Type="http://schemas.openxmlformats.org/officeDocument/2006/relationships/image"/><Relationship Id="rId8" Target="../media/image3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3.jpe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20644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48027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375411" y="0"/>
            <a:ext cx="2903796" cy="5127383"/>
          </a:xfrm>
          <a:custGeom>
            <a:avLst/>
            <a:gdLst/>
            <a:ahLst/>
            <a:cxnLst/>
            <a:rect r="r" b="b" t="t" l="l"/>
            <a:pathLst>
              <a:path h="5127383" w="2903796">
                <a:moveTo>
                  <a:pt x="0" y="0"/>
                </a:moveTo>
                <a:lnTo>
                  <a:pt x="2903795" y="0"/>
                </a:lnTo>
                <a:lnTo>
                  <a:pt x="2903795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65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20644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48027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75411" y="5127383"/>
            <a:ext cx="2917558" cy="5127383"/>
          </a:xfrm>
          <a:custGeom>
            <a:avLst/>
            <a:gdLst/>
            <a:ahLst/>
            <a:cxnLst/>
            <a:rect r="r" b="b" t="t" l="l"/>
            <a:pathLst>
              <a:path h="5127383" w="2917558">
                <a:moveTo>
                  <a:pt x="0" y="0"/>
                </a:moveTo>
                <a:lnTo>
                  <a:pt x="2917557" y="0"/>
                </a:lnTo>
                <a:lnTo>
                  <a:pt x="2917557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5742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1028700"/>
            <a:ext cx="16197811" cy="8229600"/>
            <a:chOff x="0" y="0"/>
            <a:chExt cx="4266090" cy="21674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66090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66090">
                  <a:moveTo>
                    <a:pt x="0" y="0"/>
                  </a:moveTo>
                  <a:lnTo>
                    <a:pt x="4266090" y="0"/>
                  </a:lnTo>
                  <a:lnTo>
                    <a:pt x="4266090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BF1"/>
            </a:solidFill>
            <a:ln w="114300" cap="sq">
              <a:solidFill>
                <a:srgbClr val="41372E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266090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616488">
            <a:off x="362801" y="6742195"/>
            <a:ext cx="3053173" cy="3420922"/>
          </a:xfrm>
          <a:custGeom>
            <a:avLst/>
            <a:gdLst/>
            <a:ahLst/>
            <a:cxnLst/>
            <a:rect r="r" b="b" t="t" l="l"/>
            <a:pathLst>
              <a:path h="3420922" w="3053173">
                <a:moveTo>
                  <a:pt x="0" y="0"/>
                </a:moveTo>
                <a:lnTo>
                  <a:pt x="3053173" y="0"/>
                </a:lnTo>
                <a:lnTo>
                  <a:pt x="3053173" y="3420923"/>
                </a:lnTo>
                <a:lnTo>
                  <a:pt x="0" y="34209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02942">
            <a:off x="3141787" y="7108401"/>
            <a:ext cx="2919803" cy="2949296"/>
          </a:xfrm>
          <a:custGeom>
            <a:avLst/>
            <a:gdLst/>
            <a:ahLst/>
            <a:cxnLst/>
            <a:rect r="r" b="b" t="t" l="l"/>
            <a:pathLst>
              <a:path h="2949296" w="2919803">
                <a:moveTo>
                  <a:pt x="0" y="0"/>
                </a:moveTo>
                <a:lnTo>
                  <a:pt x="2919803" y="0"/>
                </a:lnTo>
                <a:lnTo>
                  <a:pt x="2919803" y="2949297"/>
                </a:lnTo>
                <a:lnTo>
                  <a:pt x="0" y="29492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485498">
            <a:off x="14725854" y="6341154"/>
            <a:ext cx="3540876" cy="3923408"/>
          </a:xfrm>
          <a:custGeom>
            <a:avLst/>
            <a:gdLst/>
            <a:ahLst/>
            <a:cxnLst/>
            <a:rect r="r" b="b" t="t" l="l"/>
            <a:pathLst>
              <a:path h="3923408" w="3540876">
                <a:moveTo>
                  <a:pt x="0" y="0"/>
                </a:moveTo>
                <a:lnTo>
                  <a:pt x="3540875" y="0"/>
                </a:lnTo>
                <a:lnTo>
                  <a:pt x="3540875" y="3923408"/>
                </a:lnTo>
                <a:lnTo>
                  <a:pt x="0" y="39234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50428">
            <a:off x="12510783" y="7691075"/>
            <a:ext cx="3096781" cy="2686458"/>
          </a:xfrm>
          <a:custGeom>
            <a:avLst/>
            <a:gdLst/>
            <a:ahLst/>
            <a:cxnLst/>
            <a:rect r="r" b="b" t="t" l="l"/>
            <a:pathLst>
              <a:path h="2686458" w="3096781">
                <a:moveTo>
                  <a:pt x="0" y="0"/>
                </a:moveTo>
                <a:lnTo>
                  <a:pt x="3096781" y="0"/>
                </a:lnTo>
                <a:lnTo>
                  <a:pt x="3096781" y="2686458"/>
                </a:lnTo>
                <a:lnTo>
                  <a:pt x="0" y="26864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509491" y="7323062"/>
            <a:ext cx="2484874" cy="2760972"/>
          </a:xfrm>
          <a:custGeom>
            <a:avLst/>
            <a:gdLst/>
            <a:ahLst/>
            <a:cxnLst/>
            <a:rect r="r" b="b" t="t" l="l"/>
            <a:pathLst>
              <a:path h="2760972" w="2484874">
                <a:moveTo>
                  <a:pt x="0" y="0"/>
                </a:moveTo>
                <a:lnTo>
                  <a:pt x="2484875" y="0"/>
                </a:lnTo>
                <a:lnTo>
                  <a:pt x="2484875" y="2760972"/>
                </a:lnTo>
                <a:lnTo>
                  <a:pt x="0" y="27609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683033">
            <a:off x="10207212" y="8084671"/>
            <a:ext cx="2955351" cy="2138936"/>
          </a:xfrm>
          <a:custGeom>
            <a:avLst/>
            <a:gdLst/>
            <a:ahLst/>
            <a:cxnLst/>
            <a:rect r="r" b="b" t="t" l="l"/>
            <a:pathLst>
              <a:path h="2138936" w="2955351">
                <a:moveTo>
                  <a:pt x="0" y="0"/>
                </a:moveTo>
                <a:lnTo>
                  <a:pt x="2955352" y="0"/>
                </a:lnTo>
                <a:lnTo>
                  <a:pt x="2955352" y="2138935"/>
                </a:lnTo>
                <a:lnTo>
                  <a:pt x="0" y="21389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305351" y="7220224"/>
            <a:ext cx="3894319" cy="3066776"/>
          </a:xfrm>
          <a:custGeom>
            <a:avLst/>
            <a:gdLst/>
            <a:ahLst/>
            <a:cxnLst/>
            <a:rect r="r" b="b" t="t" l="l"/>
            <a:pathLst>
              <a:path h="3066776" w="3894319">
                <a:moveTo>
                  <a:pt x="0" y="0"/>
                </a:moveTo>
                <a:lnTo>
                  <a:pt x="3894319" y="0"/>
                </a:lnTo>
                <a:lnTo>
                  <a:pt x="3894319" y="3066776"/>
                </a:lnTo>
                <a:lnTo>
                  <a:pt x="0" y="30667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157975" y="1736209"/>
            <a:ext cx="13972049" cy="238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458"/>
              </a:lnSpc>
            </a:pPr>
            <a:r>
              <a:rPr lang="en-US" sz="13899">
                <a:solidFill>
                  <a:srgbClr val="8DCFE1"/>
                </a:solidFill>
                <a:latin typeface="Wedges"/>
                <a:ea typeface="Wedges"/>
                <a:cs typeface="Wedges"/>
                <a:sym typeface="Wedges"/>
              </a:rPr>
              <a:t>PREPARÁNDOSE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40893" y="3706757"/>
            <a:ext cx="16085618" cy="1534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573"/>
              </a:lnSpc>
            </a:pPr>
            <a:r>
              <a:rPr lang="en-US" sz="8980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PARA KINDERGARTEN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20644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48027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375411" y="0"/>
            <a:ext cx="2903796" cy="5127383"/>
          </a:xfrm>
          <a:custGeom>
            <a:avLst/>
            <a:gdLst/>
            <a:ahLst/>
            <a:cxnLst/>
            <a:rect r="r" b="b" t="t" l="l"/>
            <a:pathLst>
              <a:path h="5127383" w="2903796">
                <a:moveTo>
                  <a:pt x="0" y="0"/>
                </a:moveTo>
                <a:lnTo>
                  <a:pt x="2903795" y="0"/>
                </a:lnTo>
                <a:lnTo>
                  <a:pt x="2903795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65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20644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48027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75411" y="5127383"/>
            <a:ext cx="2917558" cy="5127383"/>
          </a:xfrm>
          <a:custGeom>
            <a:avLst/>
            <a:gdLst/>
            <a:ahLst/>
            <a:cxnLst/>
            <a:rect r="r" b="b" t="t" l="l"/>
            <a:pathLst>
              <a:path h="5127383" w="2917558">
                <a:moveTo>
                  <a:pt x="0" y="0"/>
                </a:moveTo>
                <a:lnTo>
                  <a:pt x="2917557" y="0"/>
                </a:lnTo>
                <a:lnTo>
                  <a:pt x="2917557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5742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1028700"/>
            <a:ext cx="16197811" cy="8229600"/>
            <a:chOff x="0" y="0"/>
            <a:chExt cx="4266090" cy="21674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66090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66090">
                  <a:moveTo>
                    <a:pt x="0" y="0"/>
                  </a:moveTo>
                  <a:lnTo>
                    <a:pt x="4266090" y="0"/>
                  </a:lnTo>
                  <a:lnTo>
                    <a:pt x="4266090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BF1"/>
            </a:solidFill>
            <a:ln w="114300" cap="sq">
              <a:solidFill>
                <a:srgbClr val="41372E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266090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616488">
            <a:off x="514186" y="6742195"/>
            <a:ext cx="3053173" cy="3420922"/>
          </a:xfrm>
          <a:custGeom>
            <a:avLst/>
            <a:gdLst/>
            <a:ahLst/>
            <a:cxnLst/>
            <a:rect r="r" b="b" t="t" l="l"/>
            <a:pathLst>
              <a:path h="3420922" w="3053173">
                <a:moveTo>
                  <a:pt x="0" y="0"/>
                </a:moveTo>
                <a:lnTo>
                  <a:pt x="3053173" y="0"/>
                </a:lnTo>
                <a:lnTo>
                  <a:pt x="3053173" y="3420923"/>
                </a:lnTo>
                <a:lnTo>
                  <a:pt x="0" y="34209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02942">
            <a:off x="3389286" y="7108401"/>
            <a:ext cx="2919803" cy="2949296"/>
          </a:xfrm>
          <a:custGeom>
            <a:avLst/>
            <a:gdLst/>
            <a:ahLst/>
            <a:cxnLst/>
            <a:rect r="r" b="b" t="t" l="l"/>
            <a:pathLst>
              <a:path h="2949296" w="2919803">
                <a:moveTo>
                  <a:pt x="0" y="0"/>
                </a:moveTo>
                <a:lnTo>
                  <a:pt x="2919803" y="0"/>
                </a:lnTo>
                <a:lnTo>
                  <a:pt x="2919803" y="2949297"/>
                </a:lnTo>
                <a:lnTo>
                  <a:pt x="0" y="29492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087505" y="7309300"/>
            <a:ext cx="2484874" cy="2760972"/>
          </a:xfrm>
          <a:custGeom>
            <a:avLst/>
            <a:gdLst/>
            <a:ahLst/>
            <a:cxnLst/>
            <a:rect r="r" b="b" t="t" l="l"/>
            <a:pathLst>
              <a:path h="2760972" w="2484874">
                <a:moveTo>
                  <a:pt x="0" y="0"/>
                </a:moveTo>
                <a:lnTo>
                  <a:pt x="2484874" y="0"/>
                </a:lnTo>
                <a:lnTo>
                  <a:pt x="2484874" y="2760972"/>
                </a:lnTo>
                <a:lnTo>
                  <a:pt x="0" y="27609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269335" y="6994422"/>
            <a:ext cx="3374527" cy="2914748"/>
          </a:xfrm>
          <a:custGeom>
            <a:avLst/>
            <a:gdLst/>
            <a:ahLst/>
            <a:cxnLst/>
            <a:rect r="r" b="b" t="t" l="l"/>
            <a:pathLst>
              <a:path h="2914748" w="3374527">
                <a:moveTo>
                  <a:pt x="0" y="0"/>
                </a:moveTo>
                <a:lnTo>
                  <a:pt x="3374527" y="0"/>
                </a:lnTo>
                <a:lnTo>
                  <a:pt x="3374527" y="2914748"/>
                </a:lnTo>
                <a:lnTo>
                  <a:pt x="0" y="29147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375366" y="6994422"/>
            <a:ext cx="3406096" cy="2916469"/>
          </a:xfrm>
          <a:custGeom>
            <a:avLst/>
            <a:gdLst/>
            <a:ahLst/>
            <a:cxnLst/>
            <a:rect r="r" b="b" t="t" l="l"/>
            <a:pathLst>
              <a:path h="2916469" w="3406096">
                <a:moveTo>
                  <a:pt x="0" y="0"/>
                </a:moveTo>
                <a:lnTo>
                  <a:pt x="3406095" y="0"/>
                </a:lnTo>
                <a:lnTo>
                  <a:pt x="3406095" y="2916469"/>
                </a:lnTo>
                <a:lnTo>
                  <a:pt x="0" y="29164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719921">
            <a:off x="13882257" y="6720187"/>
            <a:ext cx="3999423" cy="2654617"/>
          </a:xfrm>
          <a:custGeom>
            <a:avLst/>
            <a:gdLst/>
            <a:ahLst/>
            <a:cxnLst/>
            <a:rect r="r" b="b" t="t" l="l"/>
            <a:pathLst>
              <a:path h="2654617" w="3999423">
                <a:moveTo>
                  <a:pt x="0" y="0"/>
                </a:moveTo>
                <a:lnTo>
                  <a:pt x="3999423" y="0"/>
                </a:lnTo>
                <a:lnTo>
                  <a:pt x="3999423" y="2654617"/>
                </a:lnTo>
                <a:lnTo>
                  <a:pt x="0" y="26546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224189" y="1565717"/>
            <a:ext cx="15449457" cy="3900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230"/>
              </a:lnSpc>
            </a:pPr>
            <a:r>
              <a:rPr lang="en-US" sz="13720">
                <a:solidFill>
                  <a:srgbClr val="8DCFE1"/>
                </a:solidFill>
                <a:latin typeface="Wedges"/>
                <a:ea typeface="Wedges"/>
                <a:cs typeface="Wedges"/>
                <a:sym typeface="Wedges"/>
              </a:rPr>
              <a:t>¡GRACIAS POR ACOMPAÑARNOS!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27383" y="5342046"/>
            <a:ext cx="8093181" cy="1075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47"/>
              </a:lnSpc>
            </a:pPr>
            <a:r>
              <a:rPr lang="en-US" sz="6248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¿ALGUNA PREGUNTA?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20644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48027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375411" y="0"/>
            <a:ext cx="2903796" cy="5127383"/>
          </a:xfrm>
          <a:custGeom>
            <a:avLst/>
            <a:gdLst/>
            <a:ahLst/>
            <a:cxnLst/>
            <a:rect r="r" b="b" t="t" l="l"/>
            <a:pathLst>
              <a:path h="5127383" w="2903796">
                <a:moveTo>
                  <a:pt x="0" y="0"/>
                </a:moveTo>
                <a:lnTo>
                  <a:pt x="2903795" y="0"/>
                </a:lnTo>
                <a:lnTo>
                  <a:pt x="2903795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65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20644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48027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75411" y="5127383"/>
            <a:ext cx="2917558" cy="5127383"/>
          </a:xfrm>
          <a:custGeom>
            <a:avLst/>
            <a:gdLst/>
            <a:ahLst/>
            <a:cxnLst/>
            <a:rect r="r" b="b" t="t" l="l"/>
            <a:pathLst>
              <a:path h="5127383" w="2917558">
                <a:moveTo>
                  <a:pt x="0" y="0"/>
                </a:moveTo>
                <a:lnTo>
                  <a:pt x="2917557" y="0"/>
                </a:lnTo>
                <a:lnTo>
                  <a:pt x="2917557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5742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1028700"/>
            <a:ext cx="16197811" cy="8229600"/>
            <a:chOff x="0" y="0"/>
            <a:chExt cx="4266090" cy="21674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66090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66090">
                  <a:moveTo>
                    <a:pt x="0" y="0"/>
                  </a:moveTo>
                  <a:lnTo>
                    <a:pt x="4266090" y="0"/>
                  </a:lnTo>
                  <a:lnTo>
                    <a:pt x="4266090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BF1"/>
            </a:solidFill>
            <a:ln w="114300" cap="sq">
              <a:solidFill>
                <a:srgbClr val="41372E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266090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-177735" y="1286072"/>
            <a:ext cx="16085618" cy="2298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760"/>
              </a:lnSpc>
            </a:pPr>
            <a:r>
              <a:rPr lang="en-US" sz="13400">
                <a:solidFill>
                  <a:srgbClr val="8DCFE1"/>
                </a:solidFill>
                <a:latin typeface="Wedges"/>
                <a:ea typeface="Wedges"/>
                <a:cs typeface="Wedges"/>
                <a:sym typeface="Wedges"/>
              </a:rPr>
              <a:t>ORDEN DEL DÍA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64254" y="4051842"/>
            <a:ext cx="11778287" cy="3639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95080" indent="-447540" lvl="1">
              <a:lnSpc>
                <a:spcPts val="5804"/>
              </a:lnSpc>
              <a:buFont typeface="Arial"/>
              <a:buChar char="•"/>
            </a:pPr>
            <a:r>
              <a:rPr lang="en-US" sz="4145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GKIDS (Boleta de calificaciones de Kindergarten)</a:t>
            </a:r>
          </a:p>
          <a:p>
            <a:pPr algn="l" marL="895080" indent="-447540" lvl="1">
              <a:lnSpc>
                <a:spcPts val="5804"/>
              </a:lnSpc>
              <a:buFont typeface="Arial"/>
              <a:buChar char="•"/>
            </a:pPr>
            <a:r>
              <a:rPr lang="en-US" sz="4145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Cómo ayudar en casa</a:t>
            </a:r>
          </a:p>
          <a:p>
            <a:pPr algn="l" marL="895080" indent="-447540" lvl="1">
              <a:lnSpc>
                <a:spcPts val="5804"/>
              </a:lnSpc>
              <a:buFont typeface="Arial"/>
              <a:buChar char="•"/>
            </a:pPr>
            <a:r>
              <a:rPr lang="en-US" sz="4145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Transición de preescolar a Kindergarten</a:t>
            </a:r>
          </a:p>
          <a:p>
            <a:pPr algn="l" marL="895080" indent="-447540" lvl="1">
              <a:lnSpc>
                <a:spcPts val="5804"/>
              </a:lnSpc>
              <a:buFont typeface="Arial"/>
              <a:buChar char="•"/>
            </a:pPr>
            <a:r>
              <a:rPr lang="en-US" sz="4145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Objetivos de fin de año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2189102" y="3066784"/>
            <a:ext cx="5774346" cy="7187983"/>
          </a:xfrm>
          <a:custGeom>
            <a:avLst/>
            <a:gdLst/>
            <a:ahLst/>
            <a:cxnLst/>
            <a:rect r="r" b="b" t="t" l="l"/>
            <a:pathLst>
              <a:path h="7187983" w="5774346">
                <a:moveTo>
                  <a:pt x="0" y="0"/>
                </a:moveTo>
                <a:lnTo>
                  <a:pt x="5774346" y="0"/>
                </a:lnTo>
                <a:lnTo>
                  <a:pt x="5774346" y="7187983"/>
                </a:lnTo>
                <a:lnTo>
                  <a:pt x="0" y="71879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20644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48027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375411" y="0"/>
            <a:ext cx="2903796" cy="5127383"/>
          </a:xfrm>
          <a:custGeom>
            <a:avLst/>
            <a:gdLst/>
            <a:ahLst/>
            <a:cxnLst/>
            <a:rect r="r" b="b" t="t" l="l"/>
            <a:pathLst>
              <a:path h="5127383" w="2903796">
                <a:moveTo>
                  <a:pt x="0" y="0"/>
                </a:moveTo>
                <a:lnTo>
                  <a:pt x="2903795" y="0"/>
                </a:lnTo>
                <a:lnTo>
                  <a:pt x="2903795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65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20644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48027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75411" y="5127383"/>
            <a:ext cx="2917558" cy="5127383"/>
          </a:xfrm>
          <a:custGeom>
            <a:avLst/>
            <a:gdLst/>
            <a:ahLst/>
            <a:cxnLst/>
            <a:rect r="r" b="b" t="t" l="l"/>
            <a:pathLst>
              <a:path h="5127383" w="2917558">
                <a:moveTo>
                  <a:pt x="0" y="0"/>
                </a:moveTo>
                <a:lnTo>
                  <a:pt x="2917557" y="0"/>
                </a:lnTo>
                <a:lnTo>
                  <a:pt x="2917557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5742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1028700"/>
            <a:ext cx="16197811" cy="8229600"/>
            <a:chOff x="0" y="0"/>
            <a:chExt cx="4266090" cy="21674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66090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66090">
                  <a:moveTo>
                    <a:pt x="0" y="0"/>
                  </a:moveTo>
                  <a:lnTo>
                    <a:pt x="4266090" y="0"/>
                  </a:lnTo>
                  <a:lnTo>
                    <a:pt x="4266090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BF1"/>
            </a:solidFill>
            <a:ln w="114300" cap="sq">
              <a:solidFill>
                <a:srgbClr val="41372E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266090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true" flipV="false" rot="0">
            <a:off x="14138242" y="4479927"/>
            <a:ext cx="9459820" cy="6692823"/>
          </a:xfrm>
          <a:custGeom>
            <a:avLst/>
            <a:gdLst/>
            <a:ahLst/>
            <a:cxnLst/>
            <a:rect r="r" b="b" t="t" l="l"/>
            <a:pathLst>
              <a:path h="6692823" w="9459820">
                <a:moveTo>
                  <a:pt x="9459820" y="0"/>
                </a:moveTo>
                <a:lnTo>
                  <a:pt x="0" y="0"/>
                </a:lnTo>
                <a:lnTo>
                  <a:pt x="0" y="6692822"/>
                </a:lnTo>
                <a:lnTo>
                  <a:pt x="9459820" y="6692822"/>
                </a:lnTo>
                <a:lnTo>
                  <a:pt x="945982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597809" y="1232593"/>
            <a:ext cx="12777602" cy="1845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031"/>
              </a:lnSpc>
            </a:pPr>
            <a:r>
              <a:rPr lang="en-US" sz="10736">
                <a:solidFill>
                  <a:srgbClr val="8DCFE1"/>
                </a:solidFill>
                <a:latin typeface="Wedges"/>
                <a:ea typeface="Wedges"/>
                <a:cs typeface="Wedges"/>
                <a:sym typeface="Wedges"/>
              </a:rPr>
              <a:t>¿QUÉ ES GKIDS?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20729" y="3278377"/>
            <a:ext cx="17958478" cy="1169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709"/>
              </a:lnSpc>
            </a:pPr>
            <a:r>
              <a:rPr lang="en-US" sz="3363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GKIDS son las siglas de Georgia Kindergarten Inventory of Developing Skills </a:t>
            </a:r>
            <a:r>
              <a:rPr lang="en-US" sz="3363">
                <a:solidFill>
                  <a:srgbClr val="FF5757"/>
                </a:solidFill>
                <a:latin typeface="Genty Sans"/>
                <a:ea typeface="Genty Sans"/>
                <a:cs typeface="Genty Sans"/>
                <a:sym typeface="Genty Sans"/>
              </a:rPr>
              <a:t>(Inventario de Habilidades en Desarrollo para Kindergarten de Georgia).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44473" y="7076124"/>
            <a:ext cx="6515339" cy="2459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4"/>
              </a:lnSpc>
            </a:pPr>
            <a:r>
              <a:rPr lang="en-US" sz="3349">
                <a:solidFill>
                  <a:srgbClr val="FF5757"/>
                </a:solidFill>
                <a:latin typeface="Genty Sans"/>
                <a:ea typeface="Genty Sans"/>
                <a:cs typeface="Genty Sans"/>
                <a:sym typeface="Genty Sans"/>
              </a:rPr>
              <a:t>¿Qué temas se tratan?</a:t>
            </a:r>
          </a:p>
          <a:p>
            <a:pPr algn="just">
              <a:lnSpc>
                <a:spcPts val="4689"/>
              </a:lnSpc>
            </a:pPr>
          </a:p>
          <a:p>
            <a:pPr algn="just" marL="723168" indent="-361584" lvl="1">
              <a:lnSpc>
                <a:spcPts val="4689"/>
              </a:lnSpc>
              <a:buFont typeface="Arial"/>
              <a:buChar char="•"/>
            </a:pPr>
            <a:r>
              <a:rPr lang="en-US" sz="3349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Lengua y literatura inglesa</a:t>
            </a:r>
          </a:p>
          <a:p>
            <a:pPr algn="just" marL="723168" indent="-361584" lvl="1">
              <a:lnSpc>
                <a:spcPts val="4689"/>
              </a:lnSpc>
              <a:buFont typeface="Arial"/>
              <a:buChar char="•"/>
            </a:pPr>
            <a:r>
              <a:rPr lang="en-US" sz="3349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Matemáticas</a:t>
            </a:r>
          </a:p>
          <a:p>
            <a:pPr algn="just">
              <a:lnSpc>
                <a:spcPts val="4689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344473" y="4829126"/>
            <a:ext cx="14947064" cy="1842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4911"/>
              </a:lnSpc>
            </a:pPr>
            <a:r>
              <a:rPr lang="en-US" sz="3508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Se trata de una evaluación basada en el progreso, alineada con los Estándares de Excelencia de Georgia. GKIDS se considera el boletín de calificaciones para el jardín de infancia.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859812" y="7727390"/>
            <a:ext cx="6515339" cy="1937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23168" indent="-361584" lvl="1">
              <a:lnSpc>
                <a:spcPts val="5191"/>
              </a:lnSpc>
              <a:buFont typeface="Arial"/>
              <a:buChar char="•"/>
            </a:pPr>
            <a:r>
              <a:rPr lang="en-US" sz="3349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Enfoques del aprendizaje</a:t>
            </a:r>
          </a:p>
          <a:p>
            <a:pPr algn="just" marL="723168" indent="-361584" lvl="1">
              <a:lnSpc>
                <a:spcPts val="5191"/>
              </a:lnSpc>
              <a:buFont typeface="Arial"/>
              <a:buChar char="•"/>
            </a:pPr>
            <a:r>
              <a:rPr lang="en-US" sz="3349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Desarrollo personal y social</a:t>
            </a:r>
          </a:p>
          <a:p>
            <a:pPr algn="just">
              <a:lnSpc>
                <a:spcPts val="5191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20644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48027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375411" y="0"/>
            <a:ext cx="2903796" cy="5127383"/>
          </a:xfrm>
          <a:custGeom>
            <a:avLst/>
            <a:gdLst/>
            <a:ahLst/>
            <a:cxnLst/>
            <a:rect r="r" b="b" t="t" l="l"/>
            <a:pathLst>
              <a:path h="5127383" w="2903796">
                <a:moveTo>
                  <a:pt x="0" y="0"/>
                </a:moveTo>
                <a:lnTo>
                  <a:pt x="2903795" y="0"/>
                </a:lnTo>
                <a:lnTo>
                  <a:pt x="2903795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65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20644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48027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75411" y="5127383"/>
            <a:ext cx="2917558" cy="5127383"/>
          </a:xfrm>
          <a:custGeom>
            <a:avLst/>
            <a:gdLst/>
            <a:ahLst/>
            <a:cxnLst/>
            <a:rect r="r" b="b" t="t" l="l"/>
            <a:pathLst>
              <a:path h="5127383" w="2917558">
                <a:moveTo>
                  <a:pt x="0" y="0"/>
                </a:moveTo>
                <a:lnTo>
                  <a:pt x="2917557" y="0"/>
                </a:lnTo>
                <a:lnTo>
                  <a:pt x="2917557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5742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1028700"/>
            <a:ext cx="16197811" cy="8229600"/>
            <a:chOff x="0" y="0"/>
            <a:chExt cx="4266090" cy="21674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66090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66090">
                  <a:moveTo>
                    <a:pt x="0" y="0"/>
                  </a:moveTo>
                  <a:lnTo>
                    <a:pt x="4266090" y="0"/>
                  </a:lnTo>
                  <a:lnTo>
                    <a:pt x="4266090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BF1"/>
            </a:solidFill>
            <a:ln w="114300" cap="sq">
              <a:solidFill>
                <a:srgbClr val="41372E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266090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2133349">
            <a:off x="15894282" y="6276615"/>
            <a:ext cx="2407368" cy="3798608"/>
          </a:xfrm>
          <a:custGeom>
            <a:avLst/>
            <a:gdLst/>
            <a:ahLst/>
            <a:cxnLst/>
            <a:rect r="r" b="b" t="t" l="l"/>
            <a:pathLst>
              <a:path h="3798608" w="2407368">
                <a:moveTo>
                  <a:pt x="0" y="0"/>
                </a:moveTo>
                <a:lnTo>
                  <a:pt x="2407368" y="0"/>
                </a:lnTo>
                <a:lnTo>
                  <a:pt x="2407368" y="3798608"/>
                </a:lnTo>
                <a:lnTo>
                  <a:pt x="0" y="379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108847" y="8750676"/>
            <a:ext cx="3989119" cy="1396192"/>
          </a:xfrm>
          <a:custGeom>
            <a:avLst/>
            <a:gdLst/>
            <a:ahLst/>
            <a:cxnLst/>
            <a:rect r="r" b="b" t="t" l="l"/>
            <a:pathLst>
              <a:path h="1396192" w="3989119">
                <a:moveTo>
                  <a:pt x="0" y="0"/>
                </a:moveTo>
                <a:lnTo>
                  <a:pt x="3989119" y="0"/>
                </a:lnTo>
                <a:lnTo>
                  <a:pt x="3989119" y="1396191"/>
                </a:lnTo>
                <a:lnTo>
                  <a:pt x="0" y="1396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549355" y="7538675"/>
            <a:ext cx="1277953" cy="1592465"/>
          </a:xfrm>
          <a:custGeom>
            <a:avLst/>
            <a:gdLst/>
            <a:ahLst/>
            <a:cxnLst/>
            <a:rect r="r" b="b" t="t" l="l"/>
            <a:pathLst>
              <a:path h="1592465" w="1277953">
                <a:moveTo>
                  <a:pt x="0" y="0"/>
                </a:moveTo>
                <a:lnTo>
                  <a:pt x="1277953" y="0"/>
                </a:lnTo>
                <a:lnTo>
                  <a:pt x="1277953" y="1592465"/>
                </a:lnTo>
                <a:lnTo>
                  <a:pt x="0" y="15924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993268" y="2251849"/>
            <a:ext cx="15104698" cy="6694608"/>
            <a:chOff x="0" y="0"/>
            <a:chExt cx="20139597" cy="8926144"/>
          </a:xfrm>
        </p:grpSpPr>
        <p:sp>
          <p:nvSpPr>
            <p:cNvPr name="AutoShape 17" id="17"/>
            <p:cNvSpPr/>
            <p:nvPr/>
          </p:nvSpPr>
          <p:spPr>
            <a:xfrm flipV="true">
              <a:off x="25037" y="7006843"/>
              <a:ext cx="3919143" cy="25860"/>
            </a:xfrm>
            <a:prstGeom prst="line">
              <a:avLst/>
            </a:prstGeom>
            <a:ln cap="flat" w="51719">
              <a:solidFill>
                <a:srgbClr val="FF751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8" id="18"/>
            <p:cNvSpPr/>
            <p:nvPr/>
          </p:nvSpPr>
          <p:spPr>
            <a:xfrm flipV="true">
              <a:off x="3944351" y="5600075"/>
              <a:ext cx="3919143" cy="25860"/>
            </a:xfrm>
            <a:prstGeom prst="line">
              <a:avLst/>
            </a:prstGeom>
            <a:ln cap="flat" w="51719">
              <a:solidFill>
                <a:srgbClr val="FF751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9" id="19"/>
            <p:cNvSpPr/>
            <p:nvPr/>
          </p:nvSpPr>
          <p:spPr>
            <a:xfrm flipV="true">
              <a:off x="7863664" y="4193306"/>
              <a:ext cx="3919143" cy="25860"/>
            </a:xfrm>
            <a:prstGeom prst="line">
              <a:avLst/>
            </a:prstGeom>
            <a:ln cap="flat" w="51719">
              <a:solidFill>
                <a:srgbClr val="FF751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0" id="20"/>
            <p:cNvSpPr/>
            <p:nvPr/>
          </p:nvSpPr>
          <p:spPr>
            <a:xfrm flipV="true">
              <a:off x="11782978" y="2786538"/>
              <a:ext cx="3919143" cy="25860"/>
            </a:xfrm>
            <a:prstGeom prst="line">
              <a:avLst/>
            </a:prstGeom>
            <a:ln cap="flat" w="51719">
              <a:solidFill>
                <a:srgbClr val="FF751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1" id="21"/>
            <p:cNvSpPr/>
            <p:nvPr/>
          </p:nvSpPr>
          <p:spPr>
            <a:xfrm flipV="true">
              <a:off x="15702291" y="1379769"/>
              <a:ext cx="3919143" cy="25860"/>
            </a:xfrm>
            <a:prstGeom prst="line">
              <a:avLst/>
            </a:prstGeom>
            <a:ln cap="flat" w="51719">
              <a:solidFill>
                <a:srgbClr val="FF751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2" id="22"/>
            <p:cNvSpPr/>
            <p:nvPr/>
          </p:nvSpPr>
          <p:spPr>
            <a:xfrm flipH="true">
              <a:off x="3970040" y="5600075"/>
              <a:ext cx="0" cy="1441572"/>
            </a:xfrm>
            <a:prstGeom prst="line">
              <a:avLst/>
            </a:prstGeom>
            <a:ln cap="flat" w="51719">
              <a:solidFill>
                <a:srgbClr val="FF751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3" id="23"/>
            <p:cNvSpPr/>
            <p:nvPr/>
          </p:nvSpPr>
          <p:spPr>
            <a:xfrm flipH="true">
              <a:off x="7837634" y="4193306"/>
              <a:ext cx="0" cy="1441572"/>
            </a:xfrm>
            <a:prstGeom prst="line">
              <a:avLst/>
            </a:prstGeom>
            <a:ln cap="flat" w="51719">
              <a:solidFill>
                <a:srgbClr val="FF751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4" id="24"/>
            <p:cNvSpPr/>
            <p:nvPr/>
          </p:nvSpPr>
          <p:spPr>
            <a:xfrm>
              <a:off x="11808837" y="2751734"/>
              <a:ext cx="0" cy="1441572"/>
            </a:xfrm>
            <a:prstGeom prst="line">
              <a:avLst/>
            </a:prstGeom>
            <a:ln cap="flat" w="51719">
              <a:solidFill>
                <a:srgbClr val="FF751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5" id="25"/>
            <p:cNvSpPr/>
            <p:nvPr/>
          </p:nvSpPr>
          <p:spPr>
            <a:xfrm>
              <a:off x="15728151" y="1405629"/>
              <a:ext cx="0" cy="1441572"/>
            </a:xfrm>
            <a:prstGeom prst="line">
              <a:avLst/>
            </a:prstGeom>
            <a:ln cap="flat" w="51719">
              <a:solidFill>
                <a:srgbClr val="FF751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6" id="26"/>
            <p:cNvSpPr txBox="true"/>
            <p:nvPr/>
          </p:nvSpPr>
          <p:spPr>
            <a:xfrm rot="0">
              <a:off x="24867" y="5513467"/>
              <a:ext cx="3620934" cy="609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3837"/>
                </a:lnSpc>
              </a:pPr>
              <a:r>
                <a:rPr lang="en-US" sz="2741">
                  <a:solidFill>
                    <a:srgbClr val="FA8F9B"/>
                  </a:solidFill>
                  <a:latin typeface="Genty Sans"/>
                  <a:ea typeface="Genty Sans"/>
                  <a:cs typeface="Genty Sans"/>
                  <a:sym typeface="Genty Sans"/>
                </a:rPr>
                <a:t>ETAPA INICIAL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3973016" y="4149086"/>
              <a:ext cx="3620934" cy="12552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3837"/>
                </a:lnSpc>
              </a:pPr>
              <a:r>
                <a:rPr lang="en-US" sz="2741">
                  <a:solidFill>
                    <a:srgbClr val="98B469"/>
                  </a:solidFill>
                  <a:latin typeface="Genty Sans"/>
                  <a:ea typeface="Genty Sans"/>
                  <a:cs typeface="Genty Sans"/>
                  <a:sym typeface="Genty Sans"/>
                </a:rPr>
                <a:t>ETAPA EMERGENTE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8012768" y="2763091"/>
              <a:ext cx="3620934" cy="12552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3837"/>
                </a:lnSpc>
              </a:pPr>
              <a:r>
                <a:rPr lang="en-US" sz="2741">
                  <a:solidFill>
                    <a:srgbClr val="1D5E71"/>
                  </a:solidFill>
                  <a:latin typeface="Genty Sans"/>
                  <a:ea typeface="Genty Sans"/>
                  <a:cs typeface="Genty Sans"/>
                  <a:sym typeface="Genty Sans"/>
                </a:rPr>
                <a:t>ETAPA DE DESARROLLO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11739327" y="1439083"/>
              <a:ext cx="3855656" cy="12552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3837"/>
                </a:lnSpc>
              </a:pPr>
              <a:r>
                <a:rPr lang="en-US" sz="2741">
                  <a:solidFill>
                    <a:srgbClr val="CB6CE6"/>
                  </a:solidFill>
                  <a:latin typeface="Genty Sans"/>
                  <a:ea typeface="Genty Sans"/>
                  <a:cs typeface="Genty Sans"/>
                  <a:sym typeface="Genty Sans"/>
                </a:rPr>
                <a:t>DEMOSTRACIÓN DEL ESCENARIO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15765949" y="-57150"/>
              <a:ext cx="3855656" cy="12552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3837"/>
                </a:lnSpc>
              </a:pPr>
              <a:r>
                <a:rPr lang="en-US" sz="2741">
                  <a:solidFill>
                    <a:srgbClr val="FF5757"/>
                  </a:solidFill>
                  <a:latin typeface="Genty Sans"/>
                  <a:ea typeface="Genty Sans"/>
                  <a:cs typeface="Genty Sans"/>
                  <a:sym typeface="Genty Sans"/>
                </a:rPr>
                <a:t>SUPERANDO LA ETAPA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4180585" y="5799318"/>
              <a:ext cx="3832184" cy="31268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20"/>
                </a:lnSpc>
              </a:pPr>
              <a:r>
                <a:rPr lang="en-US" sz="2228">
                  <a:solidFill>
                    <a:srgbClr val="41372E"/>
                  </a:solidFill>
                  <a:latin typeface="Genty Sans"/>
                  <a:ea typeface="Genty Sans"/>
                  <a:cs typeface="Genty Sans"/>
                  <a:sym typeface="Genty Sans"/>
                </a:rPr>
                <a:t>Lee de forma independiente palabras comunes de uso frecuente en libros decodificables de niveles A/B.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8038628" y="4262049"/>
              <a:ext cx="3832184" cy="35601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39"/>
                </a:lnSpc>
              </a:pPr>
              <a:r>
                <a:rPr lang="en-US" sz="2170">
                  <a:solidFill>
                    <a:srgbClr val="41372E"/>
                  </a:solidFill>
                  <a:latin typeface="Genty Sans"/>
                  <a:ea typeface="Genty Sans"/>
                  <a:cs typeface="Genty Sans"/>
                  <a:sym typeface="Genty Sans"/>
                </a:rPr>
                <a:t>Lee de forma independiente palabras comunes de uso frecuente en los niveles B/C de lectores principiantes.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12051830" y="2899486"/>
              <a:ext cx="3832184" cy="31258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60"/>
                </a:lnSpc>
              </a:pPr>
              <a:r>
                <a:rPr lang="en-US" sz="2257">
                  <a:solidFill>
                    <a:srgbClr val="41372E"/>
                  </a:solidFill>
                  <a:latin typeface="Genty Sans"/>
                  <a:ea typeface="Genty Sans"/>
                  <a:cs typeface="Genty Sans"/>
                  <a:sym typeface="Genty Sans"/>
                </a:rPr>
                <a:t>Lee de forma independiente palabras comunes de uso frecuente en el nivel C de lectores principiantes.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15987452" y="1527758"/>
              <a:ext cx="4152145" cy="29584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8"/>
                </a:lnSpc>
              </a:pPr>
              <a:r>
                <a:rPr lang="en-US" sz="2141">
                  <a:solidFill>
                    <a:srgbClr val="41372E"/>
                  </a:solidFill>
                  <a:latin typeface="Genty Sans"/>
                  <a:ea typeface="Genty Sans"/>
                  <a:cs typeface="Genty Sans"/>
                  <a:sym typeface="Genty Sans"/>
                </a:rPr>
                <a:t>Lee de forma independiente palabras comunes de uso frecuente en el nivel D de lectores principiantes.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0" y="7164479"/>
              <a:ext cx="3620934" cy="14621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1"/>
                </a:lnSpc>
              </a:pPr>
              <a:r>
                <a:rPr lang="en-US" sz="2136">
                  <a:solidFill>
                    <a:srgbClr val="41372E"/>
                  </a:solidFill>
                  <a:latin typeface="Genty Sans"/>
                  <a:ea typeface="Genty Sans"/>
                  <a:cs typeface="Genty Sans"/>
                  <a:sym typeface="Genty Sans"/>
                </a:rPr>
                <a:t>Identificación de palabras de uso frecuente</a:t>
              </a: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1671094" y="1129276"/>
            <a:ext cx="16090206" cy="213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551"/>
              </a:lnSpc>
            </a:pPr>
            <a:r>
              <a:rPr lang="en-US" sz="6108">
                <a:solidFill>
                  <a:srgbClr val="8DCFE1"/>
                </a:solidFill>
                <a:latin typeface="Wedges"/>
                <a:ea typeface="Wedges"/>
                <a:cs typeface="Wedges"/>
                <a:sym typeface="Wedges"/>
              </a:rPr>
              <a:t>Progresiones de aprendizaje para gkids 2.0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551674" y="2336876"/>
            <a:ext cx="5527882" cy="703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68"/>
              </a:lnSpc>
            </a:pPr>
            <a:r>
              <a:rPr lang="en-US" sz="4120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INVESTIGA SOBRE ELA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96981" y="3260122"/>
            <a:ext cx="4350493" cy="2552513"/>
            <a:chOff x="0" y="0"/>
            <a:chExt cx="5800657" cy="340335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171800" y="0"/>
              <a:ext cx="5457058" cy="3403350"/>
            </a:xfrm>
            <a:custGeom>
              <a:avLst/>
              <a:gdLst/>
              <a:ahLst/>
              <a:cxnLst/>
              <a:rect r="r" b="b" t="t" l="l"/>
              <a:pathLst>
                <a:path h="3403350" w="5457058">
                  <a:moveTo>
                    <a:pt x="0" y="0"/>
                  </a:moveTo>
                  <a:lnTo>
                    <a:pt x="5457058" y="0"/>
                  </a:lnTo>
                  <a:lnTo>
                    <a:pt x="5457058" y="3403350"/>
                  </a:lnTo>
                  <a:lnTo>
                    <a:pt x="0" y="340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4795" t="0" r="-14795" b="0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 rot="0">
              <a:off x="0" y="552950"/>
              <a:ext cx="5800657" cy="2540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2540"/>
                </a:lnSpc>
              </a:pPr>
              <a:r>
                <a:rPr lang="en-US" sz="1814">
                  <a:solidFill>
                    <a:srgbClr val="41372E"/>
                  </a:solidFill>
                  <a:latin typeface="Genty Sans"/>
                  <a:ea typeface="Genty Sans"/>
                  <a:cs typeface="Genty Sans"/>
                  <a:sym typeface="Genty Sans"/>
                </a:rPr>
                <a:t>LA PROGRESIÓN DEL APRENDIZAJE MUESTRA EN QUÉ PUNTO DEL CONTINUO DE APRENDIZAJE SE ENCUENTRA EL ESTUDIANTE EN EL DESARROLLO DEL CONTENIDO Y EL RAZONAMIENTO.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20644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48027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375411" y="0"/>
            <a:ext cx="2903796" cy="5127383"/>
          </a:xfrm>
          <a:custGeom>
            <a:avLst/>
            <a:gdLst/>
            <a:ahLst/>
            <a:cxnLst/>
            <a:rect r="r" b="b" t="t" l="l"/>
            <a:pathLst>
              <a:path h="5127383" w="2903796">
                <a:moveTo>
                  <a:pt x="0" y="0"/>
                </a:moveTo>
                <a:lnTo>
                  <a:pt x="2903795" y="0"/>
                </a:lnTo>
                <a:lnTo>
                  <a:pt x="2903795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65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20644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48027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75411" y="5127383"/>
            <a:ext cx="2917558" cy="5127383"/>
          </a:xfrm>
          <a:custGeom>
            <a:avLst/>
            <a:gdLst/>
            <a:ahLst/>
            <a:cxnLst/>
            <a:rect r="r" b="b" t="t" l="l"/>
            <a:pathLst>
              <a:path h="5127383" w="2917558">
                <a:moveTo>
                  <a:pt x="0" y="0"/>
                </a:moveTo>
                <a:lnTo>
                  <a:pt x="2917557" y="0"/>
                </a:lnTo>
                <a:lnTo>
                  <a:pt x="2917557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5742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2104" y="977975"/>
            <a:ext cx="16197811" cy="8229600"/>
            <a:chOff x="0" y="0"/>
            <a:chExt cx="4266090" cy="21674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66090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66090">
                  <a:moveTo>
                    <a:pt x="0" y="0"/>
                  </a:moveTo>
                  <a:lnTo>
                    <a:pt x="4266090" y="0"/>
                  </a:lnTo>
                  <a:lnTo>
                    <a:pt x="4266090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BF1"/>
            </a:solidFill>
            <a:ln w="114300" cap="sq">
              <a:solidFill>
                <a:srgbClr val="41372E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266090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6239356" y="7138579"/>
            <a:ext cx="2214289" cy="2759238"/>
          </a:xfrm>
          <a:custGeom>
            <a:avLst/>
            <a:gdLst/>
            <a:ahLst/>
            <a:cxnLst/>
            <a:rect r="r" b="b" t="t" l="l"/>
            <a:pathLst>
              <a:path h="2759238" w="2214289">
                <a:moveTo>
                  <a:pt x="0" y="0"/>
                </a:moveTo>
                <a:lnTo>
                  <a:pt x="2214289" y="0"/>
                </a:lnTo>
                <a:lnTo>
                  <a:pt x="2214289" y="2759238"/>
                </a:lnTo>
                <a:lnTo>
                  <a:pt x="0" y="2759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113837" y="6484774"/>
            <a:ext cx="3022770" cy="3802226"/>
          </a:xfrm>
          <a:custGeom>
            <a:avLst/>
            <a:gdLst/>
            <a:ahLst/>
            <a:cxnLst/>
            <a:rect r="r" b="b" t="t" l="l"/>
            <a:pathLst>
              <a:path h="3802226" w="3022770">
                <a:moveTo>
                  <a:pt x="0" y="0"/>
                </a:moveTo>
                <a:lnTo>
                  <a:pt x="3022770" y="0"/>
                </a:lnTo>
                <a:lnTo>
                  <a:pt x="3022770" y="3802226"/>
                </a:lnTo>
                <a:lnTo>
                  <a:pt x="0" y="38022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541058" y="7138579"/>
            <a:ext cx="2206344" cy="3091200"/>
          </a:xfrm>
          <a:custGeom>
            <a:avLst/>
            <a:gdLst/>
            <a:ahLst/>
            <a:cxnLst/>
            <a:rect r="r" b="b" t="t" l="l"/>
            <a:pathLst>
              <a:path h="3091200" w="2206344">
                <a:moveTo>
                  <a:pt x="0" y="0"/>
                </a:moveTo>
                <a:lnTo>
                  <a:pt x="2206344" y="0"/>
                </a:lnTo>
                <a:lnTo>
                  <a:pt x="2206344" y="3091200"/>
                </a:lnTo>
                <a:lnTo>
                  <a:pt x="0" y="3091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645435">
            <a:off x="10154782" y="7401974"/>
            <a:ext cx="3079307" cy="2729036"/>
          </a:xfrm>
          <a:custGeom>
            <a:avLst/>
            <a:gdLst/>
            <a:ahLst/>
            <a:cxnLst/>
            <a:rect r="r" b="b" t="t" l="l"/>
            <a:pathLst>
              <a:path h="2729036" w="3079307">
                <a:moveTo>
                  <a:pt x="0" y="0"/>
                </a:moveTo>
                <a:lnTo>
                  <a:pt x="3079308" y="0"/>
                </a:lnTo>
                <a:lnTo>
                  <a:pt x="3079308" y="2729036"/>
                </a:lnTo>
                <a:lnTo>
                  <a:pt x="0" y="27290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863078" y="7138579"/>
            <a:ext cx="3894319" cy="3066776"/>
          </a:xfrm>
          <a:custGeom>
            <a:avLst/>
            <a:gdLst/>
            <a:ahLst/>
            <a:cxnLst/>
            <a:rect r="r" b="b" t="t" l="l"/>
            <a:pathLst>
              <a:path h="3066776" w="3894319">
                <a:moveTo>
                  <a:pt x="0" y="0"/>
                </a:moveTo>
                <a:lnTo>
                  <a:pt x="3894319" y="0"/>
                </a:lnTo>
                <a:lnTo>
                  <a:pt x="3894319" y="3066776"/>
                </a:lnTo>
                <a:lnTo>
                  <a:pt x="0" y="30667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29569">
            <a:off x="2311083" y="7209531"/>
            <a:ext cx="2919803" cy="2949296"/>
          </a:xfrm>
          <a:custGeom>
            <a:avLst/>
            <a:gdLst/>
            <a:ahLst/>
            <a:cxnLst/>
            <a:rect r="r" b="b" t="t" l="l"/>
            <a:pathLst>
              <a:path h="2949296" w="2919803">
                <a:moveTo>
                  <a:pt x="0" y="0"/>
                </a:moveTo>
                <a:lnTo>
                  <a:pt x="2919804" y="0"/>
                </a:lnTo>
                <a:lnTo>
                  <a:pt x="2919804" y="2949296"/>
                </a:lnTo>
                <a:lnTo>
                  <a:pt x="0" y="29492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682247" y="7691075"/>
            <a:ext cx="3544264" cy="2507567"/>
          </a:xfrm>
          <a:custGeom>
            <a:avLst/>
            <a:gdLst/>
            <a:ahLst/>
            <a:cxnLst/>
            <a:rect r="r" b="b" t="t" l="l"/>
            <a:pathLst>
              <a:path h="2507567" w="3544264">
                <a:moveTo>
                  <a:pt x="0" y="0"/>
                </a:moveTo>
                <a:lnTo>
                  <a:pt x="3544264" y="0"/>
                </a:lnTo>
                <a:lnTo>
                  <a:pt x="3544264" y="2507567"/>
                </a:lnTo>
                <a:lnTo>
                  <a:pt x="0" y="25075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1425190">
            <a:off x="13021933" y="7198937"/>
            <a:ext cx="2257278" cy="3135109"/>
          </a:xfrm>
          <a:custGeom>
            <a:avLst/>
            <a:gdLst/>
            <a:ahLst/>
            <a:cxnLst/>
            <a:rect r="r" b="b" t="t" l="l"/>
            <a:pathLst>
              <a:path h="3135109" w="2257278">
                <a:moveTo>
                  <a:pt x="0" y="0"/>
                </a:moveTo>
                <a:lnTo>
                  <a:pt x="2257278" y="0"/>
                </a:lnTo>
                <a:lnTo>
                  <a:pt x="2257278" y="3135109"/>
                </a:lnTo>
                <a:lnTo>
                  <a:pt x="0" y="3135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3262367" y="3681036"/>
            <a:ext cx="3435509" cy="3302757"/>
            <a:chOff x="0" y="0"/>
            <a:chExt cx="904825" cy="86986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04825" cy="869862"/>
            </a:xfrm>
            <a:custGeom>
              <a:avLst/>
              <a:gdLst/>
              <a:ahLst/>
              <a:cxnLst/>
              <a:rect r="r" b="b" t="t" l="l"/>
              <a:pathLst>
                <a:path h="869862" w="904825">
                  <a:moveTo>
                    <a:pt x="0" y="0"/>
                  </a:moveTo>
                  <a:lnTo>
                    <a:pt x="904825" y="0"/>
                  </a:lnTo>
                  <a:lnTo>
                    <a:pt x="904825" y="869862"/>
                  </a:lnTo>
                  <a:lnTo>
                    <a:pt x="0" y="869862"/>
                  </a:lnTo>
                  <a:close/>
                </a:path>
              </a:pathLst>
            </a:custGeom>
            <a:solidFill>
              <a:srgbClr val="FFB7C6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904825" cy="927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true" rot="-905301">
            <a:off x="11774206" y="6484560"/>
            <a:ext cx="1300384" cy="785107"/>
          </a:xfrm>
          <a:custGeom>
            <a:avLst/>
            <a:gdLst/>
            <a:ahLst/>
            <a:cxnLst/>
            <a:rect r="r" b="b" t="t" l="l"/>
            <a:pathLst>
              <a:path h="785107" w="1300384">
                <a:moveTo>
                  <a:pt x="0" y="785107"/>
                </a:moveTo>
                <a:lnTo>
                  <a:pt x="1300384" y="785107"/>
                </a:lnTo>
                <a:lnTo>
                  <a:pt x="1300384" y="0"/>
                </a:lnTo>
                <a:lnTo>
                  <a:pt x="0" y="0"/>
                </a:lnTo>
                <a:lnTo>
                  <a:pt x="0" y="785107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986915" y="1147038"/>
            <a:ext cx="14847274" cy="1637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79"/>
              </a:lnSpc>
            </a:pPr>
            <a:r>
              <a:rPr lang="en-US" sz="9557">
                <a:solidFill>
                  <a:srgbClr val="8DCFE1"/>
                </a:solidFill>
                <a:latin typeface="Wedges"/>
                <a:ea typeface="Wedges"/>
                <a:cs typeface="Wedges"/>
                <a:sym typeface="Wedges"/>
              </a:rPr>
              <a:t>RECURSOS PARA PADRES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631773" y="2644074"/>
            <a:ext cx="14978474" cy="827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67"/>
              </a:lnSpc>
            </a:pPr>
            <a:r>
              <a:rPr lang="en-US" sz="4834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COMPRENDIENDO LOS RESULTADOS DE SU HIJO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97413" y="4156216"/>
            <a:ext cx="11614306" cy="2285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61"/>
              </a:lnSpc>
            </a:pPr>
            <a:r>
              <a:rPr lang="en-US" sz="3258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En el sitio web de recursos para padres de GKIDS 2.0 encontrará información adicional sobre las habilidades que evalúa cada progresión de aprendizaje, así como recursos para ayudarle a apoyar a su hijo en casa.</a:t>
            </a:r>
          </a:p>
        </p:txBody>
      </p:sp>
      <p:pic>
        <p:nvPicPr>
          <p:cNvPr name="Picture 28" id="28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3226141" y="3578434"/>
            <a:ext cx="3507962" cy="35079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20644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48027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375411" y="0"/>
            <a:ext cx="2903796" cy="5127383"/>
          </a:xfrm>
          <a:custGeom>
            <a:avLst/>
            <a:gdLst/>
            <a:ahLst/>
            <a:cxnLst/>
            <a:rect r="r" b="b" t="t" l="l"/>
            <a:pathLst>
              <a:path h="5127383" w="2903796">
                <a:moveTo>
                  <a:pt x="0" y="0"/>
                </a:moveTo>
                <a:lnTo>
                  <a:pt x="2903795" y="0"/>
                </a:lnTo>
                <a:lnTo>
                  <a:pt x="2903795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65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20644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48027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75411" y="5127383"/>
            <a:ext cx="2917558" cy="5127383"/>
          </a:xfrm>
          <a:custGeom>
            <a:avLst/>
            <a:gdLst/>
            <a:ahLst/>
            <a:cxnLst/>
            <a:rect r="r" b="b" t="t" l="l"/>
            <a:pathLst>
              <a:path h="5127383" w="2917558">
                <a:moveTo>
                  <a:pt x="0" y="0"/>
                </a:moveTo>
                <a:lnTo>
                  <a:pt x="2917557" y="0"/>
                </a:lnTo>
                <a:lnTo>
                  <a:pt x="2917557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5742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1028700"/>
            <a:ext cx="16197811" cy="8229600"/>
            <a:chOff x="0" y="0"/>
            <a:chExt cx="4266090" cy="21674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66090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66090">
                  <a:moveTo>
                    <a:pt x="0" y="0"/>
                  </a:moveTo>
                  <a:lnTo>
                    <a:pt x="4266090" y="0"/>
                  </a:lnTo>
                  <a:lnTo>
                    <a:pt x="4266090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BF1"/>
            </a:solidFill>
            <a:ln w="114300" cap="sq">
              <a:solidFill>
                <a:srgbClr val="41372E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266090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983683" y="2837744"/>
            <a:ext cx="5051317" cy="6115454"/>
            <a:chOff x="0" y="0"/>
            <a:chExt cx="1330388" cy="161065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30388" cy="1610654"/>
            </a:xfrm>
            <a:custGeom>
              <a:avLst/>
              <a:gdLst/>
              <a:ahLst/>
              <a:cxnLst/>
              <a:rect r="r" b="b" t="t" l="l"/>
              <a:pathLst>
                <a:path h="1610654" w="1330388">
                  <a:moveTo>
                    <a:pt x="0" y="0"/>
                  </a:moveTo>
                  <a:lnTo>
                    <a:pt x="1330388" y="0"/>
                  </a:lnTo>
                  <a:lnTo>
                    <a:pt x="1330388" y="1610654"/>
                  </a:lnTo>
                  <a:lnTo>
                    <a:pt x="0" y="1610654"/>
                  </a:lnTo>
                  <a:close/>
                </a:path>
              </a:pathLst>
            </a:custGeom>
            <a:solidFill>
              <a:srgbClr val="C6E68C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330388" cy="1667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376034" y="2837744"/>
            <a:ext cx="5464204" cy="2640472"/>
            <a:chOff x="0" y="0"/>
            <a:chExt cx="1439132" cy="69543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39132" cy="695433"/>
            </a:xfrm>
            <a:custGeom>
              <a:avLst/>
              <a:gdLst/>
              <a:ahLst/>
              <a:cxnLst/>
              <a:rect r="r" b="b" t="t" l="l"/>
              <a:pathLst>
                <a:path h="695433" w="1439132">
                  <a:moveTo>
                    <a:pt x="0" y="0"/>
                  </a:moveTo>
                  <a:lnTo>
                    <a:pt x="1439132" y="0"/>
                  </a:lnTo>
                  <a:lnTo>
                    <a:pt x="1439132" y="695433"/>
                  </a:lnTo>
                  <a:lnTo>
                    <a:pt x="0" y="695433"/>
                  </a:lnTo>
                  <a:close/>
                </a:path>
              </a:pathLst>
            </a:custGeom>
            <a:solidFill>
              <a:srgbClr val="C6E68C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1439132" cy="752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389235" y="5587985"/>
            <a:ext cx="5451004" cy="3365213"/>
            <a:chOff x="0" y="0"/>
            <a:chExt cx="1435655" cy="88631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435655" cy="886311"/>
            </a:xfrm>
            <a:custGeom>
              <a:avLst/>
              <a:gdLst/>
              <a:ahLst/>
              <a:cxnLst/>
              <a:rect r="r" b="b" t="t" l="l"/>
              <a:pathLst>
                <a:path h="886311" w="1435655">
                  <a:moveTo>
                    <a:pt x="0" y="0"/>
                  </a:moveTo>
                  <a:lnTo>
                    <a:pt x="1435655" y="0"/>
                  </a:lnTo>
                  <a:lnTo>
                    <a:pt x="1435655" y="886311"/>
                  </a:lnTo>
                  <a:lnTo>
                    <a:pt x="0" y="886311"/>
                  </a:lnTo>
                  <a:close/>
                </a:path>
              </a:pathLst>
            </a:custGeom>
            <a:solidFill>
              <a:srgbClr val="C6E68C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1435655" cy="943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2221268" y="3158688"/>
            <a:ext cx="4250261" cy="572150"/>
          </a:xfrm>
          <a:custGeom>
            <a:avLst/>
            <a:gdLst/>
            <a:ahLst/>
            <a:cxnLst/>
            <a:rect r="r" b="b" t="t" l="l"/>
            <a:pathLst>
              <a:path h="572150" w="4250261">
                <a:moveTo>
                  <a:pt x="0" y="0"/>
                </a:moveTo>
                <a:lnTo>
                  <a:pt x="4250261" y="0"/>
                </a:lnTo>
                <a:lnTo>
                  <a:pt x="4250261" y="572150"/>
                </a:lnTo>
                <a:lnTo>
                  <a:pt x="0" y="572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675" t="-22997" r="-5905" b="-1031711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1482150">
            <a:off x="14693015" y="6715468"/>
            <a:ext cx="3209618" cy="3313154"/>
          </a:xfrm>
          <a:custGeom>
            <a:avLst/>
            <a:gdLst/>
            <a:ahLst/>
            <a:cxnLst/>
            <a:rect r="r" b="b" t="t" l="l"/>
            <a:pathLst>
              <a:path h="3313154" w="3209618">
                <a:moveTo>
                  <a:pt x="0" y="0"/>
                </a:moveTo>
                <a:lnTo>
                  <a:pt x="3209618" y="0"/>
                </a:lnTo>
                <a:lnTo>
                  <a:pt x="3209618" y="3313153"/>
                </a:lnTo>
                <a:lnTo>
                  <a:pt x="0" y="33131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6652358" y="4195562"/>
            <a:ext cx="5389220" cy="4757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8913" indent="-339457" lvl="1">
              <a:lnSpc>
                <a:spcPts val="3396"/>
              </a:lnSpc>
              <a:buFont typeface="Arial"/>
              <a:buChar char="•"/>
            </a:pPr>
            <a:r>
              <a:rPr lang="en-US" sz="3144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Reconocer su nombre y las letras de su nombre</a:t>
            </a:r>
          </a:p>
          <a:p>
            <a:pPr algn="l" marL="678913" indent="-339457" lvl="1">
              <a:lnSpc>
                <a:spcPts val="3396"/>
              </a:lnSpc>
              <a:buFont typeface="Arial"/>
              <a:buChar char="•"/>
            </a:pPr>
            <a:r>
              <a:rPr lang="en-US" sz="3144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Practicar escribir su nombre con la primera letra en mayúscula.</a:t>
            </a:r>
          </a:p>
          <a:p>
            <a:pPr algn="l" marL="678913" indent="-339457" lvl="1">
              <a:lnSpc>
                <a:spcPts val="3396"/>
              </a:lnSpc>
              <a:buFont typeface="Arial"/>
              <a:buChar char="•"/>
            </a:pPr>
            <a:r>
              <a:rPr lang="en-US" sz="3144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Dibujar</a:t>
            </a:r>
          </a:p>
          <a:p>
            <a:pPr algn="l" marL="678913" indent="-339457" lvl="1">
              <a:lnSpc>
                <a:spcPts val="3396"/>
              </a:lnSpc>
              <a:buFont typeface="Arial"/>
              <a:buChar char="•"/>
            </a:pPr>
            <a:r>
              <a:rPr lang="en-US" sz="3144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Conciencia sobre la huella ambiental</a:t>
            </a:r>
          </a:p>
          <a:p>
            <a:pPr algn="l" marL="678913" indent="-339457" lvl="1">
              <a:lnSpc>
                <a:spcPts val="3396"/>
              </a:lnSpc>
              <a:buFont typeface="Arial"/>
              <a:buChar char="•"/>
            </a:pPr>
            <a:r>
              <a:rPr lang="en-US" sz="3144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Leer con tu hijo y hacerle preguntas sobre la historia.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731858" y="1264077"/>
            <a:ext cx="14824283" cy="1487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182"/>
              </a:lnSpc>
            </a:pPr>
            <a:r>
              <a:rPr lang="en-US" sz="8701">
                <a:solidFill>
                  <a:srgbClr val="8DCFE1"/>
                </a:solidFill>
                <a:latin typeface="Wedges"/>
                <a:ea typeface="Wedges"/>
                <a:cs typeface="Wedges"/>
                <a:sym typeface="Wedges"/>
              </a:rPr>
              <a:t>¿CÓMO AYUDAR EN CASA?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94519" y="2960539"/>
            <a:ext cx="5222438" cy="940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6"/>
              </a:lnSpc>
            </a:pPr>
            <a:r>
              <a:rPr lang="en-US" sz="3463">
                <a:solidFill>
                  <a:srgbClr val="FA8F9B"/>
                </a:solidFill>
                <a:latin typeface="Genty Sans"/>
                <a:ea typeface="Genty Sans"/>
                <a:cs typeface="Genty Sans"/>
                <a:sym typeface="Genty Sans"/>
              </a:rPr>
              <a:t>Habilidades motoras finas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276957" y="2952710"/>
            <a:ext cx="4472906" cy="1167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07"/>
              </a:lnSpc>
            </a:pPr>
            <a:r>
              <a:rPr lang="en-US" sz="4293">
                <a:solidFill>
                  <a:srgbClr val="FA8F9B"/>
                </a:solidFill>
                <a:latin typeface="Genty Sans"/>
                <a:ea typeface="Genty Sans"/>
                <a:cs typeface="Genty Sans"/>
                <a:sym typeface="Genty Sans"/>
              </a:rPr>
              <a:t>Lectura y escritura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22782" y="3951689"/>
            <a:ext cx="5529576" cy="1526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002" indent="-301501" lvl="1">
              <a:lnSpc>
                <a:spcPts val="3016"/>
              </a:lnSpc>
              <a:buFont typeface="Arial"/>
              <a:buChar char="•"/>
            </a:pPr>
            <a:r>
              <a:rPr lang="en-US" sz="2792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Sostener un lápiz y un crayón.</a:t>
            </a:r>
          </a:p>
          <a:p>
            <a:pPr algn="l" marL="603002" indent="-301501" lvl="1">
              <a:lnSpc>
                <a:spcPts val="2876"/>
              </a:lnSpc>
              <a:buFont typeface="Arial"/>
              <a:buChar char="•"/>
            </a:pPr>
            <a:r>
              <a:rPr lang="en-US" sz="2792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Cortar </a:t>
            </a:r>
            <a:r>
              <a:rPr lang="en-US" sz="2792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con tijeras</a:t>
            </a:r>
          </a:p>
          <a:p>
            <a:pPr algn="l" marL="603002" indent="-301501" lvl="1">
              <a:lnSpc>
                <a:spcPts val="2876"/>
              </a:lnSpc>
              <a:buFont typeface="Arial"/>
              <a:buChar char="•"/>
            </a:pPr>
            <a:r>
              <a:rPr lang="en-US" sz="2792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Romper papel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792269" y="5611565"/>
            <a:ext cx="4062189" cy="584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10"/>
              </a:lnSpc>
            </a:pPr>
            <a:r>
              <a:rPr lang="en-US" sz="4200">
                <a:solidFill>
                  <a:srgbClr val="FA8F9B"/>
                </a:solidFill>
                <a:latin typeface="Genty Sans"/>
                <a:ea typeface="Genty Sans"/>
                <a:cs typeface="Genty Sans"/>
                <a:sym typeface="Genty Sans"/>
              </a:rPr>
              <a:t>Matemáticas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62780" y="6224975"/>
            <a:ext cx="5449578" cy="2642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2780" indent="-296390" lvl="1">
              <a:lnSpc>
                <a:spcPts val="2965"/>
              </a:lnSpc>
              <a:buFont typeface="Arial"/>
              <a:buChar char="•"/>
            </a:pPr>
            <a:r>
              <a:rPr lang="en-US" sz="2745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Clasificar objetos (calcetines, botones, juguetes, etc.)</a:t>
            </a:r>
          </a:p>
          <a:p>
            <a:pPr algn="l" marL="592780" indent="-296390" lvl="1">
              <a:lnSpc>
                <a:spcPts val="2965"/>
              </a:lnSpc>
              <a:buFont typeface="Arial"/>
              <a:buChar char="•"/>
            </a:pPr>
            <a:r>
              <a:rPr lang="en-US" sz="2745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Contando en voz alta hasta donde puedan llegar</a:t>
            </a:r>
          </a:p>
          <a:p>
            <a:pPr algn="l" marL="592780" indent="-296390" lvl="1">
              <a:lnSpc>
                <a:spcPts val="2965"/>
              </a:lnSpc>
              <a:buFont typeface="Arial"/>
              <a:buChar char="•"/>
            </a:pPr>
            <a:r>
              <a:rPr lang="en-US" sz="2745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Contar objetos hasta 20</a:t>
            </a:r>
          </a:p>
          <a:p>
            <a:pPr algn="l" marL="592780" indent="-296390" lvl="1">
              <a:lnSpc>
                <a:spcPts val="2965"/>
              </a:lnSpc>
              <a:buFont typeface="Arial"/>
              <a:buChar char="•"/>
            </a:pPr>
            <a:r>
              <a:rPr lang="en-US" sz="2745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Buscar formas geometricas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2597319" y="4293510"/>
            <a:ext cx="3498159" cy="2588949"/>
            <a:chOff x="0" y="0"/>
            <a:chExt cx="4664212" cy="345193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205523" cy="3451932"/>
            </a:xfrm>
            <a:custGeom>
              <a:avLst/>
              <a:gdLst/>
              <a:ahLst/>
              <a:cxnLst/>
              <a:rect r="r" b="b" t="t" l="l"/>
              <a:pathLst>
                <a:path h="3451932" w="4205523">
                  <a:moveTo>
                    <a:pt x="0" y="0"/>
                  </a:moveTo>
                  <a:lnTo>
                    <a:pt x="4205523" y="0"/>
                  </a:lnTo>
                  <a:lnTo>
                    <a:pt x="4205523" y="3451932"/>
                  </a:lnTo>
                  <a:lnTo>
                    <a:pt x="0" y="3451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5736" t="-200430" r="-5381" b="-10024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 rot="0">
              <a:off x="904829" y="150327"/>
              <a:ext cx="3759383" cy="6603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87"/>
                </a:lnSpc>
                <a:spcBef>
                  <a:spcPct val="0"/>
                </a:spcBef>
              </a:pPr>
              <a:r>
                <a:rPr lang="en-US" sz="291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Personajes 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764254" y="734439"/>
              <a:ext cx="3759383" cy="6603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87"/>
                </a:lnSpc>
                <a:spcBef>
                  <a:spcPct val="0"/>
                </a:spcBef>
              </a:pPr>
              <a:r>
                <a:rPr lang="en-US" sz="291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Escenario 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764254" y="1357710"/>
              <a:ext cx="3759383" cy="6603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87"/>
                </a:lnSpc>
                <a:spcBef>
                  <a:spcPct val="0"/>
                </a:spcBef>
              </a:pPr>
              <a:r>
                <a:rPr lang="en-US" sz="291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Comienzo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764254" y="2000192"/>
              <a:ext cx="3759383" cy="6603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87"/>
                </a:lnSpc>
                <a:spcBef>
                  <a:spcPct val="0"/>
                </a:spcBef>
              </a:pPr>
              <a:r>
                <a:rPr lang="en-US" sz="291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Mitad       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446140" y="2584304"/>
              <a:ext cx="3759383" cy="6603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87"/>
                </a:lnSpc>
                <a:spcBef>
                  <a:spcPct val="0"/>
                </a:spcBef>
              </a:pPr>
              <a:r>
                <a:rPr lang="en-US" sz="291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Final    </a:t>
              </a: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2473149" y="2817664"/>
            <a:ext cx="4635372" cy="1211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38"/>
              </a:lnSpc>
              <a:spcBef>
                <a:spcPct val="0"/>
              </a:spcBef>
            </a:pPr>
            <a:r>
              <a:rPr lang="en-US" b="true" sz="338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Recontar historias con 5 dedos 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20644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48027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375411" y="0"/>
            <a:ext cx="2903796" cy="5127383"/>
          </a:xfrm>
          <a:custGeom>
            <a:avLst/>
            <a:gdLst/>
            <a:ahLst/>
            <a:cxnLst/>
            <a:rect r="r" b="b" t="t" l="l"/>
            <a:pathLst>
              <a:path h="5127383" w="2903796">
                <a:moveTo>
                  <a:pt x="0" y="0"/>
                </a:moveTo>
                <a:lnTo>
                  <a:pt x="2903795" y="0"/>
                </a:lnTo>
                <a:lnTo>
                  <a:pt x="2903795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65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20644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48027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75411" y="5127383"/>
            <a:ext cx="2917558" cy="5127383"/>
          </a:xfrm>
          <a:custGeom>
            <a:avLst/>
            <a:gdLst/>
            <a:ahLst/>
            <a:cxnLst/>
            <a:rect r="r" b="b" t="t" l="l"/>
            <a:pathLst>
              <a:path h="5127383" w="2917558">
                <a:moveTo>
                  <a:pt x="0" y="0"/>
                </a:moveTo>
                <a:lnTo>
                  <a:pt x="2917557" y="0"/>
                </a:lnTo>
                <a:lnTo>
                  <a:pt x="2917557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5742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1028700"/>
            <a:ext cx="16197811" cy="8229600"/>
            <a:chOff x="0" y="0"/>
            <a:chExt cx="4266090" cy="21674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66090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66090">
                  <a:moveTo>
                    <a:pt x="0" y="0"/>
                  </a:moveTo>
                  <a:lnTo>
                    <a:pt x="4266090" y="0"/>
                  </a:lnTo>
                  <a:lnTo>
                    <a:pt x="4266090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BF1"/>
            </a:solidFill>
            <a:ln w="114300" cap="sq">
              <a:solidFill>
                <a:srgbClr val="41372E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266090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27076" y="1365155"/>
            <a:ext cx="17433848" cy="1060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24"/>
              </a:lnSpc>
            </a:pPr>
            <a:r>
              <a:rPr lang="en-US" sz="6160">
                <a:solidFill>
                  <a:srgbClr val="8DCFE1"/>
                </a:solidFill>
                <a:latin typeface="Wedges"/>
                <a:ea typeface="Wedges"/>
                <a:cs typeface="Wedges"/>
                <a:sym typeface="Wedges"/>
              </a:rPr>
              <a:t>PASO DE PREESCOLAR A kindergarten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57544" y="3494233"/>
            <a:ext cx="12653584" cy="5435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15764" indent="-407882" lvl="1">
              <a:lnSpc>
                <a:spcPts val="4836"/>
              </a:lnSpc>
              <a:buFont typeface="Arial"/>
              <a:buChar char="•"/>
            </a:pPr>
            <a:r>
              <a:rPr lang="en-US" sz="3778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Puedo escribir mi nombre</a:t>
            </a:r>
          </a:p>
          <a:p>
            <a:pPr algn="just" marL="815764" indent="-407882" lvl="1">
              <a:lnSpc>
                <a:spcPts val="4836"/>
              </a:lnSpc>
              <a:buFont typeface="Arial"/>
              <a:buChar char="•"/>
            </a:pPr>
            <a:r>
              <a:rPr lang="en-US" sz="3778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Puedo contar hasta 20</a:t>
            </a:r>
          </a:p>
          <a:p>
            <a:pPr algn="just" marL="815764" indent="-407882" lvl="1">
              <a:lnSpc>
                <a:spcPts val="4836"/>
              </a:lnSpc>
              <a:buFont typeface="Arial"/>
              <a:buChar char="•"/>
            </a:pPr>
            <a:r>
              <a:rPr lang="en-US" sz="3778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Puedo escuchar una historia</a:t>
            </a:r>
          </a:p>
          <a:p>
            <a:pPr algn="just" marL="815764" indent="-407882" lvl="1">
              <a:lnSpc>
                <a:spcPts val="4836"/>
              </a:lnSpc>
              <a:buFont typeface="Arial"/>
              <a:buChar char="•"/>
            </a:pPr>
            <a:r>
              <a:rPr lang="en-US" sz="3778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Conozco mis colores</a:t>
            </a:r>
          </a:p>
          <a:p>
            <a:pPr algn="just" marL="815764" indent="-407882" lvl="1">
              <a:lnSpc>
                <a:spcPts val="4836"/>
              </a:lnSpc>
              <a:buFont typeface="Arial"/>
              <a:buChar char="•"/>
            </a:pPr>
            <a:r>
              <a:rPr lang="en-US" sz="3778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Sé mi edad y mi cumpleaños</a:t>
            </a:r>
          </a:p>
          <a:p>
            <a:pPr algn="just" marL="815764" indent="-407882" lvl="1">
              <a:lnSpc>
                <a:spcPts val="4836"/>
              </a:lnSpc>
              <a:buFont typeface="Arial"/>
              <a:buChar char="•"/>
            </a:pPr>
            <a:r>
              <a:rPr lang="en-US" sz="3778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Puedo dibujar una imagen</a:t>
            </a:r>
          </a:p>
          <a:p>
            <a:pPr algn="just" marL="815764" indent="-407882" lvl="1">
              <a:lnSpc>
                <a:spcPts val="4836"/>
              </a:lnSpc>
              <a:buFont typeface="Arial"/>
              <a:buChar char="•"/>
            </a:pPr>
            <a:r>
              <a:rPr lang="en-US" sz="3778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Puedo escuchar y seguir instrucciones de varios pasos.</a:t>
            </a:r>
          </a:p>
          <a:p>
            <a:pPr algn="just" marL="815764" indent="-407882" lvl="1">
              <a:lnSpc>
                <a:spcPts val="4836"/>
              </a:lnSpc>
              <a:buFont typeface="Arial"/>
              <a:buChar char="•"/>
            </a:pPr>
            <a:r>
              <a:rPr lang="en-US" sz="3778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Puedo aceptar la redirección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08695" y="2487492"/>
            <a:ext cx="13837821" cy="69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60"/>
              </a:lnSpc>
            </a:pPr>
            <a:r>
              <a:rPr lang="en-US" sz="4114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PARA ESTAR PREPARADO PARA EL KINDERGARTEN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4054904" y="4559376"/>
            <a:ext cx="4447588" cy="5594451"/>
          </a:xfrm>
          <a:custGeom>
            <a:avLst/>
            <a:gdLst/>
            <a:ahLst/>
            <a:cxnLst/>
            <a:rect r="r" b="b" t="t" l="l"/>
            <a:pathLst>
              <a:path h="5594451" w="4447588">
                <a:moveTo>
                  <a:pt x="0" y="0"/>
                </a:moveTo>
                <a:lnTo>
                  <a:pt x="4447588" y="0"/>
                </a:lnTo>
                <a:lnTo>
                  <a:pt x="4447588" y="5594451"/>
                </a:lnTo>
                <a:lnTo>
                  <a:pt x="0" y="55944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20644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48027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375411" y="0"/>
            <a:ext cx="2903796" cy="5127383"/>
          </a:xfrm>
          <a:custGeom>
            <a:avLst/>
            <a:gdLst/>
            <a:ahLst/>
            <a:cxnLst/>
            <a:rect r="r" b="b" t="t" l="l"/>
            <a:pathLst>
              <a:path h="5127383" w="2903796">
                <a:moveTo>
                  <a:pt x="0" y="0"/>
                </a:moveTo>
                <a:lnTo>
                  <a:pt x="2903795" y="0"/>
                </a:lnTo>
                <a:lnTo>
                  <a:pt x="2903795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65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20644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48027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75411" y="5127383"/>
            <a:ext cx="2917558" cy="5127383"/>
          </a:xfrm>
          <a:custGeom>
            <a:avLst/>
            <a:gdLst/>
            <a:ahLst/>
            <a:cxnLst/>
            <a:rect r="r" b="b" t="t" l="l"/>
            <a:pathLst>
              <a:path h="5127383" w="2917558">
                <a:moveTo>
                  <a:pt x="0" y="0"/>
                </a:moveTo>
                <a:lnTo>
                  <a:pt x="2917557" y="0"/>
                </a:lnTo>
                <a:lnTo>
                  <a:pt x="2917557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5742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1028700"/>
            <a:ext cx="16197811" cy="8229600"/>
            <a:chOff x="0" y="0"/>
            <a:chExt cx="4266090" cy="21674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66090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66090">
                  <a:moveTo>
                    <a:pt x="0" y="0"/>
                  </a:moveTo>
                  <a:lnTo>
                    <a:pt x="4266090" y="0"/>
                  </a:lnTo>
                  <a:lnTo>
                    <a:pt x="4266090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BF1"/>
            </a:solidFill>
            <a:ln w="114300" cap="sq">
              <a:solidFill>
                <a:srgbClr val="41372E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266090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186395" y="2714460"/>
            <a:ext cx="11348754" cy="4791601"/>
            <a:chOff x="0" y="0"/>
            <a:chExt cx="2988972" cy="126198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88972" cy="1261985"/>
            </a:xfrm>
            <a:custGeom>
              <a:avLst/>
              <a:gdLst/>
              <a:ahLst/>
              <a:cxnLst/>
              <a:rect r="r" b="b" t="t" l="l"/>
              <a:pathLst>
                <a:path h="1261985" w="2988972">
                  <a:moveTo>
                    <a:pt x="0" y="0"/>
                  </a:moveTo>
                  <a:lnTo>
                    <a:pt x="2988972" y="0"/>
                  </a:lnTo>
                  <a:lnTo>
                    <a:pt x="2988972" y="1261985"/>
                  </a:lnTo>
                  <a:lnTo>
                    <a:pt x="0" y="1261985"/>
                  </a:lnTo>
                  <a:close/>
                </a:path>
              </a:pathLst>
            </a:custGeom>
            <a:solidFill>
              <a:srgbClr val="E2EFEC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2988972" cy="13191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1194877">
            <a:off x="14885802" y="7459682"/>
            <a:ext cx="979217" cy="1346002"/>
          </a:xfrm>
          <a:custGeom>
            <a:avLst/>
            <a:gdLst/>
            <a:ahLst/>
            <a:cxnLst/>
            <a:rect r="r" b="b" t="t" l="l"/>
            <a:pathLst>
              <a:path h="1346002" w="979217">
                <a:moveTo>
                  <a:pt x="0" y="0"/>
                </a:moveTo>
                <a:lnTo>
                  <a:pt x="979217" y="0"/>
                </a:lnTo>
                <a:lnTo>
                  <a:pt x="979217" y="1346003"/>
                </a:lnTo>
                <a:lnTo>
                  <a:pt x="0" y="13460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798551" y="7868011"/>
            <a:ext cx="10969259" cy="1045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87"/>
              </a:lnSpc>
            </a:pPr>
            <a:r>
              <a:rPr lang="en-US" sz="3350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Nota: Escribe el nombre de tu hijo/a en la etiqueta interior de su chaqueta. 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1740112">
            <a:off x="2853424" y="7659050"/>
            <a:ext cx="979217" cy="1346002"/>
          </a:xfrm>
          <a:custGeom>
            <a:avLst/>
            <a:gdLst/>
            <a:ahLst/>
            <a:cxnLst/>
            <a:rect r="r" b="b" t="t" l="l"/>
            <a:pathLst>
              <a:path h="1346002" w="979217">
                <a:moveTo>
                  <a:pt x="0" y="0"/>
                </a:moveTo>
                <a:lnTo>
                  <a:pt x="979216" y="0"/>
                </a:lnTo>
                <a:lnTo>
                  <a:pt x="979216" y="1346002"/>
                </a:lnTo>
                <a:lnTo>
                  <a:pt x="0" y="1346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10820" y="4256452"/>
            <a:ext cx="3224073" cy="3076705"/>
          </a:xfrm>
          <a:custGeom>
            <a:avLst/>
            <a:gdLst/>
            <a:ahLst/>
            <a:cxnLst/>
            <a:rect r="r" b="b" t="t" l="l"/>
            <a:pathLst>
              <a:path h="3076705" w="3224073">
                <a:moveTo>
                  <a:pt x="0" y="0"/>
                </a:moveTo>
                <a:lnTo>
                  <a:pt x="3224074" y="0"/>
                </a:lnTo>
                <a:lnTo>
                  <a:pt x="3224074" y="3076705"/>
                </a:lnTo>
                <a:lnTo>
                  <a:pt x="0" y="30767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458" t="0" r="-11083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120644" y="2958120"/>
            <a:ext cx="10790004" cy="42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21" indent="-367011" lvl="1">
              <a:lnSpc>
                <a:spcPts val="4249"/>
              </a:lnSpc>
              <a:buFont typeface="Arial"/>
              <a:buChar char="•"/>
            </a:pPr>
            <a:r>
              <a:rPr lang="en-US" sz="3399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Puedo ir al baño solo</a:t>
            </a:r>
          </a:p>
          <a:p>
            <a:pPr algn="l" marL="734021" indent="-367011" lvl="1">
              <a:lnSpc>
                <a:spcPts val="4249"/>
              </a:lnSpc>
              <a:buFont typeface="Arial"/>
              <a:buChar char="•"/>
            </a:pPr>
            <a:r>
              <a:rPr lang="en-US" sz="3399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Puedo limpiar después de mí</a:t>
            </a:r>
          </a:p>
          <a:p>
            <a:pPr algn="l" marL="734021" indent="-367011" lvl="1">
              <a:lnSpc>
                <a:spcPts val="4249"/>
              </a:lnSpc>
              <a:buFont typeface="Arial"/>
              <a:buChar char="•"/>
            </a:pPr>
            <a:r>
              <a:rPr lang="en-US" sz="3399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Puedo abrir mis propios snacks (bolsas, cartones, cajas de jugo, etc.).</a:t>
            </a:r>
          </a:p>
          <a:p>
            <a:pPr algn="l" marL="734021" indent="-367011" lvl="1">
              <a:lnSpc>
                <a:spcPts val="4249"/>
              </a:lnSpc>
              <a:buFont typeface="Arial"/>
              <a:buChar char="•"/>
            </a:pPr>
            <a:r>
              <a:rPr lang="en-US" sz="3399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Puedo ponerme yo mismo la chaqueta y los zapatos.</a:t>
            </a:r>
          </a:p>
          <a:p>
            <a:pPr algn="l" marL="734021" indent="-367011" lvl="1">
              <a:lnSpc>
                <a:spcPts val="4249"/>
              </a:lnSpc>
              <a:buFont typeface="Arial"/>
              <a:buChar char="•"/>
            </a:pPr>
            <a:r>
              <a:rPr lang="en-US" sz="3399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Puedo mantenerme al día con mis propias cosas (lápices, crayones, chaquetas, etc.).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922820" y="1362872"/>
            <a:ext cx="14720720" cy="1351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078"/>
              </a:lnSpc>
            </a:pPr>
            <a:r>
              <a:rPr lang="en-US" sz="7912">
                <a:solidFill>
                  <a:srgbClr val="8DCFE1"/>
                </a:solidFill>
                <a:latin typeface="Wedges"/>
                <a:ea typeface="Wedges"/>
                <a:cs typeface="Wedges"/>
                <a:sym typeface="Wedges"/>
              </a:rPr>
              <a:t>LA INDEPENDENCIA </a:t>
            </a:r>
            <a:r>
              <a:rPr lang="en-US" sz="7912">
                <a:solidFill>
                  <a:srgbClr val="FF5757"/>
                </a:solidFill>
                <a:latin typeface="Wedges"/>
                <a:ea typeface="Wedges"/>
                <a:cs typeface="Wedges"/>
                <a:sym typeface="Wedges"/>
              </a:rPr>
              <a:t>ES CLAVE.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20644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48027" y="0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375411" y="0"/>
            <a:ext cx="2903796" cy="5127383"/>
          </a:xfrm>
          <a:custGeom>
            <a:avLst/>
            <a:gdLst/>
            <a:ahLst/>
            <a:cxnLst/>
            <a:rect r="r" b="b" t="t" l="l"/>
            <a:pathLst>
              <a:path h="5127383" w="2903796">
                <a:moveTo>
                  <a:pt x="0" y="0"/>
                </a:moveTo>
                <a:lnTo>
                  <a:pt x="2903795" y="0"/>
                </a:lnTo>
                <a:lnTo>
                  <a:pt x="2903795" y="5127383"/>
                </a:lnTo>
                <a:lnTo>
                  <a:pt x="0" y="512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65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20644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3" y="0"/>
                </a:lnTo>
                <a:lnTo>
                  <a:pt x="5127383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48027" y="5127383"/>
            <a:ext cx="5127383" cy="5127383"/>
          </a:xfrm>
          <a:custGeom>
            <a:avLst/>
            <a:gdLst/>
            <a:ahLst/>
            <a:cxnLst/>
            <a:rect r="r" b="b" t="t" l="l"/>
            <a:pathLst>
              <a:path h="5127383" w="5127383">
                <a:moveTo>
                  <a:pt x="0" y="0"/>
                </a:moveTo>
                <a:lnTo>
                  <a:pt x="5127384" y="0"/>
                </a:lnTo>
                <a:lnTo>
                  <a:pt x="5127384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75411" y="5127383"/>
            <a:ext cx="2917558" cy="5127383"/>
          </a:xfrm>
          <a:custGeom>
            <a:avLst/>
            <a:gdLst/>
            <a:ahLst/>
            <a:cxnLst/>
            <a:rect r="r" b="b" t="t" l="l"/>
            <a:pathLst>
              <a:path h="5127383" w="2917558">
                <a:moveTo>
                  <a:pt x="0" y="0"/>
                </a:moveTo>
                <a:lnTo>
                  <a:pt x="2917557" y="0"/>
                </a:lnTo>
                <a:lnTo>
                  <a:pt x="2917557" y="5127384"/>
                </a:lnTo>
                <a:lnTo>
                  <a:pt x="0" y="51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0" t="0" r="-75742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1028700"/>
            <a:ext cx="16197811" cy="8229600"/>
            <a:chOff x="0" y="0"/>
            <a:chExt cx="4266090" cy="21674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66090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66090">
                  <a:moveTo>
                    <a:pt x="0" y="0"/>
                  </a:moveTo>
                  <a:lnTo>
                    <a:pt x="4266090" y="0"/>
                  </a:lnTo>
                  <a:lnTo>
                    <a:pt x="4266090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BF1"/>
            </a:solidFill>
            <a:ln w="114300" cap="sq">
              <a:solidFill>
                <a:srgbClr val="41372E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266090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52209" y="3288668"/>
            <a:ext cx="4996366" cy="5767291"/>
            <a:chOff x="0" y="0"/>
            <a:chExt cx="1315915" cy="151895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15915" cy="1518957"/>
            </a:xfrm>
            <a:custGeom>
              <a:avLst/>
              <a:gdLst/>
              <a:ahLst/>
              <a:cxnLst/>
              <a:rect r="r" b="b" t="t" l="l"/>
              <a:pathLst>
                <a:path h="1518957" w="1315915">
                  <a:moveTo>
                    <a:pt x="0" y="0"/>
                  </a:moveTo>
                  <a:lnTo>
                    <a:pt x="1315915" y="0"/>
                  </a:lnTo>
                  <a:lnTo>
                    <a:pt x="1315915" y="1518957"/>
                  </a:lnTo>
                  <a:lnTo>
                    <a:pt x="0" y="1518957"/>
                  </a:lnTo>
                  <a:close/>
                </a:path>
              </a:pathLst>
            </a:custGeom>
            <a:solidFill>
              <a:srgbClr val="E2EFEC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315915" cy="15761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631337" y="1252798"/>
            <a:ext cx="14992538" cy="1213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23"/>
              </a:lnSpc>
            </a:pPr>
            <a:r>
              <a:rPr lang="en-US" sz="7087">
                <a:solidFill>
                  <a:srgbClr val="8DCFE1"/>
                </a:solidFill>
                <a:latin typeface="Wedges"/>
                <a:ea typeface="Wedges"/>
                <a:cs typeface="Wedges"/>
                <a:sym typeface="Wedges"/>
              </a:rPr>
              <a:t>REQUISITOS DE FIN DE AÑO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92834" y="3359962"/>
            <a:ext cx="5013747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29"/>
              </a:lnSpc>
            </a:pPr>
            <a:r>
              <a:rPr lang="en-US" sz="4599">
                <a:solidFill>
                  <a:srgbClr val="FA8F9B"/>
                </a:solidFill>
                <a:latin typeface="Genty Sans"/>
                <a:ea typeface="Genty Sans"/>
                <a:cs typeface="Genty Sans"/>
                <a:sym typeface="Genty Sans"/>
              </a:rPr>
              <a:t>Lectura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1743720" y="3288668"/>
            <a:ext cx="5237056" cy="5678673"/>
            <a:chOff x="0" y="0"/>
            <a:chExt cx="1363950" cy="147896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63950" cy="1478966"/>
            </a:xfrm>
            <a:custGeom>
              <a:avLst/>
              <a:gdLst/>
              <a:ahLst/>
              <a:cxnLst/>
              <a:rect r="r" b="b" t="t" l="l"/>
              <a:pathLst>
                <a:path h="1478966" w="1363950">
                  <a:moveTo>
                    <a:pt x="0" y="0"/>
                  </a:moveTo>
                  <a:lnTo>
                    <a:pt x="1363950" y="0"/>
                  </a:lnTo>
                  <a:lnTo>
                    <a:pt x="1363950" y="1478966"/>
                  </a:lnTo>
                  <a:lnTo>
                    <a:pt x="0" y="1478966"/>
                  </a:lnTo>
                  <a:close/>
                </a:path>
              </a:pathLst>
            </a:custGeom>
            <a:solidFill>
              <a:srgbClr val="E2EFEC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1363950" cy="1536116"/>
            </a:xfrm>
            <a:prstGeom prst="rect">
              <a:avLst/>
            </a:prstGeom>
          </p:spPr>
          <p:txBody>
            <a:bodyPr anchor="ctr" rtlCol="false" tIns="51372" lIns="51372" bIns="51372" rIns="51372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1602429" y="3345818"/>
            <a:ext cx="5519638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29"/>
              </a:lnSpc>
            </a:pPr>
            <a:r>
              <a:rPr lang="en-US" sz="4599">
                <a:solidFill>
                  <a:srgbClr val="FA8F9B"/>
                </a:solidFill>
                <a:latin typeface="Genty Sans"/>
                <a:ea typeface="Genty Sans"/>
                <a:cs typeface="Genty Sans"/>
                <a:sym typeface="Genty Sans"/>
              </a:rPr>
              <a:t>Escritura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602429" y="4342942"/>
            <a:ext cx="5354530" cy="4586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6680" indent="-303340" lvl="1">
              <a:lnSpc>
                <a:spcPts val="3034"/>
              </a:lnSpc>
              <a:buFont typeface="Arial"/>
              <a:buChar char="•"/>
            </a:pPr>
            <a:r>
              <a:rPr lang="en-US" sz="2810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Escribir todas las letras</a:t>
            </a:r>
          </a:p>
          <a:p>
            <a:pPr algn="l" marL="606680" indent="-303340" lvl="1">
              <a:lnSpc>
                <a:spcPts val="3034"/>
              </a:lnSpc>
              <a:buFont typeface="Arial"/>
              <a:buChar char="•"/>
            </a:pPr>
            <a:r>
              <a:rPr lang="en-US" sz="2810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Escribir sonidos de palabras CVC (cat, dog, etc.).</a:t>
            </a:r>
          </a:p>
          <a:p>
            <a:pPr algn="l" marL="606680" indent="-303340" lvl="1">
              <a:lnSpc>
                <a:spcPts val="3034"/>
              </a:lnSpc>
              <a:buFont typeface="Arial"/>
              <a:buChar char="•"/>
            </a:pPr>
            <a:r>
              <a:rPr lang="en-US" sz="2810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Escribir sobre un tema utilizando una oración completa e ilustraciones.</a:t>
            </a:r>
          </a:p>
          <a:p>
            <a:pPr algn="l" marL="606680" indent="-303340" lvl="1">
              <a:lnSpc>
                <a:spcPts val="3034"/>
              </a:lnSpc>
              <a:buFont typeface="Arial"/>
              <a:buChar char="•"/>
            </a:pPr>
            <a:r>
              <a:rPr lang="en-US" sz="2810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Usar coherentemente los espacios, puntuación y mayúsculas.</a:t>
            </a:r>
          </a:p>
          <a:p>
            <a:pPr algn="l" marL="606680" indent="-303340" lvl="1">
              <a:lnSpc>
                <a:spcPts val="3034"/>
              </a:lnSpc>
              <a:buFont typeface="Arial"/>
              <a:buChar char="•"/>
            </a:pPr>
            <a:r>
              <a:rPr lang="en-US" sz="2810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Poder deletrear y escribir palabras de uso frecuente.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4534995"/>
            <a:ext cx="5077881" cy="4205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9951" indent="-329976" lvl="1">
              <a:lnSpc>
                <a:spcPts val="3301"/>
              </a:lnSpc>
              <a:buFont typeface="Arial"/>
              <a:buChar char="•"/>
            </a:pPr>
            <a:r>
              <a:rPr lang="en-US" sz="3056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Identificación de letras y sonidos</a:t>
            </a:r>
          </a:p>
          <a:p>
            <a:pPr algn="l" marL="659951" indent="-329976" lvl="1">
              <a:lnSpc>
                <a:spcPts val="3301"/>
              </a:lnSpc>
              <a:buFont typeface="Arial"/>
              <a:buChar char="•"/>
            </a:pPr>
            <a:r>
              <a:rPr lang="en-US" sz="3056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Palabras de uso frecuente (más de 22 palabras)</a:t>
            </a:r>
          </a:p>
          <a:p>
            <a:pPr algn="l" marL="659951" indent="-329976" lvl="1">
              <a:lnSpc>
                <a:spcPts val="3301"/>
              </a:lnSpc>
              <a:buFont typeface="Arial"/>
              <a:buChar char="•"/>
            </a:pPr>
            <a:r>
              <a:rPr lang="en-US" sz="3056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Lectura de palabras decodificables (CVC)</a:t>
            </a:r>
          </a:p>
          <a:p>
            <a:pPr algn="l" marL="659951" indent="-329976" lvl="1">
              <a:lnSpc>
                <a:spcPts val="3301"/>
              </a:lnSpc>
              <a:buFont typeface="Arial"/>
              <a:buChar char="•"/>
            </a:pPr>
            <a:r>
              <a:rPr lang="en-US" sz="3056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Comprensión de texto</a:t>
            </a:r>
          </a:p>
          <a:p>
            <a:pPr algn="l" marL="659951" indent="-329976" lvl="1">
              <a:lnSpc>
                <a:spcPts val="3301"/>
              </a:lnSpc>
              <a:buFont typeface="Arial"/>
              <a:buChar char="•"/>
            </a:pPr>
            <a:r>
              <a:rPr lang="en-US" sz="3056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Fluidez en palabras CVC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6425811" y="3302812"/>
            <a:ext cx="5089309" cy="5664530"/>
            <a:chOff x="0" y="0"/>
            <a:chExt cx="6785745" cy="7552706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132174" y="0"/>
              <a:ext cx="6653571" cy="7552706"/>
              <a:chOff x="0" y="0"/>
              <a:chExt cx="1314286" cy="1491893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314286" cy="1491893"/>
              </a:xfrm>
              <a:custGeom>
                <a:avLst/>
                <a:gdLst/>
                <a:ahLst/>
                <a:cxnLst/>
                <a:rect r="r" b="b" t="t" l="l"/>
                <a:pathLst>
                  <a:path h="1491893" w="1314286">
                    <a:moveTo>
                      <a:pt x="0" y="0"/>
                    </a:moveTo>
                    <a:lnTo>
                      <a:pt x="1314286" y="0"/>
                    </a:lnTo>
                    <a:lnTo>
                      <a:pt x="1314286" y="1491893"/>
                    </a:lnTo>
                    <a:lnTo>
                      <a:pt x="0" y="1491893"/>
                    </a:lnTo>
                    <a:close/>
                  </a:path>
                </a:pathLst>
              </a:custGeom>
              <a:solidFill>
                <a:srgbClr val="E2EFEC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57150"/>
                <a:ext cx="1314286" cy="154904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750833" y="57150"/>
              <a:ext cx="5416252" cy="8724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829"/>
                </a:lnSpc>
              </a:pPr>
              <a:r>
                <a:rPr lang="en-US" sz="4599">
                  <a:solidFill>
                    <a:srgbClr val="FA8F9B"/>
                  </a:solidFill>
                  <a:latin typeface="Genty Sans"/>
                  <a:ea typeface="Genty Sans"/>
                  <a:cs typeface="Genty Sans"/>
                  <a:sym typeface="Genty Sans"/>
                </a:rPr>
                <a:t>Matemáticas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1428163"/>
              <a:ext cx="6633439" cy="61245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06877" indent="-303439" lvl="1">
                <a:lnSpc>
                  <a:spcPts val="3035"/>
                </a:lnSpc>
                <a:buFont typeface="Arial"/>
                <a:buChar char="•"/>
              </a:pPr>
              <a:r>
                <a:rPr lang="en-US" sz="2810">
                  <a:solidFill>
                    <a:srgbClr val="41372E"/>
                  </a:solidFill>
                  <a:latin typeface="Genty Sans"/>
                  <a:ea typeface="Genty Sans"/>
                  <a:cs typeface="Genty Sans"/>
                  <a:sym typeface="Genty Sans"/>
                </a:rPr>
                <a:t>Contar hacia adelante hasta 100 de 5 en 5 y de 10 en 10</a:t>
              </a:r>
            </a:p>
            <a:p>
              <a:pPr algn="l" marL="606877" indent="-303439" lvl="1">
                <a:lnSpc>
                  <a:spcPts val="3035"/>
                </a:lnSpc>
                <a:buFont typeface="Arial"/>
                <a:buChar char="•"/>
              </a:pPr>
              <a:r>
                <a:rPr lang="en-US" sz="2810">
                  <a:solidFill>
                    <a:srgbClr val="41372E"/>
                  </a:solidFill>
                  <a:latin typeface="Genty Sans"/>
                  <a:ea typeface="Genty Sans"/>
                  <a:cs typeface="Genty Sans"/>
                  <a:sym typeface="Genty Sans"/>
                </a:rPr>
                <a:t>Contar hacia atrás desde 20 de uno en uno</a:t>
              </a:r>
            </a:p>
            <a:p>
              <a:pPr algn="l" marL="606877" indent="-303439" lvl="1">
                <a:lnSpc>
                  <a:spcPts val="3035"/>
                </a:lnSpc>
                <a:buFont typeface="Arial"/>
                <a:buChar char="•"/>
              </a:pPr>
              <a:r>
                <a:rPr lang="en-US" sz="2810">
                  <a:solidFill>
                    <a:srgbClr val="41372E"/>
                  </a:solidFill>
                  <a:latin typeface="Genty Sans"/>
                  <a:ea typeface="Genty Sans"/>
                  <a:cs typeface="Genty Sans"/>
                  <a:sym typeface="Genty Sans"/>
                </a:rPr>
                <a:t>Contar un conjunto de objetos hasta 20</a:t>
              </a:r>
            </a:p>
            <a:p>
              <a:pPr algn="l" marL="606877" indent="-303439" lvl="1">
                <a:lnSpc>
                  <a:spcPts val="3035"/>
                </a:lnSpc>
                <a:buFont typeface="Arial"/>
                <a:buChar char="•"/>
              </a:pPr>
              <a:r>
                <a:rPr lang="en-US" sz="2810">
                  <a:solidFill>
                    <a:srgbClr val="41372E"/>
                  </a:solidFill>
                  <a:latin typeface="Genty Sans"/>
                  <a:ea typeface="Genty Sans"/>
                  <a:cs typeface="Genty Sans"/>
                  <a:sym typeface="Genty Sans"/>
                </a:rPr>
                <a:t>Escribir números hasta el 20</a:t>
              </a:r>
            </a:p>
            <a:p>
              <a:pPr algn="l" marL="606877" indent="-303439" lvl="1">
                <a:lnSpc>
                  <a:spcPts val="3035"/>
                </a:lnSpc>
                <a:buFont typeface="Arial"/>
                <a:buChar char="•"/>
              </a:pPr>
              <a:r>
                <a:rPr lang="en-US" sz="2810">
                  <a:solidFill>
                    <a:srgbClr val="41372E"/>
                  </a:solidFill>
                  <a:latin typeface="Genty Sans"/>
                  <a:ea typeface="Genty Sans"/>
                  <a:cs typeface="Genty Sans"/>
                  <a:sym typeface="Genty Sans"/>
                </a:rPr>
                <a:t>Comparar números</a:t>
              </a:r>
            </a:p>
            <a:p>
              <a:pPr algn="l" marL="606877" indent="-303439" lvl="1">
                <a:lnSpc>
                  <a:spcPts val="3035"/>
                </a:lnSpc>
                <a:buFont typeface="Arial"/>
                <a:buChar char="•"/>
              </a:pPr>
              <a:r>
                <a:rPr lang="en-US" sz="2810">
                  <a:solidFill>
                    <a:srgbClr val="41372E"/>
                  </a:solidFill>
                  <a:latin typeface="Genty Sans"/>
                  <a:ea typeface="Genty Sans"/>
                  <a:cs typeface="Genty Sans"/>
                  <a:sym typeface="Genty Sans"/>
                </a:rPr>
                <a:t>Sumar y restar con fluidez dentro de </a:t>
              </a: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2435127" y="2241950"/>
            <a:ext cx="13914427" cy="744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64"/>
              </a:lnSpc>
            </a:pPr>
            <a:r>
              <a:rPr lang="en-US" sz="4331">
                <a:solidFill>
                  <a:srgbClr val="41372E"/>
                </a:solidFill>
                <a:latin typeface="Genty Sans"/>
                <a:ea typeface="Genty Sans"/>
                <a:cs typeface="Genty Sans"/>
                <a:sym typeface="Genty Sans"/>
              </a:rPr>
              <a:t>LO QUE LOS ESTUDIANTES DEBEN SABER PARA MAYO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DAHE9iAJqcQ</dc:identifier>
  <dcterms:modified xsi:type="dcterms:W3CDTF">2011-08-01T06:04:30Z</dcterms:modified>
  <cp:revision>1</cp:revision>
  <dc:title>Kindergarten Readiness Spanish</dc:title>
</cp:coreProperties>
</file>