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89" r:id="rId2"/>
    <p:sldId id="269" r:id="rId3"/>
    <p:sldId id="278" r:id="rId4"/>
    <p:sldId id="270" r:id="rId5"/>
    <p:sldId id="271" r:id="rId6"/>
    <p:sldId id="272" r:id="rId7"/>
    <p:sldId id="274" r:id="rId8"/>
    <p:sldId id="276" r:id="rId9"/>
    <p:sldId id="277" r:id="rId10"/>
    <p:sldId id="290" r:id="rId11"/>
    <p:sldId id="283" r:id="rId12"/>
  </p:sldIdLst>
  <p:sldSz cx="13411200" cy="10058400"/>
  <p:notesSz cx="6858000" cy="9144000"/>
  <p:embeddedFontLst>
    <p:embeddedFont>
      <p:font typeface="KG What the Teacher Wants" panose="020B0604020202020204" charset="0"/>
      <p:regular r:id="rId13"/>
    </p:embeddedFont>
    <p:embeddedFont>
      <p:font typeface="Calibri Light" panose="020F0302020204030204" pitchFamily="34" charset="0"/>
      <p:regular r:id="rId14"/>
      <p:italic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308" y="60"/>
      </p:cViewPr>
      <p:guideLst/>
    </p:cSldViewPr>
  </p:slideViewPr>
  <p:notesTextViewPr>
    <p:cViewPr>
      <p:scale>
        <a:sx n="1" d="1"/>
        <a:sy n="1" d="1"/>
      </p:scale>
      <p:origin x="0" y="0"/>
    </p:cViewPr>
  </p:notesTextViewPr>
  <p:sorterViewPr>
    <p:cViewPr>
      <p:scale>
        <a:sx n="44" d="100"/>
        <a:sy n="4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1646133"/>
            <a:ext cx="1139952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676400" y="5282989"/>
            <a:ext cx="100584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809889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6689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7391" y="535517"/>
            <a:ext cx="2891790"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22021" y="535517"/>
            <a:ext cx="8507730"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381955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1BE3D-1FB7-471E-BA31-6CFEE5F8ABDC}"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401641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5036" y="2507618"/>
            <a:ext cx="1156716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915036" y="6731215"/>
            <a:ext cx="1156716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1BE3D-1FB7-471E-BA31-6CFEE5F8ABDC}"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02292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22020" y="2677584"/>
            <a:ext cx="56997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9420" y="2677584"/>
            <a:ext cx="569976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1BE3D-1FB7-471E-BA31-6CFEE5F8ABDC}"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0885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3767" y="535519"/>
            <a:ext cx="1156716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923768" y="2465706"/>
            <a:ext cx="5673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923768" y="3674110"/>
            <a:ext cx="5673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9421" y="2465706"/>
            <a:ext cx="5701507"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6789421" y="3674110"/>
            <a:ext cx="5701507"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1BE3D-1FB7-471E-BA31-6CFEE5F8ABDC}"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301265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1BE3D-1FB7-471E-BA31-6CFEE5F8ABDC}"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303266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1BE3D-1FB7-471E-BA31-6CFEE5F8ABDC}"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6003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767" y="670560"/>
            <a:ext cx="4325461"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5701507" y="1448226"/>
            <a:ext cx="6789420"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3767" y="3017520"/>
            <a:ext cx="432546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BE41BE3D-1FB7-471E-BA31-6CFEE5F8ABDC}"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74497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3767" y="670560"/>
            <a:ext cx="4325461"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5701507" y="1448226"/>
            <a:ext cx="6789420"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923767" y="3017520"/>
            <a:ext cx="4325461"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BE41BE3D-1FB7-471E-BA31-6CFEE5F8ABDC}"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D8F5A-2F77-4EA0-AE85-0F6DD6DA0F5D}" type="slidenum">
              <a:rPr lang="en-US" smtClean="0"/>
              <a:t>‹#›</a:t>
            </a:fld>
            <a:endParaRPr lang="en-US"/>
          </a:p>
        </p:txBody>
      </p:sp>
    </p:spTree>
    <p:extLst>
      <p:ext uri="{BB962C8B-B14F-4D97-AF65-F5344CB8AC3E}">
        <p14:creationId xmlns:p14="http://schemas.microsoft.com/office/powerpoint/2010/main" val="233656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2020" y="535519"/>
            <a:ext cx="1156716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2020" y="2677584"/>
            <a:ext cx="1156716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2020" y="9322649"/>
            <a:ext cx="301752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BE41BE3D-1FB7-471E-BA31-6CFEE5F8ABDC}" type="datetimeFigureOut">
              <a:rPr lang="en-US" smtClean="0"/>
              <a:t>8/24/2021</a:t>
            </a:fld>
            <a:endParaRPr lang="en-US"/>
          </a:p>
        </p:txBody>
      </p:sp>
      <p:sp>
        <p:nvSpPr>
          <p:cNvPr id="5" name="Footer Placeholder 4"/>
          <p:cNvSpPr>
            <a:spLocks noGrp="1"/>
          </p:cNvSpPr>
          <p:nvPr>
            <p:ph type="ftr" sz="quarter" idx="3"/>
          </p:nvPr>
        </p:nvSpPr>
        <p:spPr>
          <a:xfrm>
            <a:off x="4442460" y="9322649"/>
            <a:ext cx="452628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471660" y="9322649"/>
            <a:ext cx="301752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9D6D8F5A-2F77-4EA0-AE85-0F6DD6DA0F5D}" type="slidenum">
              <a:rPr lang="en-US" smtClean="0"/>
              <a:t>‹#›</a:t>
            </a:fld>
            <a:endParaRPr lang="en-US"/>
          </a:p>
        </p:txBody>
      </p:sp>
    </p:spTree>
    <p:extLst>
      <p:ext uri="{BB962C8B-B14F-4D97-AF65-F5344CB8AC3E}">
        <p14:creationId xmlns:p14="http://schemas.microsoft.com/office/powerpoint/2010/main" val="38303313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017" t="4495" r="3846" b="3434"/>
          <a:stretch/>
        </p:blipFill>
        <p:spPr>
          <a:xfrm rot="5400000">
            <a:off x="2185396" y="-1219200"/>
            <a:ext cx="9040408" cy="12496800"/>
          </a:xfrm>
          <a:prstGeom prst="rect">
            <a:avLst/>
          </a:prstGeom>
        </p:spPr>
      </p:pic>
      <p:sp>
        <p:nvSpPr>
          <p:cNvPr id="13" name="Rectangle 12"/>
          <p:cNvSpPr/>
          <p:nvPr/>
        </p:nvSpPr>
        <p:spPr>
          <a:xfrm>
            <a:off x="2944679" y="2801143"/>
            <a:ext cx="7663170" cy="2800767"/>
          </a:xfrm>
          <a:prstGeom prst="rect">
            <a:avLst/>
          </a:prstGeom>
          <a:noFill/>
        </p:spPr>
        <p:txBody>
          <a:bodyPr wrap="square" lIns="91440" tIns="45720" rIns="91440" bIns="45720" anchor="ctr">
            <a:spAutoFit/>
          </a:bodyPr>
          <a:lstStyle/>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Welcome to </a:t>
            </a:r>
          </a:p>
          <a:p>
            <a:pPr algn="ctr"/>
            <a:r>
              <a:rPr lang="en-US" sz="8800" dirty="0">
                <a:ln w="0"/>
                <a:effectLst>
                  <a:outerShdw blurRad="38100" dist="19050" dir="2700000" algn="tl" rotWithShape="0">
                    <a:schemeClr val="dk1">
                      <a:alpha val="40000"/>
                    </a:schemeClr>
                  </a:outerShdw>
                </a:effectLst>
                <a:latin typeface="KG What the Teacher Wants" panose="02000000000000000000" pitchFamily="2" charset="0"/>
                <a:ea typeface="HelloHotDiggity" panose="02000603000000000000" pitchFamily="2" charset="0"/>
              </a:rPr>
              <a:t>Curriculum Night!</a:t>
            </a:r>
          </a:p>
        </p:txBody>
      </p:sp>
      <p:pic>
        <p:nvPicPr>
          <p:cNvPr id="7" name="Picture 6">
            <a:extLst>
              <a:ext uri="{FF2B5EF4-FFF2-40B4-BE49-F238E27FC236}">
                <a16:creationId xmlns:a16="http://schemas.microsoft.com/office/drawing/2014/main" id="{C0C72E23-6525-4C17-9387-E47E4A4E75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1318" y="5965878"/>
            <a:ext cx="1196669" cy="2868155"/>
          </a:xfrm>
          <a:prstGeom prst="rect">
            <a:avLst/>
          </a:prstGeom>
        </p:spPr>
      </p:pic>
      <p:pic>
        <p:nvPicPr>
          <p:cNvPr id="8" name="Picture 7">
            <a:extLst>
              <a:ext uri="{FF2B5EF4-FFF2-40B4-BE49-F238E27FC236}">
                <a16:creationId xmlns:a16="http://schemas.microsoft.com/office/drawing/2014/main" id="{73015EB9-6A2D-4588-A763-8B35AC14D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0403" y="5914822"/>
            <a:ext cx="1407273" cy="2868155"/>
          </a:xfrm>
          <a:prstGeom prst="rect">
            <a:avLst/>
          </a:prstGeom>
        </p:spPr>
      </p:pic>
      <p:pic>
        <p:nvPicPr>
          <p:cNvPr id="9" name="Picture 8">
            <a:extLst>
              <a:ext uri="{FF2B5EF4-FFF2-40B4-BE49-F238E27FC236}">
                <a16:creationId xmlns:a16="http://schemas.microsoft.com/office/drawing/2014/main" id="{8558340B-6740-4DA2-8218-6EA8CE486B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7927" y="6016930"/>
            <a:ext cx="1532245" cy="2768089"/>
          </a:xfrm>
          <a:prstGeom prst="rect">
            <a:avLst/>
          </a:prstGeom>
        </p:spPr>
      </p:pic>
      <p:pic>
        <p:nvPicPr>
          <p:cNvPr id="10" name="Picture 9">
            <a:extLst>
              <a:ext uri="{FF2B5EF4-FFF2-40B4-BE49-F238E27FC236}">
                <a16:creationId xmlns:a16="http://schemas.microsoft.com/office/drawing/2014/main" id="{615F71A1-6FAC-4F38-B768-C06D52A740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2491" y="5916864"/>
            <a:ext cx="1665358" cy="2866113"/>
          </a:xfrm>
          <a:prstGeom prst="rect">
            <a:avLst/>
          </a:prstGeom>
        </p:spPr>
      </p:pic>
      <p:pic>
        <p:nvPicPr>
          <p:cNvPr id="11" name="Picture 10">
            <a:extLst>
              <a:ext uri="{FF2B5EF4-FFF2-40B4-BE49-F238E27FC236}">
                <a16:creationId xmlns:a16="http://schemas.microsoft.com/office/drawing/2014/main" id="{FABF8DC4-5407-432B-9B8F-6C12E2ED37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0075" y="6016930"/>
            <a:ext cx="1813368" cy="2766047"/>
          </a:xfrm>
          <a:prstGeom prst="rect">
            <a:avLst/>
          </a:prstGeom>
        </p:spPr>
      </p:pic>
    </p:spTree>
    <p:extLst>
      <p:ext uri="{BB962C8B-B14F-4D97-AF65-F5344CB8AC3E}">
        <p14:creationId xmlns:p14="http://schemas.microsoft.com/office/powerpoint/2010/main" val="3191804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1009390"/>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r>
              <a:rPr lang="en-US" sz="7200" b="1" dirty="0" smtClean="0">
                <a:latin typeface="KG What the Teacher Wants" panose="02000000000000000000" pitchFamily="2" charset="0"/>
              </a:rPr>
              <a:t>Important Resources</a:t>
            </a:r>
            <a:endParaRPr lang="en-US" sz="6600" dirty="0">
              <a:latin typeface="KG What the Teacher Wants" panose="02000000000000000000" pitchFamily="2" charset="0"/>
            </a:endParaRPr>
          </a:p>
        </p:txBody>
      </p:sp>
      <p:sp>
        <p:nvSpPr>
          <p:cNvPr id="4" name="TextBox 3"/>
          <p:cNvSpPr txBox="1"/>
          <p:nvPr/>
        </p:nvSpPr>
        <p:spPr>
          <a:xfrm>
            <a:off x="1581150" y="2305050"/>
            <a:ext cx="9469448" cy="7848302"/>
          </a:xfrm>
          <a:prstGeom prst="rect">
            <a:avLst/>
          </a:prstGeom>
          <a:noFill/>
        </p:spPr>
        <p:txBody>
          <a:bodyPr wrap="square" rtlCol="0">
            <a:spAutoFit/>
          </a:bodyPr>
          <a:lstStyle/>
          <a:p>
            <a:r>
              <a:rPr lang="en-US" sz="3600" u="sng" dirty="0" smtClean="0">
                <a:latin typeface="KG What the Teacher Wants" panose="02000000000000000000" pitchFamily="2" charset="0"/>
              </a:rPr>
              <a:t>Mrs. Coker-</a:t>
            </a:r>
            <a:r>
              <a:rPr lang="en-US" sz="3600" dirty="0" smtClean="0">
                <a:latin typeface="KG What the Teacher Wants" panose="02000000000000000000" pitchFamily="2" charset="0"/>
              </a:rPr>
              <a:t> school nurse</a:t>
            </a:r>
            <a:endParaRPr lang="en-US" sz="3600" u="sng" dirty="0" smtClean="0">
              <a:latin typeface="KG What the Teacher Wants" panose="02000000000000000000" pitchFamily="2" charset="0"/>
            </a:endParaRPr>
          </a:p>
          <a:p>
            <a:pPr marL="571500" indent="-571500">
              <a:buFont typeface="Arial" panose="020B0604020202020204" pitchFamily="34" charset="0"/>
              <a:buChar char="•"/>
            </a:pPr>
            <a:r>
              <a:rPr lang="en-US" sz="2400" dirty="0" smtClean="0">
                <a:latin typeface="KG What the Teacher Wants" panose="02000000000000000000" pitchFamily="2" charset="0"/>
              </a:rPr>
              <a:t>Please contact her for any health concerns</a:t>
            </a:r>
          </a:p>
          <a:p>
            <a:pPr marL="571500" indent="-571500">
              <a:buFont typeface="Arial" panose="020B0604020202020204" pitchFamily="34" charset="0"/>
              <a:buChar char="•"/>
            </a:pPr>
            <a:endParaRPr lang="en-US" sz="3600" dirty="0">
              <a:latin typeface="KG What the Teacher Wants" panose="02000000000000000000" pitchFamily="2" charset="0"/>
            </a:endParaRPr>
          </a:p>
          <a:p>
            <a:r>
              <a:rPr lang="en-US" sz="3600" u="sng" dirty="0" smtClean="0">
                <a:latin typeface="KG What the Teacher Wants" panose="02000000000000000000" pitchFamily="2" charset="0"/>
              </a:rPr>
              <a:t>Mrs. Hardy- </a:t>
            </a:r>
            <a:r>
              <a:rPr lang="en-US" sz="3600" dirty="0" smtClean="0">
                <a:latin typeface="KG What the Teacher Wants" panose="02000000000000000000" pitchFamily="2" charset="0"/>
              </a:rPr>
              <a:t>school guidance counselor</a:t>
            </a:r>
          </a:p>
          <a:p>
            <a:pPr marL="571500" indent="-571500">
              <a:buFont typeface="Arial" panose="020B0604020202020204" pitchFamily="34" charset="0"/>
              <a:buChar char="•"/>
            </a:pPr>
            <a:r>
              <a:rPr lang="en-US" sz="2400" dirty="0" smtClean="0">
                <a:latin typeface="KG What the Teacher Wants" panose="02000000000000000000" pitchFamily="2" charset="0"/>
              </a:rPr>
              <a:t>Mrs. Hardy focuses </a:t>
            </a:r>
            <a:r>
              <a:rPr lang="en-US" sz="2400" dirty="0">
                <a:latin typeface="KG What the Teacher Wants" panose="02000000000000000000" pitchFamily="2" charset="0"/>
              </a:rPr>
              <a:t>on services that address academic, career, and social/emotional development</a:t>
            </a:r>
            <a:r>
              <a:rPr lang="en-US" sz="2400" dirty="0" smtClean="0">
                <a:latin typeface="KG What the Teacher Wants" panose="02000000000000000000" pitchFamily="2" charset="0"/>
              </a:rPr>
              <a:t>.</a:t>
            </a:r>
          </a:p>
          <a:p>
            <a:pPr marL="571500" indent="-571500">
              <a:buFont typeface="Arial" panose="020B0604020202020204" pitchFamily="34" charset="0"/>
              <a:buChar char="•"/>
            </a:pPr>
            <a:r>
              <a:rPr lang="en-US" sz="2400" dirty="0">
                <a:latin typeface="KG What the Teacher Wants" panose="02000000000000000000" pitchFamily="2" charset="0"/>
              </a:rPr>
              <a:t>Children may face difficulties, which can prevent them from doing their best in school. These difficulties can include school adjustment issues, family change, fears, grief, or difficulties with friendships. Having support through tough times can be essential to a child’s educational success. </a:t>
            </a:r>
            <a:r>
              <a:rPr lang="en-US" sz="2400" dirty="0" smtClean="0">
                <a:latin typeface="KG What the Teacher Wants" panose="02000000000000000000" pitchFamily="2" charset="0"/>
              </a:rPr>
              <a:t> Please contact Mrs. Hardy for assistance</a:t>
            </a:r>
          </a:p>
          <a:p>
            <a:pPr marL="571500" indent="-571500">
              <a:buFont typeface="Arial" panose="020B0604020202020204" pitchFamily="34" charset="0"/>
              <a:buChar char="•"/>
            </a:pPr>
            <a:endParaRPr lang="en-US" sz="2400" dirty="0">
              <a:latin typeface="KG What the Teacher Wants" panose="02000000000000000000" pitchFamily="2" charset="0"/>
            </a:endParaRPr>
          </a:p>
          <a:p>
            <a:r>
              <a:rPr lang="en-US" sz="3600" u="sng" dirty="0" smtClean="0">
                <a:latin typeface="KG What the Teacher Wants" panose="02000000000000000000" pitchFamily="2" charset="0"/>
              </a:rPr>
              <a:t>Mrs. </a:t>
            </a:r>
            <a:r>
              <a:rPr lang="en-US" sz="3600" u="sng" dirty="0" err="1" smtClean="0">
                <a:latin typeface="KG What the Teacher Wants" panose="02000000000000000000" pitchFamily="2" charset="0"/>
              </a:rPr>
              <a:t>Schooley</a:t>
            </a:r>
            <a:r>
              <a:rPr lang="en-US" sz="3600" u="sng" dirty="0" smtClean="0">
                <a:latin typeface="KG What the Teacher Wants" panose="02000000000000000000" pitchFamily="2" charset="0"/>
              </a:rPr>
              <a:t>- parent </a:t>
            </a:r>
            <a:r>
              <a:rPr lang="en-US" sz="3600" u="sng" dirty="0">
                <a:latin typeface="KG What the Teacher Wants" panose="02000000000000000000" pitchFamily="2" charset="0"/>
              </a:rPr>
              <a:t>r</a:t>
            </a:r>
            <a:r>
              <a:rPr lang="en-US" sz="3600" u="sng" dirty="0" smtClean="0">
                <a:latin typeface="KG What the Teacher Wants" panose="02000000000000000000" pitchFamily="2" charset="0"/>
              </a:rPr>
              <a:t>esource center</a:t>
            </a:r>
          </a:p>
          <a:p>
            <a:pPr marL="457200" indent="-457200">
              <a:buFont typeface="Arial" panose="020B0604020202020204" pitchFamily="34" charset="0"/>
              <a:buChar char="•"/>
            </a:pPr>
            <a:r>
              <a:rPr lang="en-US" sz="2000" dirty="0" smtClean="0">
                <a:latin typeface="KG What the Teacher Wants" panose="02000000000000000000" pitchFamily="2" charset="0"/>
              </a:rPr>
              <a:t>If your child is struggling, we have many learning resources in our Parent Resource Center. You may check them out to use at home. Please contact me or use the link on our website if you would like to utilize this resource. Mrs. </a:t>
            </a:r>
            <a:r>
              <a:rPr lang="en-US" sz="2000" dirty="0" err="1" smtClean="0">
                <a:latin typeface="KG What the Teacher Wants" panose="02000000000000000000" pitchFamily="2" charset="0"/>
              </a:rPr>
              <a:t>Schooley</a:t>
            </a:r>
            <a:r>
              <a:rPr lang="en-US" sz="2000" dirty="0" smtClean="0">
                <a:latin typeface="KG What the Teacher Wants" panose="02000000000000000000" pitchFamily="2" charset="0"/>
              </a:rPr>
              <a:t> is happy to help us! </a:t>
            </a:r>
          </a:p>
          <a:p>
            <a:endParaRPr lang="en-US" sz="2400" dirty="0" smtClean="0">
              <a:latin typeface="KG What the Teacher Wants" panose="02000000000000000000" pitchFamily="2" charset="0"/>
            </a:endParaRPr>
          </a:p>
          <a:p>
            <a:endParaRPr lang="en-US" sz="2400" dirty="0" smtClean="0">
              <a:latin typeface="KG What the Teacher Wants" panose="02000000000000000000" pitchFamily="2" charset="0"/>
            </a:endParaRPr>
          </a:p>
          <a:p>
            <a:pPr marL="571500" indent="-571500">
              <a:buFont typeface="Arial" panose="020B0604020202020204" pitchFamily="34" charset="0"/>
              <a:buChar char="•"/>
            </a:pPr>
            <a:endParaRPr lang="en-US" sz="3600" dirty="0">
              <a:latin typeface="KG What the Teacher Wants" panose="02000000000000000000" pitchFamily="2" charset="0"/>
            </a:endParaRPr>
          </a:p>
        </p:txBody>
      </p:sp>
    </p:spTree>
    <p:extLst>
      <p:ext uri="{BB962C8B-B14F-4D97-AF65-F5344CB8AC3E}">
        <p14:creationId xmlns:p14="http://schemas.microsoft.com/office/powerpoint/2010/main" val="3237063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17" t="4495" r="3846" b="3434"/>
          <a:stretch/>
        </p:blipFill>
        <p:spPr>
          <a:xfrm rot="5400000">
            <a:off x="2185396" y="-1327688"/>
            <a:ext cx="9040408" cy="12496800"/>
          </a:xfrm>
          <a:prstGeom prst="rect">
            <a:avLst/>
          </a:prstGeom>
        </p:spPr>
      </p:pic>
      <p:sp>
        <p:nvSpPr>
          <p:cNvPr id="2" name="Title 1"/>
          <p:cNvSpPr>
            <a:spLocks noGrp="1"/>
          </p:cNvSpPr>
          <p:nvPr>
            <p:ph type="title"/>
          </p:nvPr>
        </p:nvSpPr>
        <p:spPr>
          <a:xfrm>
            <a:off x="922020" y="1621369"/>
            <a:ext cx="11567160" cy="4144000"/>
          </a:xfrm>
        </p:spPr>
        <p:txBody>
          <a:bodyPr>
            <a:normAutofit/>
          </a:bodyPr>
          <a:lstStyle/>
          <a:p>
            <a:pPr algn="ctr"/>
            <a:r>
              <a:rPr lang="en-US" sz="9600" b="1" dirty="0">
                <a:latin typeface="KG What the Teacher Wants" panose="02000000000000000000" pitchFamily="2" charset="0"/>
              </a:rPr>
              <a:t>THANK YOU</a:t>
            </a:r>
            <a:br>
              <a:rPr lang="en-US" sz="9600" b="1" dirty="0">
                <a:latin typeface="KG What the Teacher Wants" panose="02000000000000000000" pitchFamily="2" charset="0"/>
              </a:rPr>
            </a:br>
            <a:r>
              <a:rPr lang="en-US" sz="9600" b="1" dirty="0">
                <a:latin typeface="KG What the Teacher Wants" panose="02000000000000000000" pitchFamily="2" charset="0"/>
              </a:rPr>
              <a:t>for coming!</a:t>
            </a:r>
          </a:p>
        </p:txBody>
      </p:sp>
      <p:pic>
        <p:nvPicPr>
          <p:cNvPr id="4" name="Picture 3">
            <a:extLst>
              <a:ext uri="{FF2B5EF4-FFF2-40B4-BE49-F238E27FC236}">
                <a16:creationId xmlns:a16="http://schemas.microsoft.com/office/drawing/2014/main" id="{3559B545-8DCE-4BD8-84CE-21365036F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4842" y="5765369"/>
            <a:ext cx="1196669" cy="2868155"/>
          </a:xfrm>
          <a:prstGeom prst="rect">
            <a:avLst/>
          </a:prstGeom>
        </p:spPr>
      </p:pic>
      <p:pic>
        <p:nvPicPr>
          <p:cNvPr id="5" name="Picture 4">
            <a:extLst>
              <a:ext uri="{FF2B5EF4-FFF2-40B4-BE49-F238E27FC236}">
                <a16:creationId xmlns:a16="http://schemas.microsoft.com/office/drawing/2014/main" id="{4F7FAC8A-1A2E-4DB9-ABE1-923C051AC3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1051" y="5865435"/>
            <a:ext cx="1532245" cy="2768089"/>
          </a:xfrm>
          <a:prstGeom prst="rect">
            <a:avLst/>
          </a:prstGeom>
        </p:spPr>
      </p:pic>
      <p:pic>
        <p:nvPicPr>
          <p:cNvPr id="7" name="Picture 6">
            <a:extLst>
              <a:ext uri="{FF2B5EF4-FFF2-40B4-BE49-F238E27FC236}">
                <a16:creationId xmlns:a16="http://schemas.microsoft.com/office/drawing/2014/main" id="{91CE3E79-D622-4419-9507-0CF3EEB9D9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3927" y="5815401"/>
            <a:ext cx="1407273" cy="2868155"/>
          </a:xfrm>
          <a:prstGeom prst="rect">
            <a:avLst/>
          </a:prstGeom>
        </p:spPr>
      </p:pic>
      <p:pic>
        <p:nvPicPr>
          <p:cNvPr id="8" name="Picture 7">
            <a:extLst>
              <a:ext uri="{FF2B5EF4-FFF2-40B4-BE49-F238E27FC236}">
                <a16:creationId xmlns:a16="http://schemas.microsoft.com/office/drawing/2014/main" id="{2B6E3007-76EB-4A78-84E0-649A1204E6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7548" y="5865435"/>
            <a:ext cx="1813368" cy="2766047"/>
          </a:xfrm>
          <a:prstGeom prst="rect">
            <a:avLst/>
          </a:prstGeom>
        </p:spPr>
      </p:pic>
      <p:pic>
        <p:nvPicPr>
          <p:cNvPr id="9" name="Picture 8">
            <a:extLst>
              <a:ext uri="{FF2B5EF4-FFF2-40B4-BE49-F238E27FC236}">
                <a16:creationId xmlns:a16="http://schemas.microsoft.com/office/drawing/2014/main" id="{270D578D-0207-4CE7-97A0-E00CF05551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3487" y="5815401"/>
            <a:ext cx="1665358" cy="2866113"/>
          </a:xfrm>
          <a:prstGeom prst="rect">
            <a:avLst/>
          </a:prstGeom>
        </p:spPr>
      </p:pic>
    </p:spTree>
    <p:extLst>
      <p:ext uri="{BB962C8B-B14F-4D97-AF65-F5344CB8AC3E}">
        <p14:creationId xmlns:p14="http://schemas.microsoft.com/office/powerpoint/2010/main" val="2721541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64920" y="859369"/>
            <a:ext cx="11567160" cy="1465377"/>
          </a:xfrm>
        </p:spPr>
        <p:txBody>
          <a:bodyPr>
            <a:normAutofit/>
          </a:bodyPr>
          <a:lstStyle/>
          <a:p>
            <a:r>
              <a:rPr lang="en-US" sz="9600" b="1" dirty="0">
                <a:latin typeface="KG What the Teacher Wants" panose="02000000000000000000" pitchFamily="2" charset="0"/>
              </a:rPr>
              <a:t>Grading Policies </a:t>
            </a:r>
            <a:endParaRPr lang="en-US" sz="8800" dirty="0">
              <a:latin typeface="KG What the Teacher Wants" panose="02000000000000000000" pitchFamily="2" charset="0"/>
            </a:endParaRPr>
          </a:p>
        </p:txBody>
      </p:sp>
      <p:sp>
        <p:nvSpPr>
          <p:cNvPr id="4" name="TextBox 3">
            <a:extLst>
              <a:ext uri="{FF2B5EF4-FFF2-40B4-BE49-F238E27FC236}">
                <a16:creationId xmlns:a16="http://schemas.microsoft.com/office/drawing/2014/main" id="{58F45B73-6FC0-4BCA-AB3D-FDB32F1DC8B2}"/>
              </a:ext>
            </a:extLst>
          </p:cNvPr>
          <p:cNvSpPr txBox="1"/>
          <p:nvPr/>
        </p:nvSpPr>
        <p:spPr>
          <a:xfrm>
            <a:off x="1425844" y="2324746"/>
            <a:ext cx="9515959" cy="6555641"/>
          </a:xfrm>
          <a:prstGeom prst="rect">
            <a:avLst/>
          </a:prstGeom>
          <a:noFill/>
        </p:spPr>
        <p:txBody>
          <a:bodyPr wrap="square" rtlCol="0">
            <a:spAutoFit/>
          </a:bodyPr>
          <a:lstStyle/>
          <a:p>
            <a:r>
              <a:rPr lang="en-US" sz="2000" u="sng" dirty="0">
                <a:latin typeface="KG What the Teacher Wants" panose="02000000000000000000" pitchFamily="2" charset="0"/>
              </a:rPr>
              <a:t>Reading</a:t>
            </a:r>
            <a:r>
              <a:rPr lang="en-US" sz="2000" dirty="0">
                <a:latin typeface="KG What the Teacher Wants" panose="02000000000000000000" pitchFamily="2" charset="0"/>
              </a:rPr>
              <a:t>: </a:t>
            </a:r>
          </a:p>
          <a:p>
            <a:pPr marL="285750" indent="-285750">
              <a:buFont typeface="Arial" panose="020B0604020202020204" pitchFamily="34" charset="0"/>
              <a:buChar char="•"/>
            </a:pPr>
            <a:r>
              <a:rPr lang="en-US" sz="2000" dirty="0">
                <a:latin typeface="KG What the Teacher Wants" panose="02000000000000000000" pitchFamily="2" charset="0"/>
              </a:rPr>
              <a:t>Major Grades: Weekly Skills test and Unit </a:t>
            </a:r>
            <a:r>
              <a:rPr lang="en-US" sz="2000" dirty="0" smtClean="0">
                <a:latin typeface="KG What the Teacher Wants" panose="02000000000000000000" pitchFamily="2" charset="0"/>
              </a:rPr>
              <a:t>test (usually Fridays)</a:t>
            </a:r>
            <a:endParaRPr lang="en-US" sz="2000" dirty="0">
              <a:latin typeface="KG What the Teacher Wants" panose="02000000000000000000" pitchFamily="2" charset="0"/>
            </a:endParaRPr>
          </a:p>
          <a:p>
            <a:pPr marL="285750" indent="-285750">
              <a:buFont typeface="Arial" panose="020B0604020202020204" pitchFamily="34" charset="0"/>
              <a:buChar char="•"/>
            </a:pPr>
            <a:r>
              <a:rPr lang="en-US" sz="2000" dirty="0">
                <a:latin typeface="KG What the Teacher Wants" panose="02000000000000000000" pitchFamily="2" charset="0"/>
              </a:rPr>
              <a:t>Minor Grades: Read the </a:t>
            </a:r>
            <a:r>
              <a:rPr lang="en-US" sz="2000" dirty="0" smtClean="0">
                <a:latin typeface="KG What the Teacher Wants" panose="02000000000000000000" pitchFamily="2" charset="0"/>
              </a:rPr>
              <a:t>Words (usually Fridays), Fluency </a:t>
            </a:r>
            <a:r>
              <a:rPr lang="en-US" sz="2000" dirty="0">
                <a:latin typeface="KG What the Teacher Wants" panose="02000000000000000000" pitchFamily="2" charset="0"/>
              </a:rPr>
              <a:t>and Phonics/High Frequency page </a:t>
            </a:r>
            <a:r>
              <a:rPr lang="en-US" sz="2000" dirty="0" smtClean="0">
                <a:latin typeface="KG What the Teacher Wants" panose="02000000000000000000" pitchFamily="2" charset="0"/>
              </a:rPr>
              <a:t>(usually Thursdays)</a:t>
            </a:r>
            <a:endParaRPr lang="en-US" sz="2000" dirty="0">
              <a:latin typeface="KG What the Teacher Wants" panose="02000000000000000000" pitchFamily="2" charset="0"/>
            </a:endParaRPr>
          </a:p>
          <a:p>
            <a:pPr marL="285750" indent="-285750">
              <a:buFont typeface="Arial" panose="020B0604020202020204" pitchFamily="34" charset="0"/>
              <a:buChar char="•"/>
            </a:pPr>
            <a:endParaRPr lang="en-US" sz="2000" dirty="0">
              <a:latin typeface="KG What the Teacher Wants" panose="02000000000000000000" pitchFamily="2" charset="0"/>
            </a:endParaRPr>
          </a:p>
          <a:p>
            <a:r>
              <a:rPr lang="en-US" sz="2000" u="sng" dirty="0">
                <a:latin typeface="KG What the Teacher Wants" panose="02000000000000000000" pitchFamily="2" charset="0"/>
              </a:rPr>
              <a:t>Language Arts</a:t>
            </a:r>
            <a:r>
              <a:rPr lang="en-US" sz="2000" dirty="0">
                <a:latin typeface="KG What the Teacher Wants" panose="02000000000000000000" pitchFamily="2" charset="0"/>
              </a:rPr>
              <a:t>:</a:t>
            </a:r>
          </a:p>
          <a:p>
            <a:pPr marL="285750" indent="-285750">
              <a:buFont typeface="Arial" panose="020B0604020202020204" pitchFamily="34" charset="0"/>
              <a:buChar char="•"/>
            </a:pPr>
            <a:r>
              <a:rPr lang="en-US" sz="2000" dirty="0">
                <a:latin typeface="KG What the Teacher Wants" panose="02000000000000000000" pitchFamily="2" charset="0"/>
              </a:rPr>
              <a:t>Spelling test </a:t>
            </a:r>
            <a:r>
              <a:rPr lang="en-US" sz="2000" dirty="0" smtClean="0">
                <a:latin typeface="KG What the Teacher Wants" panose="02000000000000000000" pitchFamily="2" charset="0"/>
              </a:rPr>
              <a:t>(usually Fridays)</a:t>
            </a:r>
            <a:endParaRPr lang="en-US" sz="2000" dirty="0">
              <a:latin typeface="KG What the Teacher Wants" panose="02000000000000000000" pitchFamily="2" charset="0"/>
            </a:endParaRPr>
          </a:p>
          <a:p>
            <a:pPr marL="285750" indent="-285750">
              <a:buFont typeface="Arial" panose="020B0604020202020204" pitchFamily="34" charset="0"/>
              <a:buChar char="•"/>
            </a:pPr>
            <a:r>
              <a:rPr lang="en-US" sz="2000" dirty="0" smtClean="0">
                <a:latin typeface="KG What the Teacher Wants" panose="02000000000000000000" pitchFamily="2" charset="0"/>
              </a:rPr>
              <a:t>Grammar </a:t>
            </a:r>
            <a:r>
              <a:rPr lang="en-US" sz="2000" dirty="0">
                <a:latin typeface="KG What the Teacher Wants" panose="02000000000000000000" pitchFamily="2" charset="0"/>
              </a:rPr>
              <a:t>daily grade </a:t>
            </a:r>
            <a:r>
              <a:rPr lang="en-US" sz="2000" dirty="0" smtClean="0">
                <a:latin typeface="KG What the Teacher Wants" panose="02000000000000000000" pitchFamily="2" charset="0"/>
              </a:rPr>
              <a:t>(usually Thursdays)</a:t>
            </a:r>
            <a:endParaRPr lang="en-US" sz="2000" dirty="0">
              <a:latin typeface="KG What the Teacher Wants" panose="02000000000000000000" pitchFamily="2" charset="0"/>
            </a:endParaRPr>
          </a:p>
          <a:p>
            <a:pPr marL="285750" indent="-285750">
              <a:buFont typeface="Arial" panose="020B0604020202020204" pitchFamily="34" charset="0"/>
              <a:buChar char="•"/>
            </a:pPr>
            <a:endParaRPr lang="en-US" sz="2000" dirty="0">
              <a:latin typeface="KG What the Teacher Wants" panose="02000000000000000000" pitchFamily="2" charset="0"/>
            </a:endParaRPr>
          </a:p>
          <a:p>
            <a:r>
              <a:rPr lang="en-US" sz="2000" u="sng" dirty="0">
                <a:latin typeface="KG What the Teacher Wants" panose="02000000000000000000" pitchFamily="2" charset="0"/>
              </a:rPr>
              <a:t>Math</a:t>
            </a:r>
            <a:r>
              <a:rPr lang="en-US" sz="2000" dirty="0">
                <a:latin typeface="KG What the Teacher Wants" panose="02000000000000000000" pitchFamily="2" charset="0"/>
              </a:rPr>
              <a:t>:</a:t>
            </a:r>
          </a:p>
          <a:p>
            <a:pPr marL="285750" indent="-285750">
              <a:buFont typeface="Arial" panose="020B0604020202020204" pitchFamily="34" charset="0"/>
              <a:buChar char="•"/>
            </a:pPr>
            <a:r>
              <a:rPr lang="en-US" sz="2000" dirty="0">
                <a:latin typeface="KG What the Teacher Wants" panose="02000000000000000000" pitchFamily="2" charset="0"/>
              </a:rPr>
              <a:t>Major Grades: Topic test </a:t>
            </a:r>
            <a:r>
              <a:rPr lang="en-US" sz="2000" dirty="0" smtClean="0">
                <a:latin typeface="KG What the Teacher Wants" panose="02000000000000000000" pitchFamily="2" charset="0"/>
              </a:rPr>
              <a:t>(day varies)</a:t>
            </a:r>
            <a:endParaRPr lang="en-US" sz="2000" dirty="0">
              <a:latin typeface="KG What the Teacher Wants" panose="02000000000000000000" pitchFamily="2" charset="0"/>
            </a:endParaRPr>
          </a:p>
          <a:p>
            <a:pPr marL="285750" indent="-285750">
              <a:buFont typeface="Arial" panose="020B0604020202020204" pitchFamily="34" charset="0"/>
              <a:buChar char="•"/>
            </a:pPr>
            <a:r>
              <a:rPr lang="en-US" sz="2000" dirty="0">
                <a:latin typeface="KG What the Teacher Wants" panose="02000000000000000000" pitchFamily="2" charset="0"/>
              </a:rPr>
              <a:t>Minor Grades: Weekly skill </a:t>
            </a:r>
            <a:r>
              <a:rPr lang="en-US" sz="2000" dirty="0" smtClean="0">
                <a:latin typeface="KG What the Teacher Wants" panose="02000000000000000000" pitchFamily="2" charset="0"/>
              </a:rPr>
              <a:t>sheet (day varies)</a:t>
            </a:r>
            <a:endParaRPr lang="en-US" sz="2000" dirty="0">
              <a:latin typeface="KG What the Teacher Wants" panose="02000000000000000000" pitchFamily="2" charset="0"/>
            </a:endParaRPr>
          </a:p>
          <a:p>
            <a:pPr marL="285750" indent="-285750">
              <a:buFont typeface="Arial" panose="020B0604020202020204" pitchFamily="34" charset="0"/>
              <a:buChar char="•"/>
            </a:pPr>
            <a:endParaRPr lang="en-US" sz="2000" dirty="0">
              <a:latin typeface="KG What the Teacher Wants" panose="02000000000000000000" pitchFamily="2" charset="0"/>
            </a:endParaRPr>
          </a:p>
          <a:p>
            <a:r>
              <a:rPr lang="en-US" sz="2000" u="sng" dirty="0">
                <a:latin typeface="KG What the Teacher Wants" panose="02000000000000000000" pitchFamily="2" charset="0"/>
              </a:rPr>
              <a:t>Science and Social Studies</a:t>
            </a:r>
            <a:r>
              <a:rPr lang="en-US" sz="2000" dirty="0">
                <a:latin typeface="KG What the Teacher Wants" panose="02000000000000000000" pitchFamily="2" charset="0"/>
              </a:rPr>
              <a:t>:</a:t>
            </a:r>
          </a:p>
          <a:p>
            <a:pPr marL="285750" indent="-285750">
              <a:buFont typeface="Arial" panose="020B0604020202020204" pitchFamily="34" charset="0"/>
              <a:buChar char="•"/>
            </a:pPr>
            <a:r>
              <a:rPr lang="en-US" sz="2000" dirty="0" smtClean="0">
                <a:latin typeface="KG What the Teacher Wants" panose="02000000000000000000" pitchFamily="2" charset="0"/>
              </a:rPr>
              <a:t>S (satisfactory), N (needs improvement), U (unsatisfactory) </a:t>
            </a:r>
          </a:p>
          <a:p>
            <a:endParaRPr lang="en-US" sz="2400" u="sng" dirty="0" smtClean="0">
              <a:latin typeface="KG What the Teacher Wants" panose="02000000000000000000" pitchFamily="2" charset="0"/>
            </a:endParaRPr>
          </a:p>
          <a:p>
            <a:r>
              <a:rPr lang="en-US" sz="2400" u="sng" dirty="0" smtClean="0">
                <a:latin typeface="KG What the Teacher Wants" panose="02000000000000000000" pitchFamily="2" charset="0"/>
              </a:rPr>
              <a:t>Autauga </a:t>
            </a:r>
            <a:r>
              <a:rPr lang="en-US" sz="2400" u="sng" dirty="0">
                <a:latin typeface="KG What the Teacher Wants" panose="02000000000000000000" pitchFamily="2" charset="0"/>
              </a:rPr>
              <a:t>County Retention Policy</a:t>
            </a:r>
            <a:r>
              <a:rPr lang="en-US" sz="2400" dirty="0">
                <a:latin typeface="KG What the Teacher Wants" panose="02000000000000000000" pitchFamily="2" charset="0"/>
              </a:rPr>
              <a:t>: </a:t>
            </a:r>
            <a:r>
              <a:rPr lang="en-US" sz="2400" dirty="0">
                <a:latin typeface="KG What the Teacher Wants" panose="020B0604020202020204" charset="0"/>
              </a:rPr>
              <a:t>Regular education students in grades one (1) through two (2) will be retained if they do not pass both Reading and Mathematics in a given school year. A yearly numerical average of 60% or above constitutes a passing grade.</a:t>
            </a:r>
            <a:endParaRPr lang="en-US" dirty="0">
              <a:latin typeface="KG What the Teacher Wants" panose="020B0604020202020204" charset="0"/>
            </a:endParaRPr>
          </a:p>
        </p:txBody>
      </p:sp>
    </p:spTree>
    <p:extLst>
      <p:ext uri="{BB962C8B-B14F-4D97-AF65-F5344CB8AC3E}">
        <p14:creationId xmlns:p14="http://schemas.microsoft.com/office/powerpoint/2010/main" val="739007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499" y="4419600"/>
            <a:ext cx="2766701" cy="5638800"/>
          </a:xfrm>
          <a:prstGeom prst="rect">
            <a:avLst/>
          </a:prstGeom>
        </p:spPr>
      </p:pic>
      <p:sp>
        <p:nvSpPr>
          <p:cNvPr id="2" name="Title 1"/>
          <p:cNvSpPr>
            <a:spLocks noGrp="1"/>
          </p:cNvSpPr>
          <p:nvPr>
            <p:ph type="title"/>
          </p:nvPr>
        </p:nvSpPr>
        <p:spPr>
          <a:xfrm>
            <a:off x="1245870" y="786339"/>
            <a:ext cx="11567160" cy="1944159"/>
          </a:xfrm>
        </p:spPr>
        <p:txBody>
          <a:bodyPr>
            <a:normAutofit/>
          </a:bodyPr>
          <a:lstStyle/>
          <a:p>
            <a:r>
              <a:rPr lang="en-US" sz="9600" b="1" dirty="0">
                <a:latin typeface="KG What the Teacher Wants" panose="02000000000000000000" pitchFamily="2" charset="0"/>
              </a:rPr>
              <a:t>Correspondence </a:t>
            </a:r>
          </a:p>
        </p:txBody>
      </p:sp>
      <p:sp>
        <p:nvSpPr>
          <p:cNvPr id="5" name="TextBox 4">
            <a:extLst>
              <a:ext uri="{FF2B5EF4-FFF2-40B4-BE49-F238E27FC236}">
                <a16:creationId xmlns:a16="http://schemas.microsoft.com/office/drawing/2014/main" id="{26EC828E-DFBA-4302-BCB8-34D859AC07B1}"/>
              </a:ext>
            </a:extLst>
          </p:cNvPr>
          <p:cNvSpPr txBox="1"/>
          <p:nvPr/>
        </p:nvSpPr>
        <p:spPr>
          <a:xfrm>
            <a:off x="1394847" y="1925933"/>
            <a:ext cx="9249652" cy="7109639"/>
          </a:xfrm>
          <a:prstGeom prst="rect">
            <a:avLst/>
          </a:prstGeom>
          <a:noFill/>
        </p:spPr>
        <p:txBody>
          <a:bodyPr wrap="square" rtlCol="0">
            <a:spAutoFit/>
          </a:bodyPr>
          <a:lstStyle/>
          <a:p>
            <a:endParaRPr lang="en-US" sz="2400" u="sng" dirty="0">
              <a:latin typeface="KG What the Teacher Wants" panose="02000000000000000000" pitchFamily="2" charset="0"/>
            </a:endParaRPr>
          </a:p>
          <a:p>
            <a:r>
              <a:rPr lang="en-US" sz="2400" u="sng" dirty="0" smtClean="0">
                <a:latin typeface="KG What the Teacher Wants" panose="02000000000000000000" pitchFamily="2" charset="0"/>
              </a:rPr>
              <a:t>Take-Home</a:t>
            </a:r>
            <a:r>
              <a:rPr lang="en-US" sz="2400" u="sng" dirty="0" smtClean="0">
                <a:latin typeface="KG What the Teacher Wants" panose="02000000000000000000" pitchFamily="2" charset="0"/>
              </a:rPr>
              <a:t> </a:t>
            </a:r>
            <a:r>
              <a:rPr lang="en-US" sz="2400" u="sng" dirty="0">
                <a:latin typeface="KG What the Teacher Wants" panose="02000000000000000000" pitchFamily="2" charset="0"/>
              </a:rPr>
              <a:t>Binder</a:t>
            </a:r>
            <a:r>
              <a:rPr lang="en-US" sz="2400" dirty="0">
                <a:latin typeface="KG What the Teacher Wants" panose="02000000000000000000" pitchFamily="2" charset="0"/>
              </a:rPr>
              <a:t>: </a:t>
            </a:r>
          </a:p>
          <a:p>
            <a:pPr marL="342900" indent="-342900">
              <a:buFont typeface="Arial" panose="020B0604020202020204" pitchFamily="34" charset="0"/>
              <a:buChar char="•"/>
            </a:pPr>
            <a:r>
              <a:rPr lang="en-US" sz="2400" dirty="0" smtClean="0">
                <a:latin typeface="KG What the Teacher Wants" panose="02000000000000000000" pitchFamily="2" charset="0"/>
              </a:rPr>
              <a:t>Please </a:t>
            </a:r>
            <a:r>
              <a:rPr lang="en-US" sz="2400" dirty="0">
                <a:latin typeface="KG What the Teacher Wants" panose="02000000000000000000" pitchFamily="2" charset="0"/>
              </a:rPr>
              <a:t>initial your </a:t>
            </a:r>
            <a:r>
              <a:rPr lang="en-US" sz="2400" dirty="0" smtClean="0">
                <a:latin typeface="KG What the Teacher Wants" panose="02000000000000000000" pitchFamily="2" charset="0"/>
              </a:rPr>
              <a:t>child’s </a:t>
            </a:r>
            <a:r>
              <a:rPr lang="en-US" sz="2400" dirty="0">
                <a:latin typeface="KG What the Teacher Wants" panose="02000000000000000000" pitchFamily="2" charset="0"/>
              </a:rPr>
              <a:t>behavior </a:t>
            </a:r>
            <a:r>
              <a:rPr lang="en-US" sz="2400" dirty="0" smtClean="0">
                <a:latin typeface="KG What the Teacher Wants" panose="02000000000000000000" pitchFamily="2" charset="0"/>
              </a:rPr>
              <a:t>square</a:t>
            </a:r>
            <a:r>
              <a:rPr lang="en-US" sz="2400" dirty="0">
                <a:latin typeface="KG What the Teacher Wants" panose="02000000000000000000" pitchFamily="2" charset="0"/>
              </a:rPr>
              <a:t> </a:t>
            </a:r>
            <a:r>
              <a:rPr lang="en-US" sz="2400" dirty="0" smtClean="0">
                <a:latin typeface="KG What the Teacher Wants" panose="02000000000000000000" pitchFamily="2" charset="0"/>
              </a:rPr>
              <a:t>DAILY.</a:t>
            </a:r>
            <a:endParaRPr lang="en-US" sz="2400" dirty="0">
              <a:latin typeface="KG What the Teacher Wants" panose="02000000000000000000" pitchFamily="2" charset="0"/>
            </a:endParaRPr>
          </a:p>
          <a:p>
            <a:pPr marL="342900" indent="-342900">
              <a:buFont typeface="Arial" panose="020B0604020202020204" pitchFamily="34" charset="0"/>
              <a:buChar char="•"/>
            </a:pPr>
            <a:r>
              <a:rPr lang="en-US" sz="2400" dirty="0">
                <a:latin typeface="KG What the Teacher Wants" panose="02000000000000000000" pitchFamily="2" charset="0"/>
              </a:rPr>
              <a:t>All correspondence will be sent home in the front pocket of  your child’s binder. </a:t>
            </a:r>
            <a:r>
              <a:rPr lang="en-US" sz="2400" dirty="0" smtClean="0">
                <a:latin typeface="KG What the Teacher Wants" panose="02000000000000000000" pitchFamily="2" charset="0"/>
              </a:rPr>
              <a:t>Please empty it daily. My </a:t>
            </a:r>
            <a:r>
              <a:rPr lang="en-US" sz="2400" dirty="0">
                <a:latin typeface="KG What the Teacher Wants" panose="02000000000000000000" pitchFamily="2" charset="0"/>
              </a:rPr>
              <a:t>weekly newsletter will be </a:t>
            </a:r>
            <a:r>
              <a:rPr lang="en-US" sz="2400" dirty="0" smtClean="0">
                <a:latin typeface="KG What the Teacher Wants" panose="02000000000000000000" pitchFamily="2" charset="0"/>
              </a:rPr>
              <a:t>linked in the Remind and posted on my website. On it, you </a:t>
            </a:r>
            <a:r>
              <a:rPr lang="en-US" sz="2400" dirty="0">
                <a:latin typeface="KG What the Teacher Wants" panose="02000000000000000000" pitchFamily="2" charset="0"/>
              </a:rPr>
              <a:t>will find curriculum information, important dates and information, and homework assignments. Homework is also placed in </a:t>
            </a:r>
            <a:r>
              <a:rPr lang="en-US" sz="2400" dirty="0" smtClean="0">
                <a:latin typeface="KG What the Teacher Wants" panose="02000000000000000000" pitchFamily="2" charset="0"/>
              </a:rPr>
              <a:t>student’s binders every Friday to begin review over the weekend. Homework is due on Friday.</a:t>
            </a:r>
            <a:endParaRPr lang="en-US" sz="2400" dirty="0">
              <a:latin typeface="KG What the Teacher Wants" panose="02000000000000000000" pitchFamily="2" charset="0"/>
            </a:endParaRPr>
          </a:p>
          <a:p>
            <a:pPr marL="342900" indent="-342900">
              <a:buFont typeface="Arial" panose="020B0604020202020204" pitchFamily="34" charset="0"/>
              <a:buChar char="•"/>
            </a:pPr>
            <a:r>
              <a:rPr lang="en-US" sz="2400" dirty="0">
                <a:latin typeface="KG What the Teacher Wants" panose="02000000000000000000" pitchFamily="2" charset="0"/>
              </a:rPr>
              <a:t>Please send all money, field trip forms, notes, etc. in the </a:t>
            </a:r>
            <a:r>
              <a:rPr lang="en-US" sz="2400" dirty="0" smtClean="0">
                <a:latin typeface="KG What the Teacher Wants" panose="02000000000000000000" pitchFamily="2" charset="0"/>
              </a:rPr>
              <a:t>zipper pouch in your </a:t>
            </a:r>
            <a:r>
              <a:rPr lang="en-US" sz="2400" dirty="0">
                <a:latin typeface="KG What the Teacher Wants" panose="02000000000000000000" pitchFamily="2" charset="0"/>
              </a:rPr>
              <a:t>child’s binder. I am training them to look for correspondence in their binders. I suggest giving them a “heads up” when placing something in their binder. It helps them remember to place it on my desk in the mornings. </a:t>
            </a:r>
          </a:p>
          <a:p>
            <a:endParaRPr lang="en-US" sz="2400" dirty="0">
              <a:latin typeface="KG What the Teacher Wants" panose="02000000000000000000" pitchFamily="2" charset="0"/>
            </a:endParaRPr>
          </a:p>
          <a:p>
            <a:r>
              <a:rPr lang="en-US" sz="2400" u="sng" dirty="0">
                <a:latin typeface="KG What the Teacher Wants" panose="02000000000000000000" pitchFamily="2" charset="0"/>
              </a:rPr>
              <a:t>Tuesday Folder</a:t>
            </a:r>
            <a:r>
              <a:rPr lang="en-US" sz="2400" dirty="0">
                <a:latin typeface="KG What the Teacher Wants" panose="02000000000000000000" pitchFamily="2" charset="0"/>
              </a:rPr>
              <a:t>: </a:t>
            </a:r>
          </a:p>
          <a:p>
            <a:pPr marL="342900" indent="-342900">
              <a:buFont typeface="Arial" panose="020B0604020202020204" pitchFamily="34" charset="0"/>
              <a:buChar char="•"/>
            </a:pPr>
            <a:r>
              <a:rPr lang="en-US" sz="2400" dirty="0">
                <a:latin typeface="KG What the Teacher Wants" panose="02000000000000000000" pitchFamily="2" charset="0"/>
              </a:rPr>
              <a:t>Graded papers are placed in the folder every Tuesday.</a:t>
            </a:r>
          </a:p>
          <a:p>
            <a:pPr marL="342900" indent="-342900">
              <a:buFont typeface="Arial" panose="020B0604020202020204" pitchFamily="34" charset="0"/>
              <a:buChar char="•"/>
            </a:pPr>
            <a:r>
              <a:rPr lang="en-US" sz="2400" dirty="0">
                <a:latin typeface="KG What the Teacher Wants" panose="02000000000000000000" pitchFamily="2" charset="0"/>
              </a:rPr>
              <a:t>Please sign by the date </a:t>
            </a:r>
            <a:r>
              <a:rPr lang="en-US" sz="2400" dirty="0" smtClean="0">
                <a:latin typeface="KG What the Teacher Wants" panose="02000000000000000000" pitchFamily="2" charset="0"/>
              </a:rPr>
              <a:t>received</a:t>
            </a:r>
            <a:r>
              <a:rPr lang="en-US" sz="2400" dirty="0">
                <a:latin typeface="KG What the Teacher Wants" panose="02000000000000000000" pitchFamily="2" charset="0"/>
              </a:rPr>
              <a:t> </a:t>
            </a:r>
            <a:r>
              <a:rPr lang="en-US" sz="2400" dirty="0" smtClean="0">
                <a:latin typeface="KG What the Teacher Wants" panose="02000000000000000000" pitchFamily="2" charset="0"/>
              </a:rPr>
              <a:t>on the back of the folder.</a:t>
            </a:r>
            <a:endParaRPr lang="en-US" sz="2400" dirty="0">
              <a:latin typeface="KG What the Teacher Wants" panose="02000000000000000000" pitchFamily="2" charset="0"/>
            </a:endParaRPr>
          </a:p>
        </p:txBody>
      </p:sp>
    </p:spTree>
    <p:extLst>
      <p:ext uri="{BB962C8B-B14F-4D97-AF65-F5344CB8AC3E}">
        <p14:creationId xmlns:p14="http://schemas.microsoft.com/office/powerpoint/2010/main" val="256335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4499" y="4419600"/>
            <a:ext cx="2766701" cy="5638800"/>
          </a:xfrm>
          <a:prstGeom prst="rect">
            <a:avLst/>
          </a:prstGeom>
        </p:spPr>
      </p:pic>
      <p:sp>
        <p:nvSpPr>
          <p:cNvPr id="2" name="Title 1"/>
          <p:cNvSpPr>
            <a:spLocks noGrp="1"/>
          </p:cNvSpPr>
          <p:nvPr>
            <p:ph type="title"/>
          </p:nvPr>
        </p:nvSpPr>
        <p:spPr>
          <a:xfrm>
            <a:off x="1245870" y="786339"/>
            <a:ext cx="11567160" cy="1944159"/>
          </a:xfrm>
        </p:spPr>
        <p:txBody>
          <a:bodyPr>
            <a:normAutofit/>
          </a:bodyPr>
          <a:lstStyle/>
          <a:p>
            <a:r>
              <a:rPr lang="en-US" sz="9600" b="1" dirty="0">
                <a:latin typeface="KG What the Teacher Wants" panose="02000000000000000000" pitchFamily="2" charset="0"/>
              </a:rPr>
              <a:t>Technology </a:t>
            </a:r>
          </a:p>
        </p:txBody>
      </p:sp>
      <p:sp>
        <p:nvSpPr>
          <p:cNvPr id="5" name="TextBox 4">
            <a:extLst>
              <a:ext uri="{FF2B5EF4-FFF2-40B4-BE49-F238E27FC236}">
                <a16:creationId xmlns:a16="http://schemas.microsoft.com/office/drawing/2014/main" id="{B158C896-647E-417E-A283-D521A57CA3D6}"/>
              </a:ext>
            </a:extLst>
          </p:cNvPr>
          <p:cNvSpPr txBox="1"/>
          <p:nvPr/>
        </p:nvSpPr>
        <p:spPr>
          <a:xfrm>
            <a:off x="1425844" y="2355742"/>
            <a:ext cx="9608949" cy="6370975"/>
          </a:xfrm>
          <a:prstGeom prst="rect">
            <a:avLst/>
          </a:prstGeom>
          <a:noFill/>
        </p:spPr>
        <p:txBody>
          <a:bodyPr wrap="square" rtlCol="0">
            <a:spAutoFit/>
          </a:bodyPr>
          <a:lstStyle/>
          <a:p>
            <a:r>
              <a:rPr lang="en-US" sz="2400" u="sng" dirty="0" err="1">
                <a:latin typeface="KG What the Teacher Wants" panose="02000000000000000000" pitchFamily="2" charset="0"/>
              </a:rPr>
              <a:t>Lexia</a:t>
            </a:r>
            <a:r>
              <a:rPr lang="en-US" sz="2400" u="sng" dirty="0">
                <a:latin typeface="KG What the Teacher Wants" panose="02000000000000000000" pitchFamily="2" charset="0"/>
              </a:rPr>
              <a:t>-</a:t>
            </a:r>
          </a:p>
          <a:p>
            <a:pPr marL="342900" indent="-342900">
              <a:buFont typeface="Arial" panose="020B0604020202020204" pitchFamily="34" charset="0"/>
              <a:buChar char="•"/>
            </a:pPr>
            <a:r>
              <a:rPr lang="en-US" sz="2400" dirty="0">
                <a:latin typeface="KG What the Teacher Wants" panose="02000000000000000000" pitchFamily="2" charset="0"/>
              </a:rPr>
              <a:t>It is a literacy program used daily in the classroom. </a:t>
            </a:r>
          </a:p>
          <a:p>
            <a:pPr marL="342900" indent="-342900">
              <a:buFont typeface="Arial" panose="020B0604020202020204" pitchFamily="34" charset="0"/>
              <a:buChar char="•"/>
            </a:pPr>
            <a:r>
              <a:rPr lang="en-US" sz="2400" dirty="0">
                <a:latin typeface="KG What the Teacher Wants" panose="02000000000000000000" pitchFamily="2" charset="0"/>
              </a:rPr>
              <a:t>Students may use it at </a:t>
            </a:r>
            <a:r>
              <a:rPr lang="en-US" sz="2400" dirty="0" smtClean="0">
                <a:latin typeface="KG What the Teacher Wants" panose="02000000000000000000" pitchFamily="2" charset="0"/>
              </a:rPr>
              <a:t>home INDEPENDENTLY. </a:t>
            </a:r>
            <a:r>
              <a:rPr lang="en-US" sz="2400" dirty="0">
                <a:latin typeface="KG What the Teacher Wants" panose="02000000000000000000" pitchFamily="2" charset="0"/>
              </a:rPr>
              <a:t>Usernames and passwords </a:t>
            </a:r>
            <a:r>
              <a:rPr lang="en-US" sz="2400" dirty="0" smtClean="0">
                <a:latin typeface="KG What the Teacher Wants" panose="02000000000000000000" pitchFamily="2" charset="0"/>
              </a:rPr>
              <a:t>were sent home in Tuesday folders today.</a:t>
            </a:r>
          </a:p>
          <a:p>
            <a:pPr marL="342900" indent="-342900">
              <a:buFont typeface="Arial" panose="020B0604020202020204" pitchFamily="34" charset="0"/>
              <a:buChar char="•"/>
            </a:pPr>
            <a:r>
              <a:rPr lang="en-US" sz="2400" dirty="0" smtClean="0">
                <a:latin typeface="KG What the Teacher Wants" panose="02000000000000000000" pitchFamily="2" charset="0"/>
              </a:rPr>
              <a:t>Students </a:t>
            </a:r>
            <a:r>
              <a:rPr lang="en-US" sz="2400" dirty="0">
                <a:latin typeface="KG What the Teacher Wants" panose="02000000000000000000" pitchFamily="2" charset="0"/>
              </a:rPr>
              <a:t>are working on their reading level. They have a weekly minutes goal. </a:t>
            </a:r>
          </a:p>
          <a:p>
            <a:pPr marL="342900" indent="-342900">
              <a:buFont typeface="Arial" panose="020B0604020202020204" pitchFamily="34" charset="0"/>
              <a:buChar char="•"/>
            </a:pPr>
            <a:r>
              <a:rPr lang="en-US" sz="2400" dirty="0">
                <a:latin typeface="KG What the Teacher Wants" panose="02000000000000000000" pitchFamily="2" charset="0"/>
              </a:rPr>
              <a:t>They will be rewarded if they meet their weekly minutes or pass a level. </a:t>
            </a:r>
          </a:p>
          <a:p>
            <a:pPr marL="342900" indent="-342900">
              <a:buFont typeface="Arial" panose="020B0604020202020204" pitchFamily="34" charset="0"/>
              <a:buChar char="•"/>
            </a:pPr>
            <a:endParaRPr lang="en-US" sz="2400" dirty="0">
              <a:latin typeface="KG What the Teacher Wants" panose="02000000000000000000" pitchFamily="2" charset="0"/>
            </a:endParaRPr>
          </a:p>
          <a:p>
            <a:r>
              <a:rPr lang="en-US" sz="2400" u="sng" dirty="0">
                <a:latin typeface="KG What the Teacher Wants" panose="02000000000000000000" pitchFamily="2" charset="0"/>
              </a:rPr>
              <a:t>Reflex </a:t>
            </a:r>
            <a:r>
              <a:rPr lang="en-US" sz="2400" u="sng" dirty="0" smtClean="0">
                <a:latin typeface="KG What the Teacher Wants" panose="02000000000000000000" pitchFamily="2" charset="0"/>
              </a:rPr>
              <a:t>Math and Happy Numbers</a:t>
            </a:r>
            <a:endParaRPr lang="en-US" sz="2400" u="sng" dirty="0">
              <a:latin typeface="KG What the Teacher Wants" panose="02000000000000000000" pitchFamily="2" charset="0"/>
            </a:endParaRPr>
          </a:p>
          <a:p>
            <a:pPr marL="342900" indent="-342900">
              <a:buFont typeface="Arial" panose="020B0604020202020204" pitchFamily="34" charset="0"/>
              <a:buChar char="•"/>
            </a:pPr>
            <a:r>
              <a:rPr lang="en-US" sz="2400" dirty="0">
                <a:latin typeface="KG What the Teacher Wants" panose="02000000000000000000" pitchFamily="2" charset="0"/>
              </a:rPr>
              <a:t>M</a:t>
            </a:r>
            <a:r>
              <a:rPr lang="en-US" sz="2400" dirty="0" smtClean="0">
                <a:latin typeface="KG What the Teacher Wants" panose="02000000000000000000" pitchFamily="2" charset="0"/>
              </a:rPr>
              <a:t>ath programs </a:t>
            </a:r>
            <a:r>
              <a:rPr lang="en-US" sz="2400" dirty="0">
                <a:latin typeface="KG What the Teacher Wants" panose="02000000000000000000" pitchFamily="2" charset="0"/>
              </a:rPr>
              <a:t>used weekly in the classroom.</a:t>
            </a:r>
          </a:p>
          <a:p>
            <a:pPr marL="342900" indent="-342900">
              <a:buFont typeface="Arial" panose="020B0604020202020204" pitchFamily="34" charset="0"/>
              <a:buChar char="•"/>
            </a:pPr>
            <a:r>
              <a:rPr lang="en-US" sz="2400" dirty="0">
                <a:latin typeface="KG What the Teacher Wants" panose="02000000000000000000" pitchFamily="2" charset="0"/>
              </a:rPr>
              <a:t>Students may use it at </a:t>
            </a:r>
            <a:r>
              <a:rPr lang="en-US" sz="2400" dirty="0" smtClean="0">
                <a:latin typeface="KG What the Teacher Wants" panose="02000000000000000000" pitchFamily="2" charset="0"/>
              </a:rPr>
              <a:t>home INDEPENDENTLY. </a:t>
            </a:r>
            <a:r>
              <a:rPr lang="en-US" sz="2400" dirty="0">
                <a:latin typeface="KG What the Teacher Wants" panose="02000000000000000000" pitchFamily="2" charset="0"/>
              </a:rPr>
              <a:t>Usernames and passwords </a:t>
            </a:r>
            <a:r>
              <a:rPr lang="en-US" sz="2400" dirty="0" smtClean="0">
                <a:latin typeface="KG What the Teacher Wants" panose="02000000000000000000" pitchFamily="2" charset="0"/>
              </a:rPr>
              <a:t>were sent home in Tuesday folders today.</a:t>
            </a:r>
          </a:p>
          <a:p>
            <a:pPr marL="342900" indent="-342900">
              <a:buFont typeface="Arial" panose="020B0604020202020204" pitchFamily="34" charset="0"/>
              <a:buChar char="•"/>
            </a:pPr>
            <a:r>
              <a:rPr lang="en-US" sz="2400" dirty="0" smtClean="0">
                <a:latin typeface="KG What the Teacher Wants" panose="02000000000000000000" pitchFamily="2" charset="0"/>
              </a:rPr>
              <a:t>Students </a:t>
            </a:r>
            <a:r>
              <a:rPr lang="en-US" sz="2400" dirty="0">
                <a:latin typeface="KG What the Teacher Wants" panose="02000000000000000000" pitchFamily="2" charset="0"/>
              </a:rPr>
              <a:t>are building their math facts fluency. </a:t>
            </a:r>
          </a:p>
          <a:p>
            <a:pPr marL="342900" indent="-342900">
              <a:buFont typeface="Arial" panose="020B0604020202020204" pitchFamily="34" charset="0"/>
              <a:buChar char="•"/>
            </a:pPr>
            <a:endParaRPr lang="en-US" sz="2400" dirty="0">
              <a:latin typeface="KG What the Teacher Wants" panose="02000000000000000000" pitchFamily="2" charset="0"/>
            </a:endParaRPr>
          </a:p>
          <a:p>
            <a:r>
              <a:rPr lang="en-US" sz="2400" u="sng" dirty="0" err="1" smtClean="0">
                <a:latin typeface="KG What the Teacher Wants" panose="02000000000000000000" pitchFamily="2" charset="0"/>
              </a:rPr>
              <a:t>Powerschool</a:t>
            </a:r>
            <a:r>
              <a:rPr lang="en-US" sz="2400" u="sng" dirty="0" smtClean="0">
                <a:latin typeface="KG What the Teacher Wants" panose="02000000000000000000" pitchFamily="2" charset="0"/>
              </a:rPr>
              <a:t>-</a:t>
            </a:r>
            <a:endParaRPr lang="en-US" sz="2400" u="sng" dirty="0">
              <a:latin typeface="KG What the Teacher Wants" panose="02000000000000000000" pitchFamily="2" charset="0"/>
            </a:endParaRPr>
          </a:p>
          <a:p>
            <a:pPr marL="342900" indent="-342900">
              <a:buFont typeface="Arial" panose="020B0604020202020204" pitchFamily="34" charset="0"/>
              <a:buChar char="•"/>
            </a:pPr>
            <a:r>
              <a:rPr lang="en-US" sz="2400" dirty="0" smtClean="0">
                <a:latin typeface="KG What the Teacher Wants" panose="02000000000000000000" pitchFamily="2" charset="0"/>
              </a:rPr>
              <a:t>Grades </a:t>
            </a:r>
            <a:r>
              <a:rPr lang="en-US" sz="2400" dirty="0">
                <a:latin typeface="KG What the Teacher Wants" panose="02000000000000000000" pitchFamily="2" charset="0"/>
              </a:rPr>
              <a:t>are entered weekly. </a:t>
            </a:r>
            <a:endParaRPr lang="en-US" sz="2400" dirty="0" smtClean="0">
              <a:latin typeface="KG What the Teacher Wants" panose="02000000000000000000" pitchFamily="2" charset="0"/>
            </a:endParaRPr>
          </a:p>
          <a:p>
            <a:pPr marL="342900" indent="-342900">
              <a:buFont typeface="Arial" panose="020B0604020202020204" pitchFamily="34" charset="0"/>
              <a:buChar char="•"/>
            </a:pPr>
            <a:r>
              <a:rPr lang="en-US" sz="2400" dirty="0" smtClean="0">
                <a:latin typeface="KG What the Teacher Wants" panose="02000000000000000000" pitchFamily="2" charset="0"/>
              </a:rPr>
              <a:t>You may check your child’s grades and average in each subject.</a:t>
            </a:r>
            <a:endParaRPr lang="en-US" sz="2400" dirty="0">
              <a:latin typeface="KG What the Teacher Wants" panose="02000000000000000000" pitchFamily="2" charset="0"/>
            </a:endParaRPr>
          </a:p>
        </p:txBody>
      </p:sp>
    </p:spTree>
    <p:extLst>
      <p:ext uri="{BB962C8B-B14F-4D97-AF65-F5344CB8AC3E}">
        <p14:creationId xmlns:p14="http://schemas.microsoft.com/office/powerpoint/2010/main" val="1421073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0730" y="6597996"/>
            <a:ext cx="2798069" cy="3460404"/>
          </a:xfrm>
          <a:prstGeom prst="rect">
            <a:avLst/>
          </a:prstGeom>
        </p:spPr>
      </p:pic>
      <p:sp>
        <p:nvSpPr>
          <p:cNvPr id="3" name="Title 2"/>
          <p:cNvSpPr>
            <a:spLocks noGrp="1"/>
          </p:cNvSpPr>
          <p:nvPr>
            <p:ph type="title"/>
          </p:nvPr>
        </p:nvSpPr>
        <p:spPr>
          <a:xfrm>
            <a:off x="1353503" y="837465"/>
            <a:ext cx="11567160" cy="1944159"/>
          </a:xfrm>
        </p:spPr>
        <p:txBody>
          <a:bodyPr>
            <a:normAutofit/>
          </a:bodyPr>
          <a:lstStyle/>
          <a:p>
            <a:r>
              <a:rPr lang="en-US" sz="9600" b="1" dirty="0">
                <a:latin typeface="KG What the Teacher Wants" panose="02000000000000000000" pitchFamily="2" charset="0"/>
              </a:rPr>
              <a:t>Accelerated Reader </a:t>
            </a:r>
          </a:p>
        </p:txBody>
      </p:sp>
      <p:sp>
        <p:nvSpPr>
          <p:cNvPr id="6" name="TextBox 5">
            <a:extLst>
              <a:ext uri="{FF2B5EF4-FFF2-40B4-BE49-F238E27FC236}">
                <a16:creationId xmlns:a16="http://schemas.microsoft.com/office/drawing/2014/main" id="{0AC23015-4FCD-4E59-B7F2-E4B7D77639C6}"/>
              </a:ext>
            </a:extLst>
          </p:cNvPr>
          <p:cNvSpPr txBox="1"/>
          <p:nvPr/>
        </p:nvSpPr>
        <p:spPr>
          <a:xfrm>
            <a:off x="1611824" y="2565664"/>
            <a:ext cx="8710047"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G What the Teacher Wants" panose="02000000000000000000" pitchFamily="2" charset="0"/>
              </a:rPr>
              <a:t>Start date is TBD. </a:t>
            </a:r>
          </a:p>
          <a:p>
            <a:pPr marL="285750" indent="-285750">
              <a:buFont typeface="Arial" panose="020B0604020202020204" pitchFamily="34" charset="0"/>
              <a:buChar char="•"/>
            </a:pPr>
            <a:r>
              <a:rPr lang="en-US" sz="2800" dirty="0" smtClean="0">
                <a:latin typeface="KG What the Teacher Wants" panose="02000000000000000000" pitchFamily="2" charset="0"/>
              </a:rPr>
              <a:t>Students </a:t>
            </a:r>
            <a:r>
              <a:rPr lang="en-US" sz="2800" dirty="0">
                <a:latin typeface="KG What the Teacher Wants" panose="02000000000000000000" pitchFamily="2" charset="0"/>
              </a:rPr>
              <a:t>will check out books from the library on their reading level. </a:t>
            </a:r>
          </a:p>
          <a:p>
            <a:pPr marL="285750" indent="-285750">
              <a:buFont typeface="Arial" panose="020B0604020202020204" pitchFamily="34" charset="0"/>
              <a:buChar char="•"/>
            </a:pPr>
            <a:r>
              <a:rPr lang="en-US" sz="2800" dirty="0">
                <a:latin typeface="KG What the Teacher Wants" panose="02000000000000000000" pitchFamily="2" charset="0"/>
              </a:rPr>
              <a:t>Once they have read the book thoroughly, they may take a quiz on the computer at </a:t>
            </a:r>
            <a:r>
              <a:rPr lang="en-US" sz="2800" dirty="0" smtClean="0">
                <a:latin typeface="KG What the Teacher Wants" panose="02000000000000000000" pitchFamily="2" charset="0"/>
              </a:rPr>
              <a:t>school. Students must </a:t>
            </a:r>
            <a:r>
              <a:rPr lang="en-US" sz="2800" dirty="0" smtClean="0">
                <a:latin typeface="KG What the Teacher Wants" panose="02000000000000000000" pitchFamily="2" charset="0"/>
              </a:rPr>
              <a:t>read </a:t>
            </a:r>
            <a:r>
              <a:rPr lang="en-US" sz="2800" dirty="0" smtClean="0">
                <a:latin typeface="KG What the Teacher Wants" panose="02000000000000000000" pitchFamily="2" charset="0"/>
              </a:rPr>
              <a:t>the </a:t>
            </a:r>
            <a:r>
              <a:rPr lang="en-US" sz="2800" dirty="0">
                <a:latin typeface="KG What the Teacher Wants" panose="02000000000000000000" pitchFamily="2" charset="0"/>
              </a:rPr>
              <a:t>book at least 3 times because some of the questions ask specific details. </a:t>
            </a:r>
          </a:p>
          <a:p>
            <a:pPr marL="285750" indent="-285750">
              <a:buFont typeface="Arial" panose="020B0604020202020204" pitchFamily="34" charset="0"/>
              <a:buChar char="•"/>
            </a:pPr>
            <a:r>
              <a:rPr lang="en-US" sz="2800" dirty="0">
                <a:latin typeface="KG What the Teacher Wants" panose="02000000000000000000" pitchFamily="2" charset="0"/>
              </a:rPr>
              <a:t>Students may read the book with their parents or independently. </a:t>
            </a:r>
          </a:p>
          <a:p>
            <a:pPr marL="285750" indent="-285750">
              <a:buFont typeface="Arial" panose="020B0604020202020204" pitchFamily="34" charset="0"/>
              <a:buChar char="•"/>
            </a:pPr>
            <a:r>
              <a:rPr lang="en-US" sz="2800" dirty="0">
                <a:latin typeface="KG What the Teacher Wants" panose="02000000000000000000" pitchFamily="2" charset="0"/>
              </a:rPr>
              <a:t>Each nine weeks the students will have a </a:t>
            </a:r>
            <a:r>
              <a:rPr lang="en-US" sz="2800" dirty="0" smtClean="0">
                <a:latin typeface="KG What the Teacher Wants" panose="02000000000000000000" pitchFamily="2" charset="0"/>
              </a:rPr>
              <a:t>goal.</a:t>
            </a:r>
          </a:p>
          <a:p>
            <a:pPr marL="285750" indent="-285750">
              <a:buFont typeface="Arial" panose="020B0604020202020204" pitchFamily="34" charset="0"/>
              <a:buChar char="•"/>
            </a:pPr>
            <a:r>
              <a:rPr lang="en-US" sz="2800" dirty="0" smtClean="0">
                <a:latin typeface="KG What the Teacher Wants" panose="02000000000000000000" pitchFamily="2" charset="0"/>
              </a:rPr>
              <a:t>If </a:t>
            </a:r>
            <a:r>
              <a:rPr lang="en-US" sz="2800" dirty="0">
                <a:latin typeface="KG What the Teacher Wants" panose="02000000000000000000" pitchFamily="2" charset="0"/>
              </a:rPr>
              <a:t>your child meets their goal, they will be </a:t>
            </a:r>
            <a:r>
              <a:rPr lang="en-US" sz="2800" dirty="0" smtClean="0">
                <a:latin typeface="KG What the Teacher Wants" panose="02000000000000000000" pitchFamily="2" charset="0"/>
              </a:rPr>
              <a:t>rewarded. </a:t>
            </a:r>
          </a:p>
        </p:txBody>
      </p:sp>
    </p:spTree>
    <p:extLst>
      <p:ext uri="{BB962C8B-B14F-4D97-AF65-F5344CB8AC3E}">
        <p14:creationId xmlns:p14="http://schemas.microsoft.com/office/powerpoint/2010/main" val="91233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9736" y="4686300"/>
            <a:ext cx="3121464" cy="5372100"/>
          </a:xfrm>
          <a:prstGeom prst="rect">
            <a:avLst/>
          </a:prstGeom>
        </p:spPr>
      </p:pic>
      <p:sp>
        <p:nvSpPr>
          <p:cNvPr id="5" name="Title 2"/>
          <p:cNvSpPr txBox="1">
            <a:spLocks/>
          </p:cNvSpPr>
          <p:nvPr/>
        </p:nvSpPr>
        <p:spPr>
          <a:xfrm>
            <a:off x="-1277424" y="446069"/>
            <a:ext cx="11567160" cy="1944159"/>
          </a:xfrm>
          <a:prstGeom prst="rect">
            <a:avLst/>
          </a:prstGeom>
        </p:spPr>
        <p:txBody>
          <a:bodyPr vert="horz" lIns="91440" tIns="45720" rIns="91440" bIns="45720" rtlCol="0" anchor="b">
            <a:normAutofit/>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r>
              <a:rPr lang="en-US" sz="9600" b="1" dirty="0">
                <a:latin typeface="KG What the Teacher Wants" panose="02000000000000000000" pitchFamily="2" charset="0"/>
              </a:rPr>
              <a:t>Attendance</a:t>
            </a:r>
          </a:p>
        </p:txBody>
      </p:sp>
      <p:sp>
        <p:nvSpPr>
          <p:cNvPr id="2" name="TextBox 1">
            <a:extLst>
              <a:ext uri="{FF2B5EF4-FFF2-40B4-BE49-F238E27FC236}">
                <a16:creationId xmlns:a16="http://schemas.microsoft.com/office/drawing/2014/main" id="{C1E674AD-6CAE-417E-BA67-6FF2D35D1B50}"/>
              </a:ext>
            </a:extLst>
          </p:cNvPr>
          <p:cNvSpPr txBox="1"/>
          <p:nvPr/>
        </p:nvSpPr>
        <p:spPr>
          <a:xfrm>
            <a:off x="1813302" y="2390228"/>
            <a:ext cx="8229600" cy="590931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KG What the Teacher Wants" panose="02000000000000000000" pitchFamily="2" charset="0"/>
              </a:rPr>
              <a:t>Prattville Primary expects families to ensure their children are in school and on time every day, all day. This is an important life skill! Missed instruction can affect your child’s overall success in first grade. </a:t>
            </a:r>
          </a:p>
          <a:p>
            <a:pPr marL="285750" indent="-285750">
              <a:buFont typeface="Arial" panose="020B0604020202020204" pitchFamily="34" charset="0"/>
              <a:buChar char="•"/>
            </a:pPr>
            <a:r>
              <a:rPr lang="en-US" sz="2800" dirty="0">
                <a:latin typeface="KG What the Teacher Wants" panose="02000000000000000000" pitchFamily="2" charset="0"/>
              </a:rPr>
              <a:t>If your child is absent, please send in a written excuse or doctor’s excuse within three days. </a:t>
            </a:r>
          </a:p>
          <a:p>
            <a:pPr marL="285750" indent="-285750">
              <a:buFont typeface="Arial" panose="020B0604020202020204" pitchFamily="34" charset="0"/>
              <a:buChar char="•"/>
            </a:pPr>
            <a:r>
              <a:rPr lang="en-US" sz="2800" dirty="0">
                <a:latin typeface="KG What the Teacher Wants" panose="02000000000000000000" pitchFamily="2" charset="0"/>
              </a:rPr>
              <a:t>Check outs may not occur after </a:t>
            </a:r>
            <a:r>
              <a:rPr lang="en-US" sz="2800" dirty="0" smtClean="0">
                <a:latin typeface="KG What the Teacher Wants" panose="02000000000000000000" pitchFamily="2" charset="0"/>
              </a:rPr>
              <a:t>2:40</a:t>
            </a:r>
            <a:r>
              <a:rPr lang="en-US" sz="2800" dirty="0">
                <a:latin typeface="KG What the Teacher Wants" panose="02000000000000000000" pitchFamily="2" charset="0"/>
              </a:rPr>
              <a:t>. All parents must present identification when entering the school building. </a:t>
            </a:r>
          </a:p>
          <a:p>
            <a:pPr marL="285750" indent="-285750">
              <a:buFont typeface="Arial" panose="020B0604020202020204" pitchFamily="34" charset="0"/>
              <a:buChar char="•"/>
            </a:pPr>
            <a:r>
              <a:rPr lang="en-US" sz="2800" dirty="0" smtClean="0">
                <a:latin typeface="KG What the Teacher Wants" panose="02000000000000000000" pitchFamily="2" charset="0"/>
              </a:rPr>
              <a:t>Please remember if your student is tardy, they will not be able to purchase a snack from school. You must send one from home.</a:t>
            </a:r>
            <a:endParaRPr lang="en-US" sz="2800" dirty="0">
              <a:latin typeface="KG What the Teacher Wants" panose="02000000000000000000" pitchFamily="2" charset="0"/>
            </a:endParaRPr>
          </a:p>
          <a:p>
            <a:pPr marL="285750" indent="-285750">
              <a:buFont typeface="Arial" panose="020B0604020202020204" pitchFamily="34" charset="0"/>
              <a:buChar char="•"/>
            </a:pPr>
            <a:endParaRPr lang="en-US" sz="2400" dirty="0">
              <a:latin typeface="KG What the Teacher Wants" panose="02000000000000000000" pitchFamily="2" charset="0"/>
            </a:endParaRPr>
          </a:p>
          <a:p>
            <a:pPr marL="285750" indent="-285750">
              <a:buFont typeface="Arial" panose="020B0604020202020204" pitchFamily="34" charset="0"/>
              <a:buChar char="•"/>
            </a:pPr>
            <a:endParaRPr lang="en-US" dirty="0">
              <a:latin typeface="KG What the Teacher Wants" panose="02000000000000000000" pitchFamily="2" charset="0"/>
            </a:endParaRPr>
          </a:p>
        </p:txBody>
      </p:sp>
    </p:spTree>
    <p:extLst>
      <p:ext uri="{BB962C8B-B14F-4D97-AF65-F5344CB8AC3E}">
        <p14:creationId xmlns:p14="http://schemas.microsoft.com/office/powerpoint/2010/main" val="4114599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sp>
        <p:nvSpPr>
          <p:cNvPr id="4" name="Title 2"/>
          <p:cNvSpPr txBox="1">
            <a:spLocks/>
          </p:cNvSpPr>
          <p:nvPr/>
        </p:nvSpPr>
        <p:spPr>
          <a:xfrm>
            <a:off x="1372553" y="621505"/>
            <a:ext cx="11567160" cy="1944159"/>
          </a:xfrm>
          <a:prstGeom prst="rect">
            <a:avLst/>
          </a:prstGeom>
        </p:spPr>
        <p:txBody>
          <a:bodyPr vert="horz" lIns="91440" tIns="45720" rIns="91440" bIns="45720" rtlCol="0" anchor="b">
            <a:normAutofit/>
          </a:bodyPr>
          <a:lstStyle>
            <a:lvl1pPr algn="ctr" defTabSz="1341150" rtl="0" eaLnBrk="1" latinLnBrk="0" hangingPunct="1">
              <a:lnSpc>
                <a:spcPct val="90000"/>
              </a:lnSpc>
              <a:spcBef>
                <a:spcPct val="0"/>
              </a:spcBef>
              <a:buNone/>
              <a:defRPr sz="8800" kern="1200">
                <a:solidFill>
                  <a:schemeClr val="tx1"/>
                </a:solidFill>
                <a:latin typeface="+mj-lt"/>
                <a:ea typeface="+mj-ea"/>
                <a:cs typeface="+mj-cs"/>
              </a:defRPr>
            </a:lvl1pPr>
          </a:lstStyle>
          <a:p>
            <a:pPr algn="l"/>
            <a:r>
              <a:rPr lang="en-US" sz="9600" b="1" dirty="0" smtClean="0">
                <a:latin typeface="KG What the Teacher Wants" panose="02000000000000000000" pitchFamily="2" charset="0"/>
              </a:rPr>
              <a:t>Snack and Lunch</a:t>
            </a:r>
            <a:endParaRPr lang="en-US" sz="9600" b="1" dirty="0">
              <a:latin typeface="KG What the Teacher Wants" panose="02000000000000000000" pitchFamily="2" charset="0"/>
            </a:endParaRPr>
          </a:p>
        </p:txBody>
      </p:sp>
      <p:sp>
        <p:nvSpPr>
          <p:cNvPr id="2" name="TextBox 1">
            <a:extLst>
              <a:ext uri="{FF2B5EF4-FFF2-40B4-BE49-F238E27FC236}">
                <a16:creationId xmlns:a16="http://schemas.microsoft.com/office/drawing/2014/main" id="{124E0F69-C7FF-4BCB-B765-B1294CF88098}"/>
              </a:ext>
            </a:extLst>
          </p:cNvPr>
          <p:cNvSpPr txBox="1"/>
          <p:nvPr/>
        </p:nvSpPr>
        <p:spPr>
          <a:xfrm>
            <a:off x="1239865" y="2293103"/>
            <a:ext cx="8778030" cy="6740307"/>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KG What the Teacher Wants" panose="02000000000000000000" pitchFamily="2" charset="0"/>
              </a:rPr>
              <a:t>The snack cart visits classrooms daily from 7:45am-8:05am. Each item is 75 cents. We sell water, juice, chips, goldfish and fruit snacks.</a:t>
            </a:r>
          </a:p>
          <a:p>
            <a:pPr marL="457200" indent="-457200">
              <a:buFont typeface="Arial" panose="020B0604020202020204" pitchFamily="34" charset="0"/>
              <a:buChar char="•"/>
            </a:pPr>
            <a:r>
              <a:rPr lang="en-US" sz="2400" dirty="0" smtClean="0">
                <a:latin typeface="KG What the Teacher Wants" panose="02000000000000000000" pitchFamily="2" charset="0"/>
              </a:rPr>
              <a:t>On Fridays, we </a:t>
            </a:r>
            <a:r>
              <a:rPr lang="en-US" sz="2400" dirty="0">
                <a:latin typeface="KG What the Teacher Wants" panose="02000000000000000000" pitchFamily="2" charset="0"/>
              </a:rPr>
              <a:t>will sell a special snack for $1. Please </a:t>
            </a:r>
            <a:r>
              <a:rPr lang="en-US" sz="2400" dirty="0" smtClean="0">
                <a:latin typeface="KG What the Teacher Wants" panose="02000000000000000000" pitchFamily="2" charset="0"/>
              </a:rPr>
              <a:t>look on the newsletter and Remind for what the special snack is. </a:t>
            </a:r>
          </a:p>
          <a:p>
            <a:pPr marL="457200" indent="-457200">
              <a:buFont typeface="Arial" panose="020B0604020202020204" pitchFamily="34" charset="0"/>
              <a:buChar char="•"/>
            </a:pPr>
            <a:r>
              <a:rPr lang="en-US" sz="2400" dirty="0" smtClean="0">
                <a:latin typeface="KG What the Teacher Wants" panose="02000000000000000000" pitchFamily="2" charset="0"/>
              </a:rPr>
              <a:t>We </a:t>
            </a:r>
            <a:r>
              <a:rPr lang="en-US" sz="2400" dirty="0">
                <a:latin typeface="KG What the Teacher Wants" panose="02000000000000000000" pitchFamily="2" charset="0"/>
              </a:rPr>
              <a:t>will continue to sell regular snacks from the Snack </a:t>
            </a:r>
            <a:r>
              <a:rPr lang="en-US" sz="2400" dirty="0" smtClean="0">
                <a:latin typeface="KG What the Teacher Wants" panose="02000000000000000000" pitchFamily="2" charset="0"/>
              </a:rPr>
              <a:t>Cart. </a:t>
            </a:r>
            <a:r>
              <a:rPr lang="en-US" sz="2400" dirty="0">
                <a:latin typeface="KG What the Teacher Wants" panose="02000000000000000000" pitchFamily="2" charset="0"/>
              </a:rPr>
              <a:t>These snacks will be eaten at our regular scheduled </a:t>
            </a:r>
            <a:r>
              <a:rPr lang="en-US" sz="2400" dirty="0" smtClean="0">
                <a:latin typeface="KG What the Teacher Wants" panose="02000000000000000000" pitchFamily="2" charset="0"/>
              </a:rPr>
              <a:t>time.</a:t>
            </a:r>
          </a:p>
          <a:p>
            <a:pPr marL="457200" indent="-457200">
              <a:buFont typeface="Arial" panose="020B0604020202020204" pitchFamily="34" charset="0"/>
              <a:buChar char="•"/>
            </a:pPr>
            <a:r>
              <a:rPr lang="en-US" sz="2400" u="sng" dirty="0" smtClean="0">
                <a:latin typeface="KG What the Teacher Wants" panose="02000000000000000000" pitchFamily="2" charset="0"/>
              </a:rPr>
              <a:t>Birthday </a:t>
            </a:r>
            <a:r>
              <a:rPr lang="en-US" sz="2400" u="sng" dirty="0">
                <a:latin typeface="KG What the Teacher Wants" panose="02000000000000000000" pitchFamily="2" charset="0"/>
              </a:rPr>
              <a:t>celebrations</a:t>
            </a:r>
            <a:r>
              <a:rPr lang="en-US" sz="2400" dirty="0">
                <a:latin typeface="KG What the Teacher Wants" panose="02000000000000000000" pitchFamily="2" charset="0"/>
              </a:rPr>
              <a:t>- Please let me know in advance if you plan on providing a special snack for your child’s birthday. It helps me plan the day. Parents may only send in one special treat per child. </a:t>
            </a:r>
            <a:r>
              <a:rPr lang="en-US" sz="2400" dirty="0" smtClean="0">
                <a:latin typeface="KG What the Teacher Wants" panose="02000000000000000000" pitchFamily="2" charset="0"/>
              </a:rPr>
              <a:t>The treats should be store bought or individually wrapped. Parents </a:t>
            </a:r>
            <a:r>
              <a:rPr lang="en-US" sz="2400" dirty="0">
                <a:latin typeface="KG What the Teacher Wants" panose="02000000000000000000" pitchFamily="2" charset="0"/>
              </a:rPr>
              <a:t>are asked to send the treats with the student or drop them off in the office</a:t>
            </a:r>
            <a:r>
              <a:rPr lang="en-US" sz="2400" dirty="0" smtClean="0">
                <a:latin typeface="KG What the Teacher Wants" panose="02000000000000000000" pitchFamily="2" charset="0"/>
              </a:rPr>
              <a:t>. </a:t>
            </a:r>
            <a:r>
              <a:rPr lang="en-US" sz="2400" dirty="0">
                <a:latin typeface="KG What the Teacher Wants" panose="02000000000000000000" pitchFamily="2" charset="0"/>
              </a:rPr>
              <a:t>No presents, balloons, etc. will be allowed</a:t>
            </a:r>
            <a:r>
              <a:rPr lang="en-US" sz="2400" dirty="0" smtClean="0">
                <a:latin typeface="KG What the Teacher Wants" panose="02000000000000000000" pitchFamily="2" charset="0"/>
              </a:rPr>
              <a:t>. Parents are not allowed to join us for the birthday snack.  </a:t>
            </a:r>
          </a:p>
          <a:p>
            <a:pPr marL="457200" indent="-457200">
              <a:buFont typeface="Arial" panose="020B0604020202020204" pitchFamily="34" charset="0"/>
              <a:buChar char="•"/>
            </a:pPr>
            <a:r>
              <a:rPr lang="en-US" sz="2400" u="sng" dirty="0" smtClean="0">
                <a:latin typeface="KG What the Teacher Wants" panose="02000000000000000000" pitchFamily="2" charset="0"/>
              </a:rPr>
              <a:t>Lunch:</a:t>
            </a:r>
            <a:r>
              <a:rPr lang="en-US" sz="2400" dirty="0">
                <a:latin typeface="KG What the Teacher Wants" panose="02000000000000000000" pitchFamily="2" charset="0"/>
              </a:rPr>
              <a:t> </a:t>
            </a:r>
            <a:r>
              <a:rPr lang="en-US" sz="2400" dirty="0" smtClean="0">
                <a:latin typeface="KG What the Teacher Wants" panose="02000000000000000000" pitchFamily="2" charset="0"/>
              </a:rPr>
              <a:t>Please discuss with your child whether they are getting lunch at school or one is provided from home. </a:t>
            </a:r>
          </a:p>
          <a:p>
            <a:pPr marL="457200" indent="-457200">
              <a:buFont typeface="Arial" panose="020B0604020202020204" pitchFamily="34" charset="0"/>
              <a:buChar char="•"/>
            </a:pPr>
            <a:r>
              <a:rPr lang="en-US" sz="2400" dirty="0" smtClean="0">
                <a:latin typeface="KG What the Teacher Wants" panose="02000000000000000000" pitchFamily="2" charset="0"/>
              </a:rPr>
              <a:t>Our campus still remains closed to all visitors at this time. This includes lunch.</a:t>
            </a:r>
            <a:endParaRPr lang="en-US" sz="2400" dirty="0">
              <a:latin typeface="KG What the Teacher Wants" panose="02000000000000000000" pitchFamily="2" charset="0"/>
            </a:endParaRPr>
          </a:p>
        </p:txBody>
      </p:sp>
      <p:pic>
        <p:nvPicPr>
          <p:cNvPr id="7" name="Picture 6">
            <a:extLst>
              <a:ext uri="{FF2B5EF4-FFF2-40B4-BE49-F238E27FC236}">
                <a16:creationId xmlns:a16="http://schemas.microsoft.com/office/drawing/2014/main" id="{492A14F6-3120-4DF1-8F14-6953DF56C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7895" y="6842499"/>
            <a:ext cx="3393305" cy="3205185"/>
          </a:xfrm>
          <a:prstGeom prst="rect">
            <a:avLst/>
          </a:prstGeom>
        </p:spPr>
      </p:pic>
    </p:spTree>
    <p:extLst>
      <p:ext uri="{BB962C8B-B14F-4D97-AF65-F5344CB8AC3E}">
        <p14:creationId xmlns:p14="http://schemas.microsoft.com/office/powerpoint/2010/main" val="2549342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847726"/>
            <a:ext cx="8815390" cy="1175385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83176"/>
            <a:ext cx="3086104" cy="557522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8431" y="7111602"/>
            <a:ext cx="2382769" cy="2946798"/>
          </a:xfrm>
          <a:prstGeom prst="rect">
            <a:avLst/>
          </a:prstGeom>
        </p:spPr>
      </p:pic>
      <p:sp>
        <p:nvSpPr>
          <p:cNvPr id="11" name="Title 10"/>
          <p:cNvSpPr>
            <a:spLocks noGrp="1"/>
          </p:cNvSpPr>
          <p:nvPr>
            <p:ph type="title"/>
          </p:nvPr>
        </p:nvSpPr>
        <p:spPr>
          <a:xfrm>
            <a:off x="1363029" y="938344"/>
            <a:ext cx="11567160" cy="1944159"/>
          </a:xfrm>
        </p:spPr>
        <p:txBody>
          <a:bodyPr>
            <a:normAutofit/>
          </a:bodyPr>
          <a:lstStyle/>
          <a:p>
            <a:r>
              <a:rPr lang="en-US" sz="9600" b="1" dirty="0">
                <a:latin typeface="KG What the Teacher Wants" panose="02000000000000000000" pitchFamily="2" charset="0"/>
              </a:rPr>
              <a:t>Leader in Me</a:t>
            </a:r>
          </a:p>
        </p:txBody>
      </p:sp>
      <p:sp>
        <p:nvSpPr>
          <p:cNvPr id="2" name="TextBox 1">
            <a:extLst>
              <a:ext uri="{FF2B5EF4-FFF2-40B4-BE49-F238E27FC236}">
                <a16:creationId xmlns:a16="http://schemas.microsoft.com/office/drawing/2014/main" id="{10E38038-9095-480F-948C-495F3EB63975}"/>
              </a:ext>
            </a:extLst>
          </p:cNvPr>
          <p:cNvSpPr txBox="1"/>
          <p:nvPr/>
        </p:nvSpPr>
        <p:spPr>
          <a:xfrm>
            <a:off x="3086103" y="2758698"/>
            <a:ext cx="7942327" cy="6124754"/>
          </a:xfrm>
          <a:prstGeom prst="rect">
            <a:avLst/>
          </a:prstGeom>
          <a:noFill/>
        </p:spPr>
        <p:txBody>
          <a:bodyPr wrap="square" rtlCol="0">
            <a:spAutoFit/>
          </a:bodyPr>
          <a:lstStyle/>
          <a:p>
            <a:r>
              <a:rPr lang="en-US" sz="2800" u="sng" dirty="0">
                <a:latin typeface="KG What the Teacher Wants" panose="02000000000000000000" pitchFamily="2" charset="0"/>
              </a:rPr>
              <a:t>August </a:t>
            </a:r>
            <a:r>
              <a:rPr lang="en-US" sz="2800" u="sng" dirty="0" smtClean="0">
                <a:latin typeface="KG What the Teacher Wants" panose="02000000000000000000" pitchFamily="2" charset="0"/>
              </a:rPr>
              <a:t>30-September 10</a:t>
            </a:r>
            <a:r>
              <a:rPr lang="en-US" sz="2800" dirty="0" smtClean="0">
                <a:latin typeface="KG What the Teacher Wants" panose="02000000000000000000" pitchFamily="2" charset="0"/>
              </a:rPr>
              <a:t>: </a:t>
            </a:r>
            <a:r>
              <a:rPr lang="en-US" sz="2800" dirty="0">
                <a:latin typeface="KG What the Teacher Wants" panose="02000000000000000000" pitchFamily="2" charset="0"/>
              </a:rPr>
              <a:t>Habit 1 Be Proactive</a:t>
            </a:r>
          </a:p>
          <a:p>
            <a:r>
              <a:rPr lang="en-US" sz="2800" u="sng" dirty="0">
                <a:latin typeface="KG What the Teacher Wants" panose="02000000000000000000" pitchFamily="2" charset="0"/>
              </a:rPr>
              <a:t>September </a:t>
            </a:r>
            <a:r>
              <a:rPr lang="en-US" sz="2800" u="sng" dirty="0" smtClean="0">
                <a:latin typeface="KG What the Teacher Wants" panose="02000000000000000000" pitchFamily="2" charset="0"/>
              </a:rPr>
              <a:t>13-24</a:t>
            </a:r>
            <a:r>
              <a:rPr lang="en-US" sz="2800" dirty="0" smtClean="0">
                <a:latin typeface="KG What the Teacher Wants" panose="02000000000000000000" pitchFamily="2" charset="0"/>
              </a:rPr>
              <a:t>: </a:t>
            </a:r>
            <a:r>
              <a:rPr lang="en-US" sz="2800" dirty="0">
                <a:latin typeface="KG What the Teacher Wants" panose="02000000000000000000" pitchFamily="2" charset="0"/>
              </a:rPr>
              <a:t>Habit 2 Begin with the End in Mind</a:t>
            </a:r>
          </a:p>
          <a:p>
            <a:r>
              <a:rPr lang="en-US" sz="2800" u="sng" dirty="0">
                <a:latin typeface="KG What the Teacher Wants" panose="02000000000000000000" pitchFamily="2" charset="0"/>
              </a:rPr>
              <a:t>September </a:t>
            </a:r>
            <a:r>
              <a:rPr lang="en-US" sz="2800" u="sng" dirty="0" smtClean="0">
                <a:latin typeface="KG What the Teacher Wants" panose="02000000000000000000" pitchFamily="2" charset="0"/>
              </a:rPr>
              <a:t>27-October </a:t>
            </a:r>
            <a:r>
              <a:rPr lang="en-US" sz="2800" u="sng" dirty="0">
                <a:latin typeface="KG What the Teacher Wants" panose="02000000000000000000" pitchFamily="2" charset="0"/>
              </a:rPr>
              <a:t>8</a:t>
            </a:r>
            <a:r>
              <a:rPr lang="en-US" sz="2800" dirty="0" smtClean="0">
                <a:latin typeface="KG What the Teacher Wants" panose="02000000000000000000" pitchFamily="2" charset="0"/>
              </a:rPr>
              <a:t>: </a:t>
            </a:r>
            <a:r>
              <a:rPr lang="en-US" sz="2800" dirty="0">
                <a:latin typeface="KG What the Teacher Wants" panose="02000000000000000000" pitchFamily="2" charset="0"/>
              </a:rPr>
              <a:t>Habit 3 Put First Things, First</a:t>
            </a:r>
          </a:p>
          <a:p>
            <a:r>
              <a:rPr lang="en-US" sz="2800" u="sng" dirty="0">
                <a:latin typeface="KG What the Teacher Wants" panose="02000000000000000000" pitchFamily="2" charset="0"/>
              </a:rPr>
              <a:t>October </a:t>
            </a:r>
            <a:r>
              <a:rPr lang="en-US" sz="2800" u="sng" dirty="0" smtClean="0">
                <a:latin typeface="KG What the Teacher Wants" panose="02000000000000000000" pitchFamily="2" charset="0"/>
              </a:rPr>
              <a:t>11-22</a:t>
            </a:r>
            <a:r>
              <a:rPr lang="en-US" sz="2800" dirty="0" smtClean="0">
                <a:latin typeface="KG What the Teacher Wants" panose="02000000000000000000" pitchFamily="2" charset="0"/>
              </a:rPr>
              <a:t>: </a:t>
            </a:r>
            <a:r>
              <a:rPr lang="en-US" sz="2800" dirty="0">
                <a:latin typeface="KG What the Teacher Wants" panose="02000000000000000000" pitchFamily="2" charset="0"/>
              </a:rPr>
              <a:t>Habit 4 Think Win-Win</a:t>
            </a:r>
          </a:p>
          <a:p>
            <a:r>
              <a:rPr lang="en-US" sz="2800" u="sng" dirty="0">
                <a:latin typeface="KG What the Teacher Wants" panose="02000000000000000000" pitchFamily="2" charset="0"/>
              </a:rPr>
              <a:t>October </a:t>
            </a:r>
            <a:r>
              <a:rPr lang="en-US" sz="2800" u="sng" dirty="0" smtClean="0">
                <a:latin typeface="KG What the Teacher Wants" panose="02000000000000000000" pitchFamily="2" charset="0"/>
              </a:rPr>
              <a:t>25-November </a:t>
            </a:r>
            <a:r>
              <a:rPr lang="en-US" sz="2800" u="sng" dirty="0">
                <a:latin typeface="KG What the Teacher Wants" panose="02000000000000000000" pitchFamily="2" charset="0"/>
              </a:rPr>
              <a:t>5</a:t>
            </a:r>
            <a:r>
              <a:rPr lang="en-US" sz="2800" dirty="0" smtClean="0">
                <a:latin typeface="KG What the Teacher Wants" panose="02000000000000000000" pitchFamily="2" charset="0"/>
              </a:rPr>
              <a:t>: </a:t>
            </a:r>
            <a:r>
              <a:rPr lang="en-US" sz="2800" dirty="0">
                <a:latin typeface="KG What the Teacher Wants" panose="02000000000000000000" pitchFamily="2" charset="0"/>
              </a:rPr>
              <a:t>Habit 5 Seek First to Understand, Then to be Understood </a:t>
            </a:r>
          </a:p>
          <a:p>
            <a:r>
              <a:rPr lang="en-US" sz="2800" u="sng" dirty="0">
                <a:latin typeface="KG What the Teacher Wants" panose="02000000000000000000" pitchFamily="2" charset="0"/>
              </a:rPr>
              <a:t>November </a:t>
            </a:r>
            <a:r>
              <a:rPr lang="en-US" sz="2800" u="sng" dirty="0" smtClean="0">
                <a:latin typeface="KG What the Teacher Wants" panose="02000000000000000000" pitchFamily="2" charset="0"/>
              </a:rPr>
              <a:t>8-19</a:t>
            </a:r>
            <a:r>
              <a:rPr lang="en-US" sz="2800" dirty="0" smtClean="0">
                <a:latin typeface="KG What the Teacher Wants" panose="02000000000000000000" pitchFamily="2" charset="0"/>
              </a:rPr>
              <a:t>: </a:t>
            </a:r>
            <a:r>
              <a:rPr lang="en-US" sz="2800" dirty="0">
                <a:latin typeface="KG What the Teacher Wants" panose="02000000000000000000" pitchFamily="2" charset="0"/>
              </a:rPr>
              <a:t>Habit 6 Synergize</a:t>
            </a:r>
          </a:p>
          <a:p>
            <a:r>
              <a:rPr lang="en-US" sz="2800" u="sng" dirty="0">
                <a:latin typeface="KG What the Teacher Wants" panose="02000000000000000000" pitchFamily="2" charset="0"/>
              </a:rPr>
              <a:t>November </a:t>
            </a:r>
            <a:r>
              <a:rPr lang="en-US" sz="2800" u="sng" dirty="0" smtClean="0">
                <a:latin typeface="KG What the Teacher Wants" panose="02000000000000000000" pitchFamily="2" charset="0"/>
              </a:rPr>
              <a:t>29-December 17</a:t>
            </a:r>
            <a:r>
              <a:rPr lang="en-US" sz="2800" dirty="0" smtClean="0">
                <a:latin typeface="KG What the Teacher Wants" panose="02000000000000000000" pitchFamily="2" charset="0"/>
              </a:rPr>
              <a:t>: </a:t>
            </a:r>
            <a:r>
              <a:rPr lang="en-US" sz="2800" dirty="0">
                <a:latin typeface="KG What the Teacher Wants" panose="02000000000000000000" pitchFamily="2" charset="0"/>
              </a:rPr>
              <a:t>Habit 7 Sharpen the Saw</a:t>
            </a:r>
          </a:p>
          <a:p>
            <a:endParaRPr lang="en-US" sz="2800" dirty="0">
              <a:latin typeface="KG What the Teacher Wants" panose="02000000000000000000" pitchFamily="2" charset="0"/>
            </a:endParaRPr>
          </a:p>
          <a:p>
            <a:r>
              <a:rPr lang="en-US" sz="2800" dirty="0" smtClean="0">
                <a:latin typeface="KG What the Teacher Wants" panose="02000000000000000000" pitchFamily="2" charset="0"/>
              </a:rPr>
              <a:t>Please check out the Leader in Me PowerPoint on the PPS website. </a:t>
            </a:r>
          </a:p>
          <a:p>
            <a:endParaRPr lang="en-US" sz="2800" dirty="0">
              <a:latin typeface="KG What the Teacher Wants" panose="02000000000000000000" pitchFamily="2" charset="0"/>
            </a:endParaRPr>
          </a:p>
          <a:p>
            <a:r>
              <a:rPr lang="en-US" sz="2800" dirty="0" smtClean="0">
                <a:latin typeface="KG What the Teacher Wants" panose="02000000000000000000" pitchFamily="2" charset="0"/>
              </a:rPr>
              <a:t>Students </a:t>
            </a:r>
            <a:r>
              <a:rPr lang="en-US" sz="2800" dirty="0">
                <a:latin typeface="KG What the Teacher Wants" panose="02000000000000000000" pitchFamily="2" charset="0"/>
              </a:rPr>
              <a:t>may earn a Positive Office Referral for living out the Leader in Me lifestyle! </a:t>
            </a:r>
          </a:p>
        </p:txBody>
      </p:sp>
    </p:spTree>
    <p:extLst>
      <p:ext uri="{BB962C8B-B14F-4D97-AF65-F5344CB8AC3E}">
        <p14:creationId xmlns:p14="http://schemas.microsoft.com/office/powerpoint/2010/main" val="4018433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97905" y="-1009390"/>
            <a:ext cx="8815390" cy="1175385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0598" y="4400550"/>
            <a:ext cx="2360602" cy="5657850"/>
          </a:xfrm>
          <a:prstGeom prst="rect">
            <a:avLst/>
          </a:prstGeom>
        </p:spPr>
      </p:pic>
      <p:sp>
        <p:nvSpPr>
          <p:cNvPr id="3" name="Title 2"/>
          <p:cNvSpPr>
            <a:spLocks noGrp="1"/>
          </p:cNvSpPr>
          <p:nvPr>
            <p:ph type="title"/>
          </p:nvPr>
        </p:nvSpPr>
        <p:spPr>
          <a:xfrm>
            <a:off x="1245870" y="783169"/>
            <a:ext cx="11567160" cy="1944159"/>
          </a:xfrm>
        </p:spPr>
        <p:txBody>
          <a:bodyPr>
            <a:normAutofit/>
          </a:bodyPr>
          <a:lstStyle/>
          <a:p>
            <a:r>
              <a:rPr lang="en-US" sz="7200" b="1" dirty="0">
                <a:latin typeface="KG What the Teacher Wants" panose="02000000000000000000" pitchFamily="2" charset="0"/>
              </a:rPr>
              <a:t>School Wide Expectations</a:t>
            </a:r>
            <a:endParaRPr lang="en-US" sz="6600" dirty="0">
              <a:latin typeface="KG What the Teacher Wants" panose="02000000000000000000" pitchFamily="2" charset="0"/>
            </a:endParaRPr>
          </a:p>
        </p:txBody>
      </p:sp>
      <p:sp>
        <p:nvSpPr>
          <p:cNvPr id="4" name="TextBox 3"/>
          <p:cNvSpPr txBox="1"/>
          <p:nvPr/>
        </p:nvSpPr>
        <p:spPr>
          <a:xfrm>
            <a:off x="1581150" y="2305050"/>
            <a:ext cx="9469448" cy="6076950"/>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5403" y="2143125"/>
            <a:ext cx="8546522" cy="6400800"/>
          </a:xfrm>
          <a:prstGeom prst="rect">
            <a:avLst/>
          </a:prstGeom>
        </p:spPr>
      </p:pic>
    </p:spTree>
    <p:extLst>
      <p:ext uri="{BB962C8B-B14F-4D97-AF65-F5344CB8AC3E}">
        <p14:creationId xmlns:p14="http://schemas.microsoft.com/office/powerpoint/2010/main" val="2872467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1040</TotalTime>
  <Words>1109</Words>
  <Application>Microsoft Office PowerPoint</Application>
  <PresentationFormat>Custom</PresentationFormat>
  <Paragraphs>88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KG What the Teacher Wants</vt:lpstr>
      <vt:lpstr>HelloHotDiggity</vt:lpstr>
      <vt:lpstr>Arial</vt:lpstr>
      <vt:lpstr>Calibri Light</vt:lpstr>
      <vt:lpstr>Calibri</vt:lpstr>
      <vt:lpstr>Office Theme</vt:lpstr>
      <vt:lpstr>PowerPoint Presentation</vt:lpstr>
      <vt:lpstr>Grading Policies </vt:lpstr>
      <vt:lpstr>Correspondence </vt:lpstr>
      <vt:lpstr>Technology </vt:lpstr>
      <vt:lpstr>Accelerated Reader </vt:lpstr>
      <vt:lpstr>PowerPoint Presentation</vt:lpstr>
      <vt:lpstr>PowerPoint Presentation</vt:lpstr>
      <vt:lpstr>Leader in Me</vt:lpstr>
      <vt:lpstr>School Wide Expectations</vt:lpstr>
      <vt:lpstr>Important Resources</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dc:creator>
  <cp:lastModifiedBy>McKenna Ferrell</cp:lastModifiedBy>
  <cp:revision>83</cp:revision>
  <cp:lastPrinted>2015-08-05T01:26:55Z</cp:lastPrinted>
  <dcterms:created xsi:type="dcterms:W3CDTF">2015-08-05T01:20:39Z</dcterms:created>
  <dcterms:modified xsi:type="dcterms:W3CDTF">2021-08-24T21:56:22Z</dcterms:modified>
</cp:coreProperties>
</file>