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cT3lUk9Sb1s7jeioDcFeqS8xF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457db7122a_0_5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457db7122a_0_5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457db7122a_0_5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80ddabc65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80ddabc65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280ddabc65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 sure to thank families for their time.</a:t>
            </a:r>
            <a:endParaRPr/>
          </a:p>
          <a:p>
            <a:pPr indent="0" lvl="0" marL="0" rtl="0" algn="l">
              <a:lnSpc>
                <a:spcPct val="100000"/>
              </a:lnSpc>
              <a:spcBef>
                <a:spcPts val="0"/>
              </a:spcBef>
              <a:spcAft>
                <a:spcPts val="0"/>
              </a:spcAft>
              <a:buSzPts val="1400"/>
              <a:buNone/>
            </a:pPr>
            <a:r>
              <a:rPr lang="en-US"/>
              <a:t>Move this slide to the end if additional slides are added.</a:t>
            </a:r>
            <a:endParaRPr/>
          </a:p>
        </p:txBody>
      </p:sp>
      <p:sp>
        <p:nvSpPr>
          <p:cNvPr id="245" name="Google Shape;24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grpSp>
        <p:nvGrpSpPr>
          <p:cNvPr id="14" name="Google Shape;14;g2457db7122a_0_506"/>
          <p:cNvGrpSpPr/>
          <p:nvPr/>
        </p:nvGrpSpPr>
        <p:grpSpPr>
          <a:xfrm>
            <a:off x="8130968" y="7"/>
            <a:ext cx="4060732" cy="2707359"/>
            <a:chOff x="6098378" y="5"/>
            <a:chExt cx="3045625" cy="2030570"/>
          </a:xfrm>
        </p:grpSpPr>
        <p:sp>
          <p:nvSpPr>
            <p:cNvPr id="15" name="Google Shape;15;g2457db7122a_0_506"/>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g2457db7122a_0_506"/>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2457db7122a_0_506"/>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g2457db7122a_0_506"/>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g2457db7122a_0_506"/>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 name="Google Shape;20;g2457db7122a_0_506"/>
          <p:cNvSpPr txBox="1"/>
          <p:nvPr>
            <p:ph type="ctrTitle"/>
          </p:nvPr>
        </p:nvSpPr>
        <p:spPr>
          <a:xfrm>
            <a:off x="797467" y="2366963"/>
            <a:ext cx="10962900" cy="1118400"/>
          </a:xfrm>
          <a:prstGeom prst="rect">
            <a:avLst/>
          </a:prstGeom>
        </p:spPr>
        <p:txBody>
          <a:bodyPr anchorCtr="0" anchor="b" bIns="121900" lIns="121900" spcFirstLastPara="1" rIns="121900" wrap="square" tIns="12190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p:txBody>
      </p:sp>
      <p:sp>
        <p:nvSpPr>
          <p:cNvPr id="21" name="Google Shape;21;g2457db7122a_0_506"/>
          <p:cNvSpPr txBox="1"/>
          <p:nvPr>
            <p:ph idx="1" type="subTitle"/>
          </p:nvPr>
        </p:nvSpPr>
        <p:spPr>
          <a:xfrm>
            <a:off x="797451" y="3621217"/>
            <a:ext cx="10962900" cy="5772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1"/>
              </a:buClr>
              <a:buSzPts val="2800"/>
              <a:buNone/>
              <a:defRPr sz="2800">
                <a:solidFill>
                  <a:schemeClr val="lt1"/>
                </a:solidFill>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p:txBody>
      </p:sp>
      <p:sp>
        <p:nvSpPr>
          <p:cNvPr id="22" name="Google Shape;22;g2457db7122a_0_50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g2457db7122a_0_566"/>
          <p:cNvGrpSpPr/>
          <p:nvPr/>
        </p:nvGrpSpPr>
        <p:grpSpPr>
          <a:xfrm>
            <a:off x="8130968" y="7"/>
            <a:ext cx="4060732" cy="2707359"/>
            <a:chOff x="6098378" y="5"/>
            <a:chExt cx="3045625" cy="2030570"/>
          </a:xfrm>
        </p:grpSpPr>
        <p:sp>
          <p:nvSpPr>
            <p:cNvPr id="75" name="Google Shape;75;g2457db7122a_0_566"/>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g2457db7122a_0_566"/>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g2457db7122a_0_566"/>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g2457db7122a_0_566"/>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g2457db7122a_0_566"/>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0" name="Google Shape;80;g2457db7122a_0_566"/>
          <p:cNvSpPr txBox="1"/>
          <p:nvPr>
            <p:ph hasCustomPrompt="1" type="title"/>
          </p:nvPr>
        </p:nvSpPr>
        <p:spPr>
          <a:xfrm>
            <a:off x="415600" y="1674733"/>
            <a:ext cx="11360700" cy="27075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1"/>
              </a:buClr>
              <a:buSzPts val="16000"/>
              <a:buNone/>
              <a:defRPr sz="16000">
                <a:solidFill>
                  <a:schemeClr val="lt1"/>
                </a:solidFill>
              </a:defRPr>
            </a:lvl1pPr>
            <a:lvl2pPr lvl="1" algn="ctr">
              <a:spcBef>
                <a:spcPts val="0"/>
              </a:spcBef>
              <a:spcAft>
                <a:spcPts val="0"/>
              </a:spcAft>
              <a:buClr>
                <a:schemeClr val="lt1"/>
              </a:buClr>
              <a:buSzPts val="16000"/>
              <a:buNone/>
              <a:defRPr sz="16000">
                <a:solidFill>
                  <a:schemeClr val="lt1"/>
                </a:solidFill>
              </a:defRPr>
            </a:lvl2pPr>
            <a:lvl3pPr lvl="2" algn="ctr">
              <a:spcBef>
                <a:spcPts val="0"/>
              </a:spcBef>
              <a:spcAft>
                <a:spcPts val="0"/>
              </a:spcAft>
              <a:buClr>
                <a:schemeClr val="lt1"/>
              </a:buClr>
              <a:buSzPts val="16000"/>
              <a:buNone/>
              <a:defRPr sz="16000">
                <a:solidFill>
                  <a:schemeClr val="lt1"/>
                </a:solidFill>
              </a:defRPr>
            </a:lvl3pPr>
            <a:lvl4pPr lvl="3" algn="ctr">
              <a:spcBef>
                <a:spcPts val="0"/>
              </a:spcBef>
              <a:spcAft>
                <a:spcPts val="0"/>
              </a:spcAft>
              <a:buClr>
                <a:schemeClr val="lt1"/>
              </a:buClr>
              <a:buSzPts val="16000"/>
              <a:buNone/>
              <a:defRPr sz="16000">
                <a:solidFill>
                  <a:schemeClr val="lt1"/>
                </a:solidFill>
              </a:defRPr>
            </a:lvl4pPr>
            <a:lvl5pPr lvl="4" algn="ctr">
              <a:spcBef>
                <a:spcPts val="0"/>
              </a:spcBef>
              <a:spcAft>
                <a:spcPts val="0"/>
              </a:spcAft>
              <a:buClr>
                <a:schemeClr val="lt1"/>
              </a:buClr>
              <a:buSzPts val="16000"/>
              <a:buNone/>
              <a:defRPr sz="16000">
                <a:solidFill>
                  <a:schemeClr val="lt1"/>
                </a:solidFill>
              </a:defRPr>
            </a:lvl5pPr>
            <a:lvl6pPr lvl="5" algn="ctr">
              <a:spcBef>
                <a:spcPts val="0"/>
              </a:spcBef>
              <a:spcAft>
                <a:spcPts val="0"/>
              </a:spcAft>
              <a:buClr>
                <a:schemeClr val="lt1"/>
              </a:buClr>
              <a:buSzPts val="16000"/>
              <a:buNone/>
              <a:defRPr sz="16000">
                <a:solidFill>
                  <a:schemeClr val="lt1"/>
                </a:solidFill>
              </a:defRPr>
            </a:lvl6pPr>
            <a:lvl7pPr lvl="6" algn="ctr">
              <a:spcBef>
                <a:spcPts val="0"/>
              </a:spcBef>
              <a:spcAft>
                <a:spcPts val="0"/>
              </a:spcAft>
              <a:buClr>
                <a:schemeClr val="lt1"/>
              </a:buClr>
              <a:buSzPts val="16000"/>
              <a:buNone/>
              <a:defRPr sz="16000">
                <a:solidFill>
                  <a:schemeClr val="lt1"/>
                </a:solidFill>
              </a:defRPr>
            </a:lvl7pPr>
            <a:lvl8pPr lvl="7" algn="ctr">
              <a:spcBef>
                <a:spcPts val="0"/>
              </a:spcBef>
              <a:spcAft>
                <a:spcPts val="0"/>
              </a:spcAft>
              <a:buClr>
                <a:schemeClr val="lt1"/>
              </a:buClr>
              <a:buSzPts val="16000"/>
              <a:buNone/>
              <a:defRPr sz="16000">
                <a:solidFill>
                  <a:schemeClr val="lt1"/>
                </a:solidFill>
              </a:defRPr>
            </a:lvl8pPr>
            <a:lvl9pPr lvl="8" algn="ctr">
              <a:spcBef>
                <a:spcPts val="0"/>
              </a:spcBef>
              <a:spcAft>
                <a:spcPts val="0"/>
              </a:spcAft>
              <a:buClr>
                <a:schemeClr val="lt1"/>
              </a:buClr>
              <a:buSzPts val="16000"/>
              <a:buNone/>
              <a:defRPr sz="16000">
                <a:solidFill>
                  <a:schemeClr val="lt1"/>
                </a:solidFill>
              </a:defRPr>
            </a:lvl9pPr>
          </a:lstStyle>
          <a:p>
            <a:r>
              <a:t>xx%</a:t>
            </a:r>
          </a:p>
        </p:txBody>
      </p:sp>
      <p:sp>
        <p:nvSpPr>
          <p:cNvPr id="81" name="Google Shape;81;g2457db7122a_0_566"/>
          <p:cNvSpPr txBox="1"/>
          <p:nvPr>
            <p:ph idx="1" type="body"/>
          </p:nvPr>
        </p:nvSpPr>
        <p:spPr>
          <a:xfrm>
            <a:off x="415600" y="4492300"/>
            <a:ext cx="11360700" cy="17091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Clr>
                <a:schemeClr val="lt1"/>
              </a:buClr>
              <a:buSzPts val="2400"/>
              <a:buChar char="●"/>
              <a:defRPr>
                <a:solidFill>
                  <a:schemeClr val="lt1"/>
                </a:solidFill>
              </a:defRPr>
            </a:lvl1pPr>
            <a:lvl2pPr indent="-349250" lvl="1" marL="914400" algn="ctr">
              <a:spcBef>
                <a:spcPts val="0"/>
              </a:spcBef>
              <a:spcAft>
                <a:spcPts val="0"/>
              </a:spcAft>
              <a:buClr>
                <a:schemeClr val="lt1"/>
              </a:buClr>
              <a:buSzPts val="1900"/>
              <a:buChar char="○"/>
              <a:defRPr>
                <a:solidFill>
                  <a:schemeClr val="lt1"/>
                </a:solidFill>
              </a:defRPr>
            </a:lvl2pPr>
            <a:lvl3pPr indent="-349250" lvl="2" marL="1371600" algn="ctr">
              <a:spcBef>
                <a:spcPts val="0"/>
              </a:spcBef>
              <a:spcAft>
                <a:spcPts val="0"/>
              </a:spcAft>
              <a:buClr>
                <a:schemeClr val="lt1"/>
              </a:buClr>
              <a:buSzPts val="1900"/>
              <a:buChar char="■"/>
              <a:defRPr>
                <a:solidFill>
                  <a:schemeClr val="lt1"/>
                </a:solidFill>
              </a:defRPr>
            </a:lvl3pPr>
            <a:lvl4pPr indent="-349250" lvl="3" marL="1828800" algn="ctr">
              <a:spcBef>
                <a:spcPts val="0"/>
              </a:spcBef>
              <a:spcAft>
                <a:spcPts val="0"/>
              </a:spcAft>
              <a:buClr>
                <a:schemeClr val="lt1"/>
              </a:buClr>
              <a:buSzPts val="1900"/>
              <a:buChar char="●"/>
              <a:defRPr>
                <a:solidFill>
                  <a:schemeClr val="lt1"/>
                </a:solidFill>
              </a:defRPr>
            </a:lvl4pPr>
            <a:lvl5pPr indent="-349250" lvl="4" marL="2286000" algn="ctr">
              <a:spcBef>
                <a:spcPts val="0"/>
              </a:spcBef>
              <a:spcAft>
                <a:spcPts val="0"/>
              </a:spcAft>
              <a:buClr>
                <a:schemeClr val="lt1"/>
              </a:buClr>
              <a:buSzPts val="1900"/>
              <a:buChar char="○"/>
              <a:defRPr>
                <a:solidFill>
                  <a:schemeClr val="lt1"/>
                </a:solidFill>
              </a:defRPr>
            </a:lvl5pPr>
            <a:lvl6pPr indent="-349250" lvl="5" marL="2743200" algn="ctr">
              <a:spcBef>
                <a:spcPts val="0"/>
              </a:spcBef>
              <a:spcAft>
                <a:spcPts val="0"/>
              </a:spcAft>
              <a:buClr>
                <a:schemeClr val="lt1"/>
              </a:buClr>
              <a:buSzPts val="1900"/>
              <a:buChar char="■"/>
              <a:defRPr>
                <a:solidFill>
                  <a:schemeClr val="lt1"/>
                </a:solidFill>
              </a:defRPr>
            </a:lvl6pPr>
            <a:lvl7pPr indent="-349250" lvl="6" marL="3200400" algn="ctr">
              <a:spcBef>
                <a:spcPts val="0"/>
              </a:spcBef>
              <a:spcAft>
                <a:spcPts val="0"/>
              </a:spcAft>
              <a:buClr>
                <a:schemeClr val="lt1"/>
              </a:buClr>
              <a:buSzPts val="1900"/>
              <a:buChar char="●"/>
              <a:defRPr>
                <a:solidFill>
                  <a:schemeClr val="lt1"/>
                </a:solidFill>
              </a:defRPr>
            </a:lvl7pPr>
            <a:lvl8pPr indent="-349250" lvl="7" marL="3657600" algn="ctr">
              <a:spcBef>
                <a:spcPts val="0"/>
              </a:spcBef>
              <a:spcAft>
                <a:spcPts val="0"/>
              </a:spcAft>
              <a:buClr>
                <a:schemeClr val="lt1"/>
              </a:buClr>
              <a:buSzPts val="1900"/>
              <a:buChar char="○"/>
              <a:defRPr>
                <a:solidFill>
                  <a:schemeClr val="lt1"/>
                </a:solidFill>
              </a:defRPr>
            </a:lvl8pPr>
            <a:lvl9pPr indent="-349250" lvl="8" marL="4114800" algn="ctr">
              <a:spcBef>
                <a:spcPts val="0"/>
              </a:spcBef>
              <a:spcAft>
                <a:spcPts val="0"/>
              </a:spcAft>
              <a:buClr>
                <a:schemeClr val="lt1"/>
              </a:buClr>
              <a:buSzPts val="1900"/>
              <a:buChar char="■"/>
              <a:defRPr>
                <a:solidFill>
                  <a:schemeClr val="lt1"/>
                </a:solidFill>
              </a:defRPr>
            </a:lvl9pPr>
          </a:lstStyle>
          <a:p/>
        </p:txBody>
      </p:sp>
      <p:sp>
        <p:nvSpPr>
          <p:cNvPr id="82" name="Google Shape;82;g2457db7122a_0_56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g2457db7122a_0_57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5" name="Shape 85"/>
        <p:cNvGrpSpPr/>
        <p:nvPr/>
      </p:nvGrpSpPr>
      <p:grpSpPr>
        <a:xfrm>
          <a:off x="0" y="0"/>
          <a:ext cx="0" cy="0"/>
          <a:chOff x="0" y="0"/>
          <a:chExt cx="0" cy="0"/>
        </a:xfrm>
      </p:grpSpPr>
      <p:sp>
        <p:nvSpPr>
          <p:cNvPr id="86" name="Google Shape;86;g2457db7122a_0_57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g2457db7122a_0_57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8" name="Google Shape;88;g2457db7122a_0_57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g2457db7122a_0_57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g2457db7122a_0_57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3" name="Shape 23"/>
        <p:cNvGrpSpPr/>
        <p:nvPr/>
      </p:nvGrpSpPr>
      <p:grpSpPr>
        <a:xfrm>
          <a:off x="0" y="0"/>
          <a:ext cx="0" cy="0"/>
          <a:chOff x="0" y="0"/>
          <a:chExt cx="0" cy="0"/>
        </a:xfrm>
      </p:grpSpPr>
      <p:grpSp>
        <p:nvGrpSpPr>
          <p:cNvPr id="24" name="Google Shape;24;g2457db7122a_0_516"/>
          <p:cNvGrpSpPr/>
          <p:nvPr/>
        </p:nvGrpSpPr>
        <p:grpSpPr>
          <a:xfrm>
            <a:off x="8130968" y="7"/>
            <a:ext cx="4060732" cy="2707359"/>
            <a:chOff x="6098378" y="5"/>
            <a:chExt cx="3045625" cy="2030570"/>
          </a:xfrm>
        </p:grpSpPr>
        <p:sp>
          <p:nvSpPr>
            <p:cNvPr id="25" name="Google Shape;25;g2457db7122a_0_516"/>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g2457db7122a_0_516"/>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g2457db7122a_0_516"/>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g2457db7122a_0_516"/>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g2457db7122a_0_516"/>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 name="Google Shape;30;g2457db7122a_0_516"/>
          <p:cNvSpPr txBox="1"/>
          <p:nvPr>
            <p:ph type="title"/>
          </p:nvPr>
        </p:nvSpPr>
        <p:spPr>
          <a:xfrm>
            <a:off x="797467" y="2869796"/>
            <a:ext cx="10962900" cy="11184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p:txBody>
      </p:sp>
      <p:sp>
        <p:nvSpPr>
          <p:cNvPr id="31" name="Google Shape;31;g2457db7122a_0_51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grpSp>
        <p:nvGrpSpPr>
          <p:cNvPr id="33" name="Google Shape;33;g2457db7122a_0_525"/>
          <p:cNvGrpSpPr/>
          <p:nvPr/>
        </p:nvGrpSpPr>
        <p:grpSpPr>
          <a:xfrm>
            <a:off x="0" y="5204762"/>
            <a:ext cx="12191695" cy="1653192"/>
            <a:chOff x="0" y="3903669"/>
            <a:chExt cx="9144000" cy="1239925"/>
          </a:xfrm>
        </p:grpSpPr>
        <p:sp>
          <p:nvSpPr>
            <p:cNvPr id="34" name="Google Shape;34;g2457db7122a_0_525"/>
            <p:cNvSpPr/>
            <p:nvPr/>
          </p:nvSpPr>
          <p:spPr>
            <a:xfrm>
              <a:off x="8154895"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2457db7122a_0_525"/>
            <p:cNvSpPr/>
            <p:nvPr/>
          </p:nvSpPr>
          <p:spPr>
            <a:xfrm flipH="1">
              <a:off x="6181163"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g2457db7122a_0_525"/>
            <p:cNvSpPr/>
            <p:nvPr/>
          </p:nvSpPr>
          <p:spPr>
            <a:xfrm>
              <a:off x="7170274" y="3903669"/>
              <a:ext cx="989100" cy="9879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g2457db7122a_0_525"/>
            <p:cNvSpPr/>
            <p:nvPr/>
          </p:nvSpPr>
          <p:spPr>
            <a:xfrm rot="10800000">
              <a:off x="8154757" y="3903682"/>
              <a:ext cx="989100" cy="9879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g2457db7122a_0_525"/>
            <p:cNvSpPr/>
            <p:nvPr/>
          </p:nvSpPr>
          <p:spPr>
            <a:xfrm>
              <a:off x="0" y="4891594"/>
              <a:ext cx="9144000" cy="252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9" name="Google Shape;39;g2457db7122a_0_525"/>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0" name="Google Shape;40;g2457db7122a_0_525"/>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1" name="Google Shape;41;g2457db7122a_0_525"/>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g2457db7122a_0_535"/>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4" name="Google Shape;44;g2457db7122a_0_535"/>
          <p:cNvSpPr txBox="1"/>
          <p:nvPr>
            <p:ph idx="1" type="body"/>
          </p:nvPr>
        </p:nvSpPr>
        <p:spPr>
          <a:xfrm>
            <a:off x="415600" y="1639967"/>
            <a:ext cx="5333100" cy="4452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5" name="Google Shape;45;g2457db7122a_0_535"/>
          <p:cNvSpPr txBox="1"/>
          <p:nvPr>
            <p:ph idx="2" type="body"/>
          </p:nvPr>
        </p:nvSpPr>
        <p:spPr>
          <a:xfrm>
            <a:off x="6443200" y="1639967"/>
            <a:ext cx="5333100" cy="4452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6" name="Google Shape;46;g2457db7122a_0_535"/>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g2457db7122a_0_540"/>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9" name="Google Shape;49;g2457db7122a_0_540"/>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g2457db7122a_0_543"/>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52" name="Google Shape;52;g2457db7122a_0_543"/>
          <p:cNvSpPr txBox="1"/>
          <p:nvPr>
            <p:ph idx="1" type="body"/>
          </p:nvPr>
        </p:nvSpPr>
        <p:spPr>
          <a:xfrm>
            <a:off x="415600" y="1954405"/>
            <a:ext cx="3744000" cy="41376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53" name="Google Shape;53;g2457db7122a_0_543"/>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4" name="Shape 54"/>
        <p:cNvGrpSpPr/>
        <p:nvPr/>
      </p:nvGrpSpPr>
      <p:grpSpPr>
        <a:xfrm>
          <a:off x="0" y="0"/>
          <a:ext cx="0" cy="0"/>
          <a:chOff x="0" y="0"/>
          <a:chExt cx="0" cy="0"/>
        </a:xfrm>
      </p:grpSpPr>
      <p:grpSp>
        <p:nvGrpSpPr>
          <p:cNvPr id="55" name="Google Shape;55;g2457db7122a_0_547"/>
          <p:cNvGrpSpPr/>
          <p:nvPr/>
        </p:nvGrpSpPr>
        <p:grpSpPr>
          <a:xfrm>
            <a:off x="8130968" y="7"/>
            <a:ext cx="4060732" cy="2707359"/>
            <a:chOff x="6098378" y="5"/>
            <a:chExt cx="3045625" cy="2030570"/>
          </a:xfrm>
        </p:grpSpPr>
        <p:sp>
          <p:nvSpPr>
            <p:cNvPr id="56" name="Google Shape;56;g2457db7122a_0_547"/>
            <p:cNvSpPr/>
            <p:nvPr/>
          </p:nvSpPr>
          <p:spPr>
            <a:xfrm>
              <a:off x="8128803" y="16"/>
              <a:ext cx="1015200" cy="1015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g2457db7122a_0_547"/>
            <p:cNvSpPr/>
            <p:nvPr/>
          </p:nvSpPr>
          <p:spPr>
            <a:xfrm flipH="1">
              <a:off x="7113463" y="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g2457db7122a_0_547"/>
            <p:cNvSpPr/>
            <p:nvPr/>
          </p:nvSpPr>
          <p:spPr>
            <a:xfrm flipH="1" rot="10800000">
              <a:off x="7113588" y="107"/>
              <a:ext cx="1015200" cy="10152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g2457db7122a_0_547"/>
            <p:cNvSpPr/>
            <p:nvPr/>
          </p:nvSpPr>
          <p:spPr>
            <a:xfrm rot="10800000">
              <a:off x="6098378" y="97"/>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g2457db7122a_0_547"/>
            <p:cNvSpPr/>
            <p:nvPr/>
          </p:nvSpPr>
          <p:spPr>
            <a:xfrm rot="10800000">
              <a:off x="8128789" y="101537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1" name="Google Shape;61;g2457db7122a_0_547"/>
          <p:cNvSpPr txBox="1"/>
          <p:nvPr>
            <p:ph type="title"/>
          </p:nvPr>
        </p:nvSpPr>
        <p:spPr>
          <a:xfrm>
            <a:off x="653667" y="701800"/>
            <a:ext cx="7491600" cy="545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p:txBody>
      </p:sp>
      <p:sp>
        <p:nvSpPr>
          <p:cNvPr id="62" name="Google Shape;62;g2457db7122a_0_547"/>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sp>
        <p:nvSpPr>
          <p:cNvPr id="64" name="Google Shape;64;g2457db7122a_0_556"/>
          <p:cNvSpPr/>
          <p:nvPr/>
        </p:nvSpPr>
        <p:spPr>
          <a:xfrm>
            <a:off x="6096000" y="-2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65" name="Google Shape;65;g2457db7122a_0_556"/>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66" name="Google Shape;66;g2457db7122a_0_556"/>
          <p:cNvSpPr txBox="1"/>
          <p:nvPr>
            <p:ph type="title"/>
          </p:nvPr>
        </p:nvSpPr>
        <p:spPr>
          <a:xfrm>
            <a:off x="354000" y="1534800"/>
            <a:ext cx="5393700" cy="2085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67" name="Google Shape;67;g2457db7122a_0_556"/>
          <p:cNvSpPr txBox="1"/>
          <p:nvPr>
            <p:ph idx="1" type="subTitle"/>
          </p:nvPr>
        </p:nvSpPr>
        <p:spPr>
          <a:xfrm>
            <a:off x="354000" y="3692002"/>
            <a:ext cx="5393700" cy="16923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8" name="Google Shape;68;g2457db7122a_0_556"/>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Clr>
                <a:schemeClr val="lt1"/>
              </a:buClr>
              <a:buSzPts val="2400"/>
              <a:buChar char="●"/>
              <a:defRPr>
                <a:solidFill>
                  <a:schemeClr val="lt1"/>
                </a:solidFill>
              </a:defRPr>
            </a:lvl1pPr>
            <a:lvl2pPr indent="-349250" lvl="1" marL="914400">
              <a:spcBef>
                <a:spcPts val="0"/>
              </a:spcBef>
              <a:spcAft>
                <a:spcPts val="0"/>
              </a:spcAft>
              <a:buClr>
                <a:schemeClr val="lt1"/>
              </a:buClr>
              <a:buSzPts val="1900"/>
              <a:buChar char="○"/>
              <a:defRPr>
                <a:solidFill>
                  <a:schemeClr val="lt1"/>
                </a:solidFill>
              </a:defRPr>
            </a:lvl2pPr>
            <a:lvl3pPr indent="-349250" lvl="2" marL="1371600">
              <a:spcBef>
                <a:spcPts val="0"/>
              </a:spcBef>
              <a:spcAft>
                <a:spcPts val="0"/>
              </a:spcAft>
              <a:buClr>
                <a:schemeClr val="lt1"/>
              </a:buClr>
              <a:buSzPts val="1900"/>
              <a:buChar char="■"/>
              <a:defRPr>
                <a:solidFill>
                  <a:schemeClr val="lt1"/>
                </a:solidFill>
              </a:defRPr>
            </a:lvl3pPr>
            <a:lvl4pPr indent="-349250" lvl="3" marL="1828800">
              <a:spcBef>
                <a:spcPts val="0"/>
              </a:spcBef>
              <a:spcAft>
                <a:spcPts val="0"/>
              </a:spcAft>
              <a:buClr>
                <a:schemeClr val="lt1"/>
              </a:buClr>
              <a:buSzPts val="1900"/>
              <a:buChar char="●"/>
              <a:defRPr>
                <a:solidFill>
                  <a:schemeClr val="lt1"/>
                </a:solidFill>
              </a:defRPr>
            </a:lvl4pPr>
            <a:lvl5pPr indent="-349250" lvl="4" marL="2286000">
              <a:spcBef>
                <a:spcPts val="0"/>
              </a:spcBef>
              <a:spcAft>
                <a:spcPts val="0"/>
              </a:spcAft>
              <a:buClr>
                <a:schemeClr val="lt1"/>
              </a:buClr>
              <a:buSzPts val="1900"/>
              <a:buChar char="○"/>
              <a:defRPr>
                <a:solidFill>
                  <a:schemeClr val="lt1"/>
                </a:solidFill>
              </a:defRPr>
            </a:lvl5pPr>
            <a:lvl6pPr indent="-349250" lvl="5" marL="2743200">
              <a:spcBef>
                <a:spcPts val="0"/>
              </a:spcBef>
              <a:spcAft>
                <a:spcPts val="0"/>
              </a:spcAft>
              <a:buClr>
                <a:schemeClr val="lt1"/>
              </a:buClr>
              <a:buSzPts val="1900"/>
              <a:buChar char="■"/>
              <a:defRPr>
                <a:solidFill>
                  <a:schemeClr val="lt1"/>
                </a:solidFill>
              </a:defRPr>
            </a:lvl6pPr>
            <a:lvl7pPr indent="-349250" lvl="6" marL="3200400">
              <a:spcBef>
                <a:spcPts val="0"/>
              </a:spcBef>
              <a:spcAft>
                <a:spcPts val="0"/>
              </a:spcAft>
              <a:buClr>
                <a:schemeClr val="lt1"/>
              </a:buClr>
              <a:buSzPts val="1900"/>
              <a:buChar char="●"/>
              <a:defRPr>
                <a:solidFill>
                  <a:schemeClr val="lt1"/>
                </a:solidFill>
              </a:defRPr>
            </a:lvl7pPr>
            <a:lvl8pPr indent="-349250" lvl="7" marL="3657600">
              <a:spcBef>
                <a:spcPts val="0"/>
              </a:spcBef>
              <a:spcAft>
                <a:spcPts val="0"/>
              </a:spcAft>
              <a:buClr>
                <a:schemeClr val="lt1"/>
              </a:buClr>
              <a:buSzPts val="1900"/>
              <a:buChar char="○"/>
              <a:defRPr>
                <a:solidFill>
                  <a:schemeClr val="lt1"/>
                </a:solidFill>
              </a:defRPr>
            </a:lvl8pPr>
            <a:lvl9pPr indent="-349250" lvl="8" marL="4114800">
              <a:spcBef>
                <a:spcPts val="0"/>
              </a:spcBef>
              <a:spcAft>
                <a:spcPts val="0"/>
              </a:spcAft>
              <a:buClr>
                <a:schemeClr val="lt1"/>
              </a:buClr>
              <a:buSzPts val="1900"/>
              <a:buChar char="■"/>
              <a:defRPr>
                <a:solidFill>
                  <a:schemeClr val="lt1"/>
                </a:solidFill>
              </a:defRPr>
            </a:lvl9pPr>
          </a:lstStyle>
          <a:p/>
        </p:txBody>
      </p:sp>
      <p:sp>
        <p:nvSpPr>
          <p:cNvPr id="69" name="Google Shape;69;g2457db7122a_0_55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g2457db7122a_0_563"/>
          <p:cNvSpPr txBox="1"/>
          <p:nvPr>
            <p:ph idx="1" type="body"/>
          </p:nvPr>
        </p:nvSpPr>
        <p:spPr>
          <a:xfrm>
            <a:off x="426000" y="5640767"/>
            <a:ext cx="7998300" cy="7983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72" name="Google Shape;72;g2457db7122a_0_563"/>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9" name="Shape 9"/>
        <p:cNvGrpSpPr/>
        <p:nvPr/>
      </p:nvGrpSpPr>
      <p:grpSpPr>
        <a:xfrm>
          <a:off x="0" y="0"/>
          <a:ext cx="0" cy="0"/>
          <a:chOff x="0" y="0"/>
          <a:chExt cx="0" cy="0"/>
        </a:xfrm>
      </p:grpSpPr>
      <p:sp>
        <p:nvSpPr>
          <p:cNvPr id="10" name="Google Shape;10;g2457db7122a_0_502"/>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1pPr>
            <a:lvl2pPr lvl="1">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2pPr>
            <a:lvl3pPr lvl="2">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3pPr>
            <a:lvl4pPr lvl="3">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4pPr>
            <a:lvl5pPr lvl="4">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5pPr>
            <a:lvl6pPr lvl="5">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6pPr>
            <a:lvl7pPr lvl="6">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7pPr>
            <a:lvl8pPr lvl="7">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8pPr>
            <a:lvl9pPr lvl="8">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9pPr>
          </a:lstStyle>
          <a:p/>
        </p:txBody>
      </p:sp>
      <p:sp>
        <p:nvSpPr>
          <p:cNvPr id="11" name="Google Shape;11;g2457db7122a_0_502"/>
          <p:cNvSpPr txBox="1"/>
          <p:nvPr>
            <p:ph idx="1" type="body"/>
          </p:nvPr>
        </p:nvSpPr>
        <p:spPr>
          <a:xfrm>
            <a:off x="415600" y="1639833"/>
            <a:ext cx="11360700" cy="44520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49250" lvl="1" marL="9144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2pPr>
            <a:lvl3pPr indent="-349250" lvl="2" marL="13716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3pPr>
            <a:lvl4pPr indent="-349250" lvl="3" marL="18288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4pPr>
            <a:lvl5pPr indent="-349250" lvl="4" marL="22860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5pPr>
            <a:lvl6pPr indent="-349250" lvl="5" marL="27432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6pPr>
            <a:lvl7pPr indent="-349250" lvl="6" marL="32004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7pPr>
            <a:lvl8pPr indent="-349250" lvl="7" marL="36576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8pPr>
            <a:lvl9pPr indent="-349250" lvl="8" marL="41148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9pPr>
          </a:lstStyle>
          <a:p/>
        </p:txBody>
      </p:sp>
      <p:sp>
        <p:nvSpPr>
          <p:cNvPr id="12" name="Google Shape;12;g2457db7122a_0_502"/>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lt1"/>
                </a:solidFill>
                <a:latin typeface="Roboto"/>
                <a:ea typeface="Roboto"/>
                <a:cs typeface="Roboto"/>
                <a:sym typeface="Roboto"/>
              </a:defRPr>
            </a:lvl1pPr>
            <a:lvl2pPr lvl="1" algn="r">
              <a:buNone/>
              <a:defRPr sz="1300">
                <a:solidFill>
                  <a:schemeClr val="lt1"/>
                </a:solidFill>
                <a:latin typeface="Roboto"/>
                <a:ea typeface="Roboto"/>
                <a:cs typeface="Roboto"/>
                <a:sym typeface="Roboto"/>
              </a:defRPr>
            </a:lvl2pPr>
            <a:lvl3pPr lvl="2" algn="r">
              <a:buNone/>
              <a:defRPr sz="1300">
                <a:solidFill>
                  <a:schemeClr val="lt1"/>
                </a:solidFill>
                <a:latin typeface="Roboto"/>
                <a:ea typeface="Roboto"/>
                <a:cs typeface="Roboto"/>
                <a:sym typeface="Roboto"/>
              </a:defRPr>
            </a:lvl3pPr>
            <a:lvl4pPr lvl="3" algn="r">
              <a:buNone/>
              <a:defRPr sz="1300">
                <a:solidFill>
                  <a:schemeClr val="lt1"/>
                </a:solidFill>
                <a:latin typeface="Roboto"/>
                <a:ea typeface="Roboto"/>
                <a:cs typeface="Roboto"/>
                <a:sym typeface="Roboto"/>
              </a:defRPr>
            </a:lvl4pPr>
            <a:lvl5pPr lvl="4" algn="r">
              <a:buNone/>
              <a:defRPr sz="1300">
                <a:solidFill>
                  <a:schemeClr val="lt1"/>
                </a:solidFill>
                <a:latin typeface="Roboto"/>
                <a:ea typeface="Roboto"/>
                <a:cs typeface="Roboto"/>
                <a:sym typeface="Roboto"/>
              </a:defRPr>
            </a:lvl5pPr>
            <a:lvl6pPr lvl="5" algn="r">
              <a:buNone/>
              <a:defRPr sz="1300">
                <a:solidFill>
                  <a:schemeClr val="lt1"/>
                </a:solidFill>
                <a:latin typeface="Roboto"/>
                <a:ea typeface="Roboto"/>
                <a:cs typeface="Roboto"/>
                <a:sym typeface="Roboto"/>
              </a:defRPr>
            </a:lvl6pPr>
            <a:lvl7pPr lvl="6" algn="r">
              <a:buNone/>
              <a:defRPr sz="1300">
                <a:solidFill>
                  <a:schemeClr val="lt1"/>
                </a:solidFill>
                <a:latin typeface="Roboto"/>
                <a:ea typeface="Roboto"/>
                <a:cs typeface="Roboto"/>
                <a:sym typeface="Roboto"/>
              </a:defRPr>
            </a:lvl7pPr>
            <a:lvl8pPr lvl="7" algn="r">
              <a:buNone/>
              <a:defRPr sz="1300">
                <a:solidFill>
                  <a:schemeClr val="lt1"/>
                </a:solidFill>
                <a:latin typeface="Roboto"/>
                <a:ea typeface="Roboto"/>
                <a:cs typeface="Roboto"/>
                <a:sym typeface="Roboto"/>
              </a:defRPr>
            </a:lvl8pPr>
            <a:lvl9pPr lvl="8" algn="r">
              <a:buNone/>
              <a:defRPr sz="13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content.myconnectsuite.com/api/documents/506f3e914b0f41d183f1cc94fbf8ef5a.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docs.google.com/document/d/1d_vr1dJWAjZJSHw3CU21gtFtKKgKtM42/ed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tn.gov/education/districts/academic-standard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1100051" y="329744"/>
            <a:ext cx="10058400" cy="356616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6000"/>
              <a:buFont typeface="Arial"/>
              <a:buNone/>
            </a:pPr>
            <a:r>
              <a:rPr b="1" lang="en-US" sz="6000">
                <a:solidFill>
                  <a:srgbClr val="FF0000"/>
                </a:solidFill>
                <a:latin typeface="Arial"/>
                <a:ea typeface="Arial"/>
                <a:cs typeface="Arial"/>
                <a:sym typeface="Arial"/>
              </a:rPr>
              <a:t>202</a:t>
            </a:r>
            <a:r>
              <a:rPr b="1" lang="en-US">
                <a:solidFill>
                  <a:srgbClr val="FF0000"/>
                </a:solidFill>
                <a:latin typeface="Arial"/>
                <a:ea typeface="Arial"/>
                <a:cs typeface="Arial"/>
                <a:sym typeface="Arial"/>
              </a:rPr>
              <a:t>4</a:t>
            </a:r>
            <a:r>
              <a:rPr b="1" lang="en-US" sz="6000">
                <a:solidFill>
                  <a:srgbClr val="FF0000"/>
                </a:solidFill>
                <a:latin typeface="Arial"/>
                <a:ea typeface="Arial"/>
                <a:cs typeface="Arial"/>
                <a:sym typeface="Arial"/>
              </a:rPr>
              <a:t>-202</a:t>
            </a:r>
            <a:r>
              <a:rPr b="1" lang="en-US">
                <a:solidFill>
                  <a:srgbClr val="FF0000"/>
                </a:solidFill>
                <a:latin typeface="Arial"/>
                <a:ea typeface="Arial"/>
                <a:cs typeface="Arial"/>
                <a:sym typeface="Arial"/>
              </a:rPr>
              <a:t>5</a:t>
            </a:r>
            <a:br>
              <a:rPr b="1" lang="en-US" sz="6000">
                <a:latin typeface="Arial"/>
                <a:ea typeface="Arial"/>
                <a:cs typeface="Arial"/>
                <a:sym typeface="Arial"/>
              </a:rPr>
            </a:br>
            <a:r>
              <a:rPr lang="en-US" sz="6000">
                <a:latin typeface="Arial"/>
                <a:ea typeface="Arial"/>
                <a:cs typeface="Arial"/>
                <a:sym typeface="Arial"/>
              </a:rPr>
              <a:t>Annual Title I &amp; Family Engagement Meeting</a:t>
            </a:r>
            <a:endParaRPr sz="6000">
              <a:latin typeface="Arial"/>
              <a:ea typeface="Arial"/>
              <a:cs typeface="Arial"/>
              <a:sym typeface="Arial"/>
            </a:endParaRPr>
          </a:p>
        </p:txBody>
      </p:sp>
      <p:sp>
        <p:nvSpPr>
          <p:cNvPr id="96" name="Google Shape;96;p1"/>
          <p:cNvSpPr txBox="1"/>
          <p:nvPr>
            <p:ph idx="1" type="subTitle"/>
          </p:nvPr>
        </p:nvSpPr>
        <p:spPr>
          <a:xfrm>
            <a:off x="1100051" y="4152122"/>
            <a:ext cx="10058400" cy="232734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rgbClr val="000000"/>
              </a:buClr>
              <a:buSzPct val="100000"/>
              <a:buFont typeface="Arial"/>
              <a:buNone/>
            </a:pPr>
            <a:r>
              <a:rPr lang="en-US" sz="2400">
                <a:highlight>
                  <a:schemeClr val="dk1"/>
                </a:highlight>
                <a:latin typeface="Calibri"/>
                <a:ea typeface="Calibri"/>
                <a:cs typeface="Calibri"/>
                <a:sym typeface="Calibri"/>
              </a:rPr>
              <a:t>West Elementary School, Morristown, TN</a:t>
            </a:r>
            <a:endParaRPr sz="2400">
              <a:highlight>
                <a:schemeClr val="dk1"/>
              </a:highlight>
              <a:latin typeface="Calibri"/>
              <a:ea typeface="Calibri"/>
              <a:cs typeface="Calibri"/>
              <a:sym typeface="Calibri"/>
            </a:endParaRPr>
          </a:p>
          <a:p>
            <a:pPr indent="0" lvl="0" marL="0" rtl="0" algn="ctr">
              <a:lnSpc>
                <a:spcPct val="90000"/>
              </a:lnSpc>
              <a:spcBef>
                <a:spcPts val="1000"/>
              </a:spcBef>
              <a:spcAft>
                <a:spcPts val="0"/>
              </a:spcAft>
              <a:buClr>
                <a:srgbClr val="000000"/>
              </a:buClr>
              <a:buSzPct val="100000"/>
              <a:buFont typeface="Arial"/>
              <a:buNone/>
            </a:pPr>
            <a:r>
              <a:rPr lang="en-US" sz="2400">
                <a:highlight>
                  <a:schemeClr val="dk1"/>
                </a:highlight>
                <a:latin typeface="Arial"/>
                <a:ea typeface="Arial"/>
                <a:cs typeface="Arial"/>
                <a:sym typeface="Arial"/>
              </a:rPr>
              <a:t>September 19, 2024, 6:00 pm </a:t>
            </a:r>
            <a:endParaRPr sz="2400">
              <a:highlight>
                <a:schemeClr val="dk1"/>
              </a:highlight>
              <a:latin typeface="Calibri"/>
              <a:ea typeface="Calibri"/>
              <a:cs typeface="Calibri"/>
              <a:sym typeface="Calibri"/>
            </a:endParaRPr>
          </a:p>
          <a:p>
            <a:pPr indent="0" lvl="0" marL="0" rtl="0" algn="ctr">
              <a:lnSpc>
                <a:spcPct val="90000"/>
              </a:lnSpc>
              <a:spcBef>
                <a:spcPts val="1000"/>
              </a:spcBef>
              <a:spcAft>
                <a:spcPts val="0"/>
              </a:spcAft>
              <a:buClr>
                <a:srgbClr val="000000"/>
              </a:buClr>
              <a:buSzPct val="100000"/>
              <a:buFont typeface="Arial"/>
              <a:buNone/>
            </a:pPr>
            <a:r>
              <a:rPr lang="en-US" sz="2400">
                <a:highlight>
                  <a:schemeClr val="dk1"/>
                </a:highlight>
                <a:latin typeface="Arial"/>
                <a:ea typeface="Arial"/>
                <a:cs typeface="Arial"/>
                <a:sym typeface="Arial"/>
              </a:rPr>
              <a:t>Gymnasium</a:t>
            </a:r>
            <a:endParaRPr sz="2400">
              <a:highlight>
                <a:schemeClr val="dk1"/>
              </a:highlight>
              <a:latin typeface="Calibri"/>
              <a:ea typeface="Calibri"/>
              <a:cs typeface="Calibri"/>
              <a:sym typeface="Calibri"/>
            </a:endParaRPr>
          </a:p>
          <a:p>
            <a:pPr indent="0" lvl="0" marL="0" rtl="0" algn="ctr">
              <a:lnSpc>
                <a:spcPct val="90000"/>
              </a:lnSpc>
              <a:spcBef>
                <a:spcPts val="1000"/>
              </a:spcBef>
              <a:spcAft>
                <a:spcPts val="0"/>
              </a:spcAft>
              <a:buClr>
                <a:srgbClr val="000000"/>
              </a:buClr>
              <a:buSzPct val="100000"/>
              <a:buFont typeface="Arial"/>
              <a:buNone/>
            </a:pPr>
            <a:r>
              <a:rPr lang="en-US" sz="2400">
                <a:highlight>
                  <a:schemeClr val="dk1"/>
                </a:highlight>
                <a:latin typeface="Calibri"/>
                <a:ea typeface="Calibri"/>
                <a:cs typeface="Calibri"/>
                <a:sym typeface="Calibri"/>
              </a:rPr>
              <a:t>Brandon Olson, Principal</a:t>
            </a:r>
            <a:endParaRPr sz="2400">
              <a:highlight>
                <a:schemeClr val="dk1"/>
              </a:highlight>
              <a:latin typeface="Calibri"/>
              <a:ea typeface="Calibri"/>
              <a:cs typeface="Calibri"/>
              <a:sym typeface="Calibri"/>
            </a:endParaRPr>
          </a:p>
          <a:p>
            <a:pPr indent="0" lvl="0" marL="0" rtl="0" algn="ctr">
              <a:lnSpc>
                <a:spcPct val="90000"/>
              </a:lnSpc>
              <a:spcBef>
                <a:spcPts val="1000"/>
              </a:spcBef>
              <a:spcAft>
                <a:spcPts val="0"/>
              </a:spcAft>
              <a:buClr>
                <a:srgbClr val="000000"/>
              </a:buClr>
              <a:buSzPct val="100000"/>
              <a:buNone/>
            </a:pPr>
            <a:r>
              <a:rPr lang="en-US" sz="2400">
                <a:highlight>
                  <a:schemeClr val="dk1"/>
                </a:highlight>
                <a:latin typeface="Calibri"/>
                <a:ea typeface="Calibri"/>
                <a:cs typeface="Calibri"/>
                <a:sym typeface="Calibri"/>
              </a:rPr>
              <a:t>423-586-1263</a:t>
            </a:r>
            <a:endParaRPr sz="2400">
              <a:highlight>
                <a:schemeClr val="dk1"/>
              </a:highlight>
              <a:latin typeface="Calibri"/>
              <a:ea typeface="Calibri"/>
              <a:cs typeface="Calibri"/>
              <a:sym typeface="Calibri"/>
            </a:endParaRPr>
          </a:p>
          <a:p>
            <a:pPr indent="0" lvl="0" marL="0" rtl="0" algn="ctr">
              <a:lnSpc>
                <a:spcPct val="90000"/>
              </a:lnSpc>
              <a:spcBef>
                <a:spcPts val="1000"/>
              </a:spcBef>
              <a:spcAft>
                <a:spcPts val="0"/>
              </a:spcAft>
              <a:buClr>
                <a:schemeClr val="dk1"/>
              </a:buClr>
              <a:buSzPct val="85714"/>
              <a:buNone/>
            </a:pPr>
            <a:r>
              <a:rPr lang="en-US" cap="none">
                <a:solidFill>
                  <a:schemeClr val="dk1"/>
                </a:solidFill>
              </a:rPr>
              <a:t>l</a:t>
            </a:r>
            <a:endParaRPr/>
          </a:p>
          <a:p>
            <a:pPr indent="0" lvl="0" marL="0" rtl="0" algn="ctr">
              <a:lnSpc>
                <a:spcPct val="90000"/>
              </a:lnSpc>
              <a:spcBef>
                <a:spcPts val="1000"/>
              </a:spcBef>
              <a:spcAft>
                <a:spcPts val="0"/>
              </a:spcAft>
              <a:buClr>
                <a:schemeClr val="dk1"/>
              </a:buClr>
              <a:buSzPct val="85714"/>
              <a:buNone/>
            </a:pPr>
            <a:r>
              <a:rPr lang="en-US" cap="none">
                <a:solidFill>
                  <a:schemeClr val="dk1"/>
                </a:solidFill>
              </a:rPr>
              <a:t>423-586-1263</a:t>
            </a:r>
            <a:endParaRPr cap="none">
              <a:solidFill>
                <a:schemeClr val="dk1"/>
              </a:solidFill>
            </a:endParaRPr>
          </a:p>
        </p:txBody>
      </p:sp>
      <p:sp>
        <p:nvSpPr>
          <p:cNvPr id="97" name="Google Shape;97;p1"/>
          <p:cNvSpPr txBox="1"/>
          <p:nvPr/>
        </p:nvSpPr>
        <p:spPr>
          <a:xfrm>
            <a:off x="10386526" y="6479462"/>
            <a:ext cx="361094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Rev. </a:t>
            </a:r>
            <a:r>
              <a:rPr lang="en-US" sz="1800">
                <a:solidFill>
                  <a:schemeClr val="dk1"/>
                </a:solidFill>
              </a:rPr>
              <a:t>09</a:t>
            </a:r>
            <a:r>
              <a:rPr b="0" i="0" lang="en-US" sz="1800" u="none" cap="none" strike="noStrike">
                <a:solidFill>
                  <a:schemeClr val="dk1"/>
                </a:solidFill>
                <a:latin typeface="Arial"/>
                <a:ea typeface="Arial"/>
                <a:cs typeface="Arial"/>
                <a:sym typeface="Arial"/>
              </a:rPr>
              <a:t>/</a:t>
            </a:r>
            <a:r>
              <a:rPr lang="en-US" sz="1800">
                <a:solidFill>
                  <a:schemeClr val="dk1"/>
                </a:solidFill>
              </a:rPr>
              <a:t>18</a:t>
            </a:r>
            <a:r>
              <a:rPr b="0" i="0" lang="en-US" sz="1800" u="none" cap="none" strike="noStrike">
                <a:solidFill>
                  <a:schemeClr val="dk1"/>
                </a:solidFill>
                <a:latin typeface="Arial"/>
                <a:ea typeface="Arial"/>
                <a:cs typeface="Arial"/>
                <a:sym typeface="Arial"/>
              </a:rPr>
              <a:t>/202</a:t>
            </a:r>
            <a:r>
              <a:rPr lang="en-US" sz="1800">
                <a:solidFill>
                  <a:schemeClr val="dk1"/>
                </a:solidFill>
              </a:rPr>
              <a:t>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is parent and family engagement funded?</a:t>
            </a:r>
            <a:endParaRPr/>
          </a:p>
        </p:txBody>
      </p:sp>
      <p:sp>
        <p:nvSpPr>
          <p:cNvPr id="160" name="Google Shape;160;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Any district with a Title I allocation exceeding $500,000 is required by law to set aside 1% of </a:t>
            </a:r>
            <a:r>
              <a:rPr lang="en-US">
                <a:solidFill>
                  <a:schemeClr val="dk1"/>
                </a:solidFill>
              </a:rPr>
              <a:t>it’s</a:t>
            </a:r>
            <a:r>
              <a:rPr lang="en-US">
                <a:solidFill>
                  <a:schemeClr val="dk1"/>
                </a:solidFill>
              </a:rPr>
              <a:t> Title I allocation for parent and family engagement.</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Of that 1%, 10% may be reserved at the district for system-wide initiatives related to parent and family engagement.  The remaining 90% must be allocated to all Title I schools in the district.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You, as Title I parents and family members, have the right to be involved in how this money is spent.</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This year, we received </a:t>
            </a:r>
            <a:r>
              <a:rPr lang="en-US">
                <a:solidFill>
                  <a:schemeClr val="dk1"/>
                </a:solidFill>
              </a:rPr>
              <a:t>$3,005</a:t>
            </a:r>
            <a:r>
              <a:rPr lang="en-US">
                <a:solidFill>
                  <a:schemeClr val="dk1"/>
                </a:solidFill>
              </a:rPr>
              <a:t> to spend on Parent Involvement Activities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61" name="Google Shape;16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is parent and family engagement funded?</a:t>
            </a:r>
            <a:endParaRPr/>
          </a:p>
        </p:txBody>
      </p:sp>
      <p:sp>
        <p:nvSpPr>
          <p:cNvPr id="167" name="Google Shape;16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In 2024-2025, we received approximately $3,005 in parent and family engagement funding. We plan to use these funds for:</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Parent and Family Engagement Meeting and Events</a:t>
            </a:r>
            <a:endParaRPr/>
          </a:p>
          <a:p>
            <a:pPr indent="-228600" lvl="4" marL="2057400" rtl="0" algn="l">
              <a:lnSpc>
                <a:spcPct val="90000"/>
              </a:lnSpc>
              <a:spcBef>
                <a:spcPts val="500"/>
              </a:spcBef>
              <a:spcAft>
                <a:spcPts val="0"/>
              </a:spcAft>
              <a:buClr>
                <a:schemeClr val="dk1"/>
              </a:buClr>
              <a:buSzPts val="1800"/>
              <a:buFont typeface="Courier New"/>
              <a:buChar char="o"/>
            </a:pPr>
            <a:r>
              <a:rPr lang="en-US">
                <a:solidFill>
                  <a:schemeClr val="dk1"/>
                </a:solidFill>
              </a:rPr>
              <a:t>Parent-Teacher Conferences (October 1 and 3, 2024)</a:t>
            </a:r>
            <a:endParaRPr>
              <a:solidFill>
                <a:schemeClr val="dk1"/>
              </a:solidFill>
            </a:endParaRPr>
          </a:p>
          <a:p>
            <a:pPr indent="-228600" lvl="4" marL="2057400" rtl="0" algn="l">
              <a:lnSpc>
                <a:spcPct val="90000"/>
              </a:lnSpc>
              <a:spcBef>
                <a:spcPts val="500"/>
              </a:spcBef>
              <a:spcAft>
                <a:spcPts val="0"/>
              </a:spcAft>
              <a:buClr>
                <a:schemeClr val="dk1"/>
              </a:buClr>
              <a:buSzPts val="1800"/>
              <a:buChar char="o"/>
            </a:pPr>
            <a:r>
              <a:rPr lang="en-US">
                <a:solidFill>
                  <a:schemeClr val="dk1"/>
                </a:solidFill>
              </a:rPr>
              <a:t>Music Department Showcases</a:t>
            </a:r>
            <a:endParaRPr>
              <a:solidFill>
                <a:schemeClr val="dk1"/>
              </a:solidFill>
            </a:endParaRPr>
          </a:p>
          <a:p>
            <a:pPr indent="-228600" lvl="4" marL="2057400" rtl="0" algn="l">
              <a:lnSpc>
                <a:spcPct val="90000"/>
              </a:lnSpc>
              <a:spcBef>
                <a:spcPts val="500"/>
              </a:spcBef>
              <a:spcAft>
                <a:spcPts val="0"/>
              </a:spcAft>
              <a:buClr>
                <a:schemeClr val="dk1"/>
              </a:buClr>
              <a:buSzPts val="1800"/>
              <a:buFont typeface="Courier New"/>
              <a:buChar char="o"/>
            </a:pPr>
            <a:r>
              <a:rPr lang="en-US">
                <a:solidFill>
                  <a:schemeClr val="dk1"/>
                </a:solidFill>
              </a:rPr>
              <a:t>Family Movie Nights (in the gym) - in the </a:t>
            </a:r>
            <a:r>
              <a:rPr lang="en-US">
                <a:solidFill>
                  <a:schemeClr val="dk1"/>
                </a:solidFill>
              </a:rPr>
              <a:t>planning</a:t>
            </a:r>
            <a:r>
              <a:rPr lang="en-US">
                <a:solidFill>
                  <a:schemeClr val="dk1"/>
                </a:solidFill>
              </a:rPr>
              <a:t> process</a:t>
            </a:r>
            <a:endParaRPr/>
          </a:p>
          <a:p>
            <a:pPr indent="-228600" lvl="4" marL="2057400" rtl="0" algn="l">
              <a:lnSpc>
                <a:spcPct val="90000"/>
              </a:lnSpc>
              <a:spcBef>
                <a:spcPts val="500"/>
              </a:spcBef>
              <a:spcAft>
                <a:spcPts val="0"/>
              </a:spcAft>
              <a:buClr>
                <a:schemeClr val="dk1"/>
              </a:buClr>
              <a:buSzPts val="1800"/>
              <a:buFont typeface="Courier New"/>
              <a:buChar char="o"/>
            </a:pPr>
            <a:r>
              <a:rPr lang="en-US">
                <a:solidFill>
                  <a:schemeClr val="dk1"/>
                </a:solidFill>
              </a:rPr>
              <a:t>Parents Night Out events - in the planning process</a:t>
            </a:r>
            <a:endParaRPr>
              <a:solidFill>
                <a:schemeClr val="dk1"/>
              </a:solidFill>
            </a:endParaRPr>
          </a:p>
          <a:p>
            <a:pPr indent="-228600" lvl="4" marL="2057400" rtl="0" algn="l">
              <a:lnSpc>
                <a:spcPct val="90000"/>
              </a:lnSpc>
              <a:spcBef>
                <a:spcPts val="500"/>
              </a:spcBef>
              <a:spcAft>
                <a:spcPts val="0"/>
              </a:spcAft>
              <a:buClr>
                <a:schemeClr val="dk1"/>
              </a:buClr>
              <a:buSzPts val="1800"/>
              <a:buChar char="o"/>
            </a:pPr>
            <a:r>
              <a:rPr lang="en-US">
                <a:solidFill>
                  <a:schemeClr val="dk1"/>
                </a:solidFill>
              </a:rPr>
              <a:t>Family Game Night</a:t>
            </a:r>
            <a:endParaRPr>
              <a:solidFill>
                <a:schemeClr val="dk1"/>
              </a:solidFill>
            </a:endParaRPr>
          </a:p>
          <a:p>
            <a:pPr indent="-228600" lvl="4" marL="2057400" rtl="0" algn="l">
              <a:lnSpc>
                <a:spcPct val="90000"/>
              </a:lnSpc>
              <a:spcBef>
                <a:spcPts val="500"/>
              </a:spcBef>
              <a:spcAft>
                <a:spcPts val="0"/>
              </a:spcAft>
              <a:buClr>
                <a:schemeClr val="dk1"/>
              </a:buClr>
              <a:buSzPts val="1800"/>
              <a:buChar char="o"/>
            </a:pPr>
            <a:r>
              <a:rPr lang="en-US">
                <a:solidFill>
                  <a:schemeClr val="dk1"/>
                </a:solidFill>
              </a:rPr>
              <a:t>Family Literacy Night</a:t>
            </a:r>
            <a:endParaRPr>
              <a:solidFill>
                <a:schemeClr val="dk1"/>
              </a:solidFill>
            </a:endParaRPr>
          </a:p>
          <a:p>
            <a:pPr indent="-101600" lvl="2" marL="1143000" rtl="0" algn="l">
              <a:lnSpc>
                <a:spcPct val="90000"/>
              </a:lnSpc>
              <a:spcBef>
                <a:spcPts val="500"/>
              </a:spcBef>
              <a:spcAft>
                <a:spcPts val="0"/>
              </a:spcAft>
              <a:buClr>
                <a:schemeClr val="dk1"/>
              </a:buClr>
              <a:buSzPts val="2000"/>
              <a:buNone/>
            </a:pPr>
            <a:r>
              <a:t/>
            </a:r>
            <a:endParaRPr>
              <a:solidFill>
                <a:schemeClr val="dk1"/>
              </a:solidFill>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Materials/Supplies</a:t>
            </a:r>
            <a:endParaRPr/>
          </a:p>
          <a:p>
            <a:pPr indent="-228600" lvl="4" marL="2057400" rtl="0" algn="l">
              <a:lnSpc>
                <a:spcPct val="90000"/>
              </a:lnSpc>
              <a:spcBef>
                <a:spcPts val="500"/>
              </a:spcBef>
              <a:spcAft>
                <a:spcPts val="0"/>
              </a:spcAft>
              <a:buClr>
                <a:schemeClr val="dk1"/>
              </a:buClr>
              <a:buSzPts val="1800"/>
              <a:buFont typeface="Arial"/>
              <a:buChar char="•"/>
            </a:pPr>
            <a:r>
              <a:rPr lang="en-US">
                <a:solidFill>
                  <a:schemeClr val="dk1"/>
                </a:solidFill>
              </a:rPr>
              <a:t>Take home materials from the family engagement events</a:t>
            </a:r>
            <a:endParaRPr/>
          </a:p>
          <a:p>
            <a:pPr indent="-228600" lvl="4" marL="2057400" rtl="0" algn="l">
              <a:lnSpc>
                <a:spcPct val="90000"/>
              </a:lnSpc>
              <a:spcBef>
                <a:spcPts val="500"/>
              </a:spcBef>
              <a:spcAft>
                <a:spcPts val="0"/>
              </a:spcAft>
              <a:buClr>
                <a:schemeClr val="dk1"/>
              </a:buClr>
              <a:buSzPts val="1800"/>
              <a:buFont typeface="Arial"/>
              <a:buChar char="•"/>
            </a:pPr>
            <a:r>
              <a:rPr lang="en-US">
                <a:solidFill>
                  <a:schemeClr val="dk1"/>
                </a:solidFill>
              </a:rPr>
              <a:t>Books, STEM-type activities</a:t>
            </a:r>
            <a:endParaRPr/>
          </a:p>
          <a:p>
            <a:pPr indent="0" lvl="0" marL="0" rtl="0" algn="l">
              <a:lnSpc>
                <a:spcPct val="90000"/>
              </a:lnSpc>
              <a:spcBef>
                <a:spcPts val="1000"/>
              </a:spcBef>
              <a:spcAft>
                <a:spcPts val="0"/>
              </a:spcAft>
              <a:buClr>
                <a:schemeClr val="dk1"/>
              </a:buClr>
              <a:buSzPts val="2800"/>
              <a:buNone/>
            </a:pPr>
            <a:r>
              <a:t/>
            </a:r>
            <a:endParaRPr/>
          </a:p>
        </p:txBody>
      </p:sp>
      <p:sp>
        <p:nvSpPr>
          <p:cNvPr id="168" name="Google Shape;16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a Parent and Family Engagement Policy?</a:t>
            </a:r>
            <a:endParaRPr/>
          </a:p>
        </p:txBody>
      </p:sp>
      <p:sp>
        <p:nvSpPr>
          <p:cNvPr id="174" name="Google Shape;174;p12"/>
          <p:cNvSpPr txBox="1"/>
          <p:nvPr>
            <p:ph idx="1" type="body"/>
          </p:nvPr>
        </p:nvSpPr>
        <p:spPr>
          <a:xfrm>
            <a:off x="424873" y="1845734"/>
            <a:ext cx="11508509" cy="4023360"/>
          </a:xfrm>
          <a:prstGeom prst="rect">
            <a:avLst/>
          </a:prstGeom>
          <a:noFill/>
          <a:ln>
            <a:noFill/>
          </a:ln>
        </p:spPr>
        <p:txBody>
          <a:bodyPr anchorCtr="0" anchor="t" bIns="45700" lIns="91425" spcFirstLastPara="1" rIns="91425" wrap="square" tIns="45700">
            <a:normAutofit fontScale="25000" lnSpcReduction="20000"/>
          </a:bodyPr>
          <a:lstStyle/>
          <a:p>
            <a:pPr indent="-220815" lvl="0" marL="228600" rtl="0" algn="l">
              <a:lnSpc>
                <a:spcPct val="90000"/>
              </a:lnSpc>
              <a:spcBef>
                <a:spcPts val="0"/>
              </a:spcBef>
              <a:spcAft>
                <a:spcPts val="0"/>
              </a:spcAft>
              <a:buClr>
                <a:schemeClr val="dk1"/>
              </a:buClr>
              <a:buSzPct val="103879"/>
              <a:buChar char="•"/>
            </a:pPr>
            <a:r>
              <a:rPr lang="en-US" sz="10309">
                <a:solidFill>
                  <a:schemeClr val="dk1"/>
                </a:solidFill>
              </a:rPr>
              <a:t>These plans address how the district and school will implement the parent and family engagement requirements of ESSA.  Components should include:</a:t>
            </a:r>
            <a:endParaRPr sz="10309"/>
          </a:p>
          <a:p>
            <a:pPr indent="-268440" lvl="3" marL="1600200" rtl="0" algn="l">
              <a:lnSpc>
                <a:spcPct val="90000"/>
              </a:lnSpc>
              <a:spcBef>
                <a:spcPts val="500"/>
              </a:spcBef>
              <a:spcAft>
                <a:spcPts val="0"/>
              </a:spcAft>
              <a:buClr>
                <a:schemeClr val="dk1"/>
              </a:buClr>
              <a:buSzPct val="98980"/>
              <a:buFont typeface="Arial"/>
              <a:buChar char="•"/>
            </a:pPr>
            <a:r>
              <a:rPr lang="en-US" sz="9809">
                <a:solidFill>
                  <a:schemeClr val="dk1"/>
                </a:solidFill>
              </a:rPr>
              <a:t>how parents and families can be involved in decision-making and activities; </a:t>
            </a:r>
            <a:endParaRPr sz="9809"/>
          </a:p>
          <a:p>
            <a:pPr indent="-268440" lvl="3" marL="1600200" rtl="0" algn="l">
              <a:lnSpc>
                <a:spcPct val="90000"/>
              </a:lnSpc>
              <a:spcBef>
                <a:spcPts val="500"/>
              </a:spcBef>
              <a:spcAft>
                <a:spcPts val="0"/>
              </a:spcAft>
              <a:buClr>
                <a:schemeClr val="dk1"/>
              </a:buClr>
              <a:buSzPct val="98980"/>
              <a:buFont typeface="Arial"/>
              <a:buChar char="•"/>
            </a:pPr>
            <a:r>
              <a:rPr lang="en-US" sz="9809">
                <a:solidFill>
                  <a:schemeClr val="dk1"/>
                </a:solidFill>
              </a:rPr>
              <a:t>how parent and family engagement funds are being used;</a:t>
            </a:r>
            <a:endParaRPr sz="9809"/>
          </a:p>
          <a:p>
            <a:pPr indent="-268440" lvl="3" marL="1600200" rtl="0" algn="l">
              <a:lnSpc>
                <a:spcPct val="90000"/>
              </a:lnSpc>
              <a:spcBef>
                <a:spcPts val="500"/>
              </a:spcBef>
              <a:spcAft>
                <a:spcPts val="0"/>
              </a:spcAft>
              <a:buClr>
                <a:schemeClr val="dk1"/>
              </a:buClr>
              <a:buSzPct val="98980"/>
              <a:buFont typeface="Arial"/>
              <a:buChar char="•"/>
            </a:pPr>
            <a:r>
              <a:rPr lang="en-US" sz="9809">
                <a:solidFill>
                  <a:schemeClr val="dk1"/>
                </a:solidFill>
              </a:rPr>
              <a:t>how information and training will be provided to families; and </a:t>
            </a:r>
            <a:endParaRPr sz="9809"/>
          </a:p>
          <a:p>
            <a:pPr indent="-268440" lvl="3" marL="1600200" rtl="0" algn="l">
              <a:lnSpc>
                <a:spcPct val="90000"/>
              </a:lnSpc>
              <a:spcBef>
                <a:spcPts val="500"/>
              </a:spcBef>
              <a:spcAft>
                <a:spcPts val="0"/>
              </a:spcAft>
              <a:buClr>
                <a:schemeClr val="dk1"/>
              </a:buClr>
              <a:buSzPct val="98980"/>
              <a:buFont typeface="Arial"/>
              <a:buChar char="•"/>
            </a:pPr>
            <a:r>
              <a:rPr lang="en-US" sz="9809">
                <a:solidFill>
                  <a:schemeClr val="dk1"/>
                </a:solidFill>
              </a:rPr>
              <a:t>how the school will build capacity in families and staff for strong parent and family engagement.</a:t>
            </a:r>
            <a:endParaRPr sz="9809"/>
          </a:p>
          <a:p>
            <a:pPr indent="-220815" lvl="0" marL="228600" rtl="0" algn="l">
              <a:lnSpc>
                <a:spcPct val="90000"/>
              </a:lnSpc>
              <a:spcBef>
                <a:spcPts val="1000"/>
              </a:spcBef>
              <a:spcAft>
                <a:spcPts val="0"/>
              </a:spcAft>
              <a:buClr>
                <a:schemeClr val="dk1"/>
              </a:buClr>
              <a:buSzPct val="103879"/>
              <a:buChar char="•"/>
            </a:pPr>
            <a:r>
              <a:rPr lang="en-US" sz="10309">
                <a:solidFill>
                  <a:schemeClr val="dk1"/>
                </a:solidFill>
              </a:rPr>
              <a:t>You, as a Title I parent or family member, have the right to be involved in the development of these plans.</a:t>
            </a:r>
            <a:endParaRPr sz="10309"/>
          </a:p>
          <a:p>
            <a:pPr indent="0" lvl="1" marL="6096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33802"/>
              <a:buNone/>
            </a:pPr>
            <a:r>
              <a:rPr lang="en-US" sz="7100">
                <a:solidFill>
                  <a:schemeClr val="dk1"/>
                </a:solidFill>
              </a:rPr>
              <a:t>Link to Family Engagement Plan: </a:t>
            </a:r>
            <a:endParaRPr sz="7100">
              <a:solidFill>
                <a:schemeClr val="dk1"/>
              </a:solidFill>
            </a:endParaRPr>
          </a:p>
          <a:p>
            <a:pPr indent="-76200" lvl="1" marL="685800" rtl="0" algn="l">
              <a:lnSpc>
                <a:spcPct val="90000"/>
              </a:lnSpc>
              <a:spcBef>
                <a:spcPts val="500"/>
              </a:spcBef>
              <a:spcAft>
                <a:spcPts val="0"/>
              </a:spcAft>
              <a:buClr>
                <a:schemeClr val="dk1"/>
              </a:buClr>
              <a:buSzPct val="33802"/>
              <a:buNone/>
            </a:pPr>
            <a:r>
              <a:rPr lang="en-US" sz="7100" u="sng">
                <a:solidFill>
                  <a:schemeClr val="hlink"/>
                </a:solidFill>
                <a:hlinkClick r:id="rId3"/>
              </a:rPr>
              <a:t>https://content.myconnectsuite.com/api/documents/506f3e914b0f41d183f1cc94fbf8ef5a.pdf</a:t>
            </a:r>
            <a:endParaRPr sz="7100"/>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50800" lvl="0" marL="228600" rtl="0" algn="l">
              <a:lnSpc>
                <a:spcPct val="90000"/>
              </a:lnSpc>
              <a:spcBef>
                <a:spcPts val="1000"/>
              </a:spcBef>
              <a:spcAft>
                <a:spcPts val="0"/>
              </a:spcAft>
              <a:buClr>
                <a:schemeClr val="dk1"/>
              </a:buClr>
              <a:buSzPct val="116666"/>
              <a:buNone/>
            </a:pPr>
            <a:r>
              <a:t/>
            </a:r>
            <a:endParaRPr/>
          </a:p>
        </p:txBody>
      </p:sp>
      <p:sp>
        <p:nvSpPr>
          <p:cNvPr id="175" name="Google Shape;17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a School-Parent Compact?</a:t>
            </a:r>
            <a:endParaRPr/>
          </a:p>
        </p:txBody>
      </p:sp>
      <p:sp>
        <p:nvSpPr>
          <p:cNvPr id="181" name="Google Shape;181;p13"/>
          <p:cNvSpPr txBox="1"/>
          <p:nvPr>
            <p:ph idx="1" type="body"/>
          </p:nvPr>
        </p:nvSpPr>
        <p:spPr>
          <a:xfrm>
            <a:off x="480291" y="1845733"/>
            <a:ext cx="11379200" cy="4258183"/>
          </a:xfrm>
          <a:prstGeom prst="rect">
            <a:avLst/>
          </a:prstGeom>
          <a:noFill/>
          <a:ln>
            <a:noFill/>
          </a:ln>
        </p:spPr>
        <p:txBody>
          <a:bodyPr anchorCtr="0" anchor="t" bIns="45700" lIns="91425" spcFirstLastPara="1" rIns="91425" wrap="square" tIns="45700">
            <a:normAutofit fontScale="25000" lnSpcReduction="20000"/>
          </a:bodyPr>
          <a:lstStyle/>
          <a:p>
            <a:pPr indent="-206160" lvl="0" marL="228600" rtl="0" algn="l">
              <a:lnSpc>
                <a:spcPct val="90000"/>
              </a:lnSpc>
              <a:spcBef>
                <a:spcPts val="0"/>
              </a:spcBef>
              <a:spcAft>
                <a:spcPts val="0"/>
              </a:spcAft>
              <a:buClr>
                <a:schemeClr val="dk1"/>
              </a:buClr>
              <a:buSzPct val="104680"/>
              <a:buChar char="•"/>
            </a:pPr>
            <a:r>
              <a:rPr lang="en-US" sz="8546">
                <a:solidFill>
                  <a:schemeClr val="dk1"/>
                </a:solidFill>
              </a:rPr>
              <a:t>A school-parent compact is a written commitment that outlines how the entire school community – teachers, families, and students will share the responsibility for improved academic achievement.</a:t>
            </a:r>
            <a:endParaRPr sz="8546"/>
          </a:p>
          <a:p>
            <a:pPr indent="-206160" lvl="0" marL="228600" rtl="0" algn="l">
              <a:lnSpc>
                <a:spcPct val="90000"/>
              </a:lnSpc>
              <a:spcBef>
                <a:spcPts val="1000"/>
              </a:spcBef>
              <a:spcAft>
                <a:spcPts val="0"/>
              </a:spcAft>
              <a:buClr>
                <a:schemeClr val="dk1"/>
              </a:buClr>
              <a:buSzPct val="104680"/>
              <a:buChar char="•"/>
            </a:pPr>
            <a:r>
              <a:rPr lang="en-US" sz="8546">
                <a:solidFill>
                  <a:schemeClr val="dk1"/>
                </a:solidFill>
              </a:rPr>
              <a:t>The compact must describe how the school will:</a:t>
            </a:r>
            <a:endParaRPr sz="85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provide high-quality curriculum and instruction;</a:t>
            </a:r>
            <a:endParaRPr sz="80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hold parent-teacher conferences, annually in elementary schools; </a:t>
            </a:r>
            <a:endParaRPr sz="80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provide parents with reports on their child’s progress;</a:t>
            </a:r>
            <a:endParaRPr sz="80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provide parents reasonable access to staff. </a:t>
            </a:r>
            <a:endParaRPr sz="80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provide parents opportunities to volunteer; and</a:t>
            </a:r>
            <a:endParaRPr sz="80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ensure regular two-way meaningful communication between family members and staff, to the extent practicable, in a language family members can understand.</a:t>
            </a:r>
            <a:endParaRPr sz="8046"/>
          </a:p>
          <a:p>
            <a:pPr indent="-206160" lvl="0" marL="228600" rtl="0" algn="l">
              <a:lnSpc>
                <a:spcPct val="90000"/>
              </a:lnSpc>
              <a:spcBef>
                <a:spcPts val="1000"/>
              </a:spcBef>
              <a:spcAft>
                <a:spcPts val="0"/>
              </a:spcAft>
              <a:buClr>
                <a:schemeClr val="dk1"/>
              </a:buClr>
              <a:buSzPct val="104680"/>
              <a:buChar char="•"/>
            </a:pPr>
            <a:r>
              <a:rPr lang="en-US" sz="8546">
                <a:solidFill>
                  <a:schemeClr val="dk1"/>
                </a:solidFill>
              </a:rPr>
              <a:t>You, as a Title I parent or family member, have the right to be involved in the development of the compact.</a:t>
            </a:r>
            <a:endParaRPr sz="8546">
              <a:solidFill>
                <a:schemeClr val="dk1"/>
              </a:solidFill>
            </a:endParaRPr>
          </a:p>
          <a:p>
            <a:pPr indent="0" lvl="0" marL="0" rtl="0" algn="l">
              <a:lnSpc>
                <a:spcPct val="90000"/>
              </a:lnSpc>
              <a:spcBef>
                <a:spcPts val="1000"/>
              </a:spcBef>
              <a:spcAft>
                <a:spcPts val="0"/>
              </a:spcAft>
              <a:buClr>
                <a:schemeClr val="dk1"/>
              </a:buClr>
              <a:buSzPct val="116666"/>
              <a:buNone/>
            </a:pPr>
            <a:r>
              <a:t/>
            </a:r>
            <a:endParaRPr>
              <a:solidFill>
                <a:schemeClr val="dk1"/>
              </a:solidFill>
            </a:endParaRPr>
          </a:p>
          <a:p>
            <a:pPr indent="0" lvl="0" marL="0" rtl="0" algn="l">
              <a:lnSpc>
                <a:spcPct val="90000"/>
              </a:lnSpc>
              <a:spcBef>
                <a:spcPts val="1000"/>
              </a:spcBef>
              <a:spcAft>
                <a:spcPts val="0"/>
              </a:spcAft>
              <a:buClr>
                <a:schemeClr val="dk1"/>
              </a:buClr>
              <a:buSzPct val="35000"/>
              <a:buNone/>
            </a:pPr>
            <a:r>
              <a:rPr lang="en-US" sz="8000" u="sng">
                <a:solidFill>
                  <a:schemeClr val="hlink"/>
                </a:solidFill>
                <a:hlinkClick r:id="rId3"/>
              </a:rPr>
              <a:t>https://docs.google.com/document/d/1d_vr1dJWAjZJSHw3CU21gtFtKKgKtM42/edit</a:t>
            </a:r>
            <a:endParaRPr sz="8000"/>
          </a:p>
          <a:p>
            <a:pPr indent="0" lvl="0" marL="0" rtl="0" algn="l">
              <a:lnSpc>
                <a:spcPct val="90000"/>
              </a:lnSpc>
              <a:spcBef>
                <a:spcPts val="1000"/>
              </a:spcBef>
              <a:spcAft>
                <a:spcPts val="0"/>
              </a:spcAft>
              <a:buClr>
                <a:schemeClr val="dk1"/>
              </a:buClr>
              <a:buSzPct val="35000"/>
              <a:buNone/>
            </a:pPr>
            <a:r>
              <a:t/>
            </a:r>
            <a:endParaRPr sz="8000"/>
          </a:p>
          <a:p>
            <a:pPr indent="-64135" lvl="0" marL="228600" rtl="0" algn="l">
              <a:lnSpc>
                <a:spcPct val="90000"/>
              </a:lnSpc>
              <a:spcBef>
                <a:spcPts val="1000"/>
              </a:spcBef>
              <a:spcAft>
                <a:spcPts val="0"/>
              </a:spcAft>
              <a:buClr>
                <a:schemeClr val="dk1"/>
              </a:buClr>
              <a:buSzPct val="116666"/>
              <a:buNone/>
            </a:pPr>
            <a:r>
              <a:t/>
            </a:r>
            <a:endParaRPr/>
          </a:p>
          <a:p>
            <a:pPr indent="-64135" lvl="0" marL="228600" rtl="0" algn="l">
              <a:lnSpc>
                <a:spcPct val="90000"/>
              </a:lnSpc>
              <a:spcBef>
                <a:spcPts val="1000"/>
              </a:spcBef>
              <a:spcAft>
                <a:spcPts val="0"/>
              </a:spcAft>
              <a:buClr>
                <a:schemeClr val="dk1"/>
              </a:buClr>
              <a:buSzPct val="116666"/>
              <a:buNone/>
            </a:pPr>
            <a:r>
              <a:t/>
            </a:r>
            <a:endParaRPr/>
          </a:p>
          <a:p>
            <a:pPr indent="-87630" lvl="1" marL="685800" rtl="0" algn="l">
              <a:lnSpc>
                <a:spcPct val="90000"/>
              </a:lnSpc>
              <a:spcBef>
                <a:spcPts val="500"/>
              </a:spcBef>
              <a:spcAft>
                <a:spcPts val="0"/>
              </a:spcAft>
              <a:buClr>
                <a:schemeClr val="dk1"/>
              </a:buClr>
              <a:buSzPct val="126315"/>
              <a:buNone/>
            </a:pPr>
            <a:r>
              <a:t/>
            </a:r>
            <a:endParaRPr/>
          </a:p>
        </p:txBody>
      </p:sp>
      <p:sp>
        <p:nvSpPr>
          <p:cNvPr id="182" name="Google Shape;18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a School-Parent Compact?</a:t>
            </a:r>
            <a:endParaRPr/>
          </a:p>
        </p:txBody>
      </p:sp>
      <p:sp>
        <p:nvSpPr>
          <p:cNvPr id="188" name="Google Shape;188;p14"/>
          <p:cNvSpPr txBox="1"/>
          <p:nvPr>
            <p:ph idx="1" type="body"/>
          </p:nvPr>
        </p:nvSpPr>
        <p:spPr>
          <a:xfrm>
            <a:off x="480291" y="1845733"/>
            <a:ext cx="11379200" cy="42581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Once updated with parent input, the school-parent compact will be shared</a:t>
            </a:r>
            <a:r>
              <a:rPr lang="en-US"/>
              <a:t> </a:t>
            </a:r>
            <a:r>
              <a:rPr lang="en-US">
                <a:solidFill>
                  <a:schemeClr val="dk1"/>
                </a:solidFill>
              </a:rPr>
              <a:t>with all parents/guardians of the school</a:t>
            </a:r>
            <a:r>
              <a:rPr lang="en-US">
                <a:solidFill>
                  <a:srgbClr val="FF0000"/>
                </a:solidFill>
              </a:rPr>
              <a:t>. </a:t>
            </a:r>
            <a:r>
              <a:rPr lang="en-US">
                <a:solidFill>
                  <a:schemeClr val="dk1"/>
                </a:solidFill>
              </a:rPr>
              <a:t>In addition, copies of the compact can always be found in the school office.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highlight>
                <a:srgbClr val="FFFF00"/>
              </a:highlight>
            </a:endParaRPr>
          </a:p>
          <a:p>
            <a:pPr indent="-76200" lvl="1" marL="685800" rtl="0" algn="l">
              <a:lnSpc>
                <a:spcPct val="90000"/>
              </a:lnSpc>
              <a:spcBef>
                <a:spcPts val="500"/>
              </a:spcBef>
              <a:spcAft>
                <a:spcPts val="0"/>
              </a:spcAft>
              <a:buClr>
                <a:schemeClr val="dk1"/>
              </a:buClr>
              <a:buSzPts val="2400"/>
              <a:buNone/>
            </a:pPr>
            <a:r>
              <a:t/>
            </a:r>
            <a:endParaRPr/>
          </a:p>
        </p:txBody>
      </p:sp>
      <p:sp>
        <p:nvSpPr>
          <p:cNvPr id="189" name="Google Shape;18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curriculum does our school use?</a:t>
            </a:r>
            <a:endParaRPr/>
          </a:p>
        </p:txBody>
      </p:sp>
      <p:sp>
        <p:nvSpPr>
          <p:cNvPr id="195" name="Google Shape;19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The Tennessee Academic Standards provide a common set of expectations for what students will know and be able to do at the end of a grade for each subject area. </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Tennessee's academic standards form the framework for everything taught at West Elementary School.</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ELA instruction is HMH &amp; CKLA; Math instruction is McGraw Hill.</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For more information about Tennessee’s academic standards, see:</a:t>
            </a:r>
            <a:endParaRPr>
              <a:solidFill>
                <a:schemeClr val="dk1"/>
              </a:solidFill>
              <a:latin typeface="Arial"/>
              <a:ea typeface="Arial"/>
              <a:cs typeface="Arial"/>
              <a:sym typeface="Arial"/>
            </a:endParaRPr>
          </a:p>
          <a:p>
            <a:pPr indent="0" lvl="0" marL="457200" rtl="0" algn="l">
              <a:lnSpc>
                <a:spcPct val="90000"/>
              </a:lnSpc>
              <a:spcBef>
                <a:spcPts val="1000"/>
              </a:spcBef>
              <a:spcAft>
                <a:spcPts val="0"/>
              </a:spcAft>
              <a:buNone/>
            </a:pPr>
            <a:r>
              <a:rPr lang="en-US" u="sng">
                <a:solidFill>
                  <a:schemeClr val="hlink"/>
                </a:solidFill>
                <a:latin typeface="Arial"/>
                <a:ea typeface="Arial"/>
                <a:cs typeface="Arial"/>
                <a:sym typeface="Arial"/>
                <a:hlinkClick r:id="rId3"/>
              </a:rPr>
              <a:t>https://www.tn.gov/education/districts/academic-standards.html</a:t>
            </a:r>
            <a:endParaRPr>
              <a:solidFill>
                <a:schemeClr val="dk1"/>
              </a:solidFill>
              <a:latin typeface="Arial"/>
              <a:ea typeface="Arial"/>
              <a:cs typeface="Arial"/>
              <a:sym typeface="Arial"/>
            </a:endParaRPr>
          </a:p>
          <a:p>
            <a:pPr indent="0" lvl="0" marL="457200" rtl="0" algn="l">
              <a:lnSpc>
                <a:spcPct val="90000"/>
              </a:lnSpc>
              <a:spcBef>
                <a:spcPts val="1000"/>
              </a:spcBef>
              <a:spcAft>
                <a:spcPts val="0"/>
              </a:spcAft>
              <a:buNone/>
            </a:pPr>
            <a:r>
              <a:t/>
            </a:r>
            <a:endParaRPr>
              <a:solidFill>
                <a:schemeClr val="dk1"/>
              </a:solidFill>
              <a:latin typeface="Arial"/>
              <a:ea typeface="Arial"/>
              <a:cs typeface="Arial"/>
              <a:sym typeface="Arial"/>
            </a:endParaRPr>
          </a:p>
          <a:p>
            <a:pPr indent="0" lvl="0" marL="457200" rtl="0" algn="l">
              <a:lnSpc>
                <a:spcPct val="90000"/>
              </a:lnSpc>
              <a:spcBef>
                <a:spcPts val="1000"/>
              </a:spcBef>
              <a:spcAft>
                <a:spcPts val="0"/>
              </a:spcAft>
              <a:buNone/>
            </a:pPr>
            <a:r>
              <a:t/>
            </a:r>
            <a:endParaRPr>
              <a:solidFill>
                <a:schemeClr val="dk1"/>
              </a:solidFill>
              <a:latin typeface="Arial"/>
              <a:ea typeface="Arial"/>
              <a:cs typeface="Arial"/>
              <a:sym typeface="Arial"/>
            </a:endParaRPr>
          </a:p>
          <a:p>
            <a:pPr indent="0" lvl="3" marL="598043" rtl="0" algn="l">
              <a:lnSpc>
                <a:spcPct val="90000"/>
              </a:lnSpc>
              <a:spcBef>
                <a:spcPts val="500"/>
              </a:spcBef>
              <a:spcAft>
                <a:spcPts val="0"/>
              </a:spcAft>
              <a:buClr>
                <a:schemeClr val="dk1"/>
              </a:buClr>
              <a:buSzPts val="1800"/>
              <a:buNone/>
            </a:pPr>
            <a:r>
              <a:t/>
            </a:r>
            <a:endParaRPr>
              <a:highlight>
                <a:srgbClr val="FFFF00"/>
              </a:highlight>
            </a:endParaRPr>
          </a:p>
        </p:txBody>
      </p:sp>
      <p:sp>
        <p:nvSpPr>
          <p:cNvPr id="196" name="Google Shape;19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What tests will my child be taking</a:t>
            </a:r>
            <a:r>
              <a:rPr lang="en-US" sz="4400">
                <a:latin typeface="Arial"/>
                <a:ea typeface="Arial"/>
                <a:cs typeface="Arial"/>
                <a:sym typeface="Arial"/>
              </a:rPr>
              <a:t>?</a:t>
            </a:r>
            <a:endParaRPr/>
          </a:p>
        </p:txBody>
      </p:sp>
      <p:sp>
        <p:nvSpPr>
          <p:cNvPr id="202" name="Google Shape;20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Grades PK-5:  aimsWebPlus testing 3 times per year.</a:t>
            </a:r>
            <a:endParaRPr>
              <a:solidFill>
                <a:schemeClr val="dk1"/>
              </a:solidFill>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Grades 2-5:  Paper testing in April 2025 (ELA, Math, &amp; Science)</a:t>
            </a:r>
            <a:endParaRPr>
              <a:solidFill>
                <a:schemeClr val="dk1"/>
              </a:solidFill>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Grades K-5:  </a:t>
            </a:r>
            <a:r>
              <a:rPr lang="en-US">
                <a:solidFill>
                  <a:schemeClr val="dk1"/>
                </a:solidFill>
              </a:rPr>
              <a:t>Mastery Connect</a:t>
            </a:r>
            <a:r>
              <a:rPr lang="en-US">
                <a:solidFill>
                  <a:schemeClr val="dk1"/>
                </a:solidFill>
                <a:latin typeface="Arial"/>
                <a:ea typeface="Arial"/>
                <a:cs typeface="Arial"/>
                <a:sym typeface="Arial"/>
              </a:rPr>
              <a:t> Benchmark testing 3 times per year</a:t>
            </a:r>
            <a:endParaRPr>
              <a:solidFill>
                <a:schemeClr val="dk1"/>
              </a:solidFill>
              <a:latin typeface="Arial"/>
              <a:ea typeface="Arial"/>
              <a:cs typeface="Arial"/>
              <a:sym typeface="Arial"/>
            </a:endParaRPr>
          </a:p>
          <a:p>
            <a:pPr indent="-165100" lvl="0" marL="228600" rtl="0" algn="l">
              <a:lnSpc>
                <a:spcPct val="90000"/>
              </a:lnSpc>
              <a:spcBef>
                <a:spcPts val="1000"/>
              </a:spcBef>
              <a:spcAft>
                <a:spcPts val="0"/>
              </a:spcAft>
              <a:buClr>
                <a:schemeClr val="dk1"/>
              </a:buClr>
              <a:buSzPts val="1800"/>
              <a:buFont typeface="Arial"/>
              <a:buChar char="▪"/>
            </a:pPr>
            <a:r>
              <a:rPr lang="en-US">
                <a:solidFill>
                  <a:schemeClr val="dk1"/>
                </a:solidFill>
                <a:latin typeface="Arial"/>
                <a:ea typeface="Arial"/>
                <a:cs typeface="Arial"/>
                <a:sym typeface="Arial"/>
              </a:rPr>
              <a:t>All students are expected to score in the “green” or above on AimsWeb</a:t>
            </a:r>
            <a:endParaRPr>
              <a:solidFill>
                <a:schemeClr val="dk1"/>
              </a:solidFill>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Grades 2-5 c</a:t>
            </a:r>
            <a:r>
              <a:rPr lang="en-US">
                <a:solidFill>
                  <a:schemeClr val="dk1"/>
                </a:solidFill>
                <a:latin typeface="Arial"/>
                <a:ea typeface="Arial"/>
                <a:cs typeface="Arial"/>
                <a:sym typeface="Arial"/>
              </a:rPr>
              <a:t>hildren are expected to perform “Meets” or “Exceeds” in all tested subject areas (Math, ELA, Science).  Social Studies not currently tested</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None/>
            </a:pPr>
            <a:r>
              <a:t/>
            </a:r>
            <a:endParaRPr>
              <a:solidFill>
                <a:schemeClr val="dk1"/>
              </a:solidFill>
              <a:latin typeface="Arial"/>
              <a:ea typeface="Arial"/>
              <a:cs typeface="Arial"/>
              <a:sym typeface="Arial"/>
            </a:endParaRPr>
          </a:p>
        </p:txBody>
      </p:sp>
      <p:sp>
        <p:nvSpPr>
          <p:cNvPr id="203" name="Google Shape;20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can I be involved?</a:t>
            </a:r>
            <a:endParaRPr/>
          </a:p>
        </p:txBody>
      </p:sp>
      <p:sp>
        <p:nvSpPr>
          <p:cNvPr id="209" name="Google Shape;209;p17"/>
          <p:cNvSpPr txBox="1"/>
          <p:nvPr>
            <p:ph idx="1" type="body"/>
          </p:nvPr>
        </p:nvSpPr>
        <p:spPr>
          <a:xfrm>
            <a:off x="678731" y="1845733"/>
            <a:ext cx="11010506" cy="396117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We need you! Research has proven that family engagement in education has more impact on student achievement than any other factor (John Haddie, 2015).</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To get involved with the </a:t>
            </a:r>
            <a:r>
              <a:rPr lang="en-US">
                <a:solidFill>
                  <a:schemeClr val="dk1"/>
                </a:solidFill>
                <a:highlight>
                  <a:schemeClr val="lt1"/>
                </a:highlight>
                <a:latin typeface="Arial"/>
                <a:ea typeface="Arial"/>
                <a:cs typeface="Arial"/>
                <a:sym typeface="Arial"/>
              </a:rPr>
              <a:t>2024 – 2025</a:t>
            </a:r>
            <a:r>
              <a:rPr lang="en-US">
                <a:solidFill>
                  <a:schemeClr val="dk1"/>
                </a:solidFill>
                <a:latin typeface="Arial"/>
                <a:ea typeface="Arial"/>
                <a:cs typeface="Arial"/>
                <a:sym typeface="Arial"/>
              </a:rPr>
              <a:t> SIP</a:t>
            </a:r>
            <a:r>
              <a:rPr lang="en-US">
                <a:solidFill>
                  <a:schemeClr val="dk1"/>
                </a:solidFill>
              </a:rPr>
              <a:t> or t</a:t>
            </a:r>
            <a:r>
              <a:rPr lang="en-US">
                <a:solidFill>
                  <a:schemeClr val="dk1"/>
                </a:solidFill>
                <a:latin typeface="Arial"/>
                <a:ea typeface="Arial"/>
                <a:cs typeface="Arial"/>
                <a:sym typeface="Arial"/>
              </a:rPr>
              <a:t>o get involved with the Parent and Family Engagement Policy, please contact the office and/or administration.</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latin typeface="Arial"/>
                <a:ea typeface="Arial"/>
                <a:cs typeface="Arial"/>
                <a:sym typeface="Arial"/>
              </a:rPr>
              <a:t>To get involved with the School Parent Compact, please </a:t>
            </a:r>
            <a:r>
              <a:rPr lang="en-US">
                <a:solidFill>
                  <a:schemeClr val="dk1"/>
                </a:solidFill>
              </a:rPr>
              <a:t>contact the office and/or administration.</a:t>
            </a:r>
            <a:endParaRPr>
              <a:solidFill>
                <a:schemeClr val="dk1"/>
              </a:solidFill>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SIP information is optional as </a:t>
            </a:r>
            <a:r>
              <a:rPr lang="en-US" u="sng">
                <a:solidFill>
                  <a:schemeClr val="dk1"/>
                </a:solidFill>
              </a:rPr>
              <a:t>all</a:t>
            </a:r>
            <a:r>
              <a:rPr lang="en-US">
                <a:solidFill>
                  <a:schemeClr val="dk1"/>
                </a:solidFill>
              </a:rPr>
              <a:t> families </a:t>
            </a:r>
            <a:r>
              <a:rPr lang="en-US"/>
              <a:t>d</a:t>
            </a:r>
            <a:r>
              <a:rPr lang="en-US">
                <a:solidFill>
                  <a:schemeClr val="dk1"/>
                </a:solidFill>
              </a:rPr>
              <a:t>o not have to be involved.</a:t>
            </a:r>
            <a:endParaRPr/>
          </a:p>
          <a:p>
            <a:pPr indent="0" lvl="0" marL="0" rtl="0" algn="l">
              <a:lnSpc>
                <a:spcPct val="90000"/>
              </a:lnSpc>
              <a:spcBef>
                <a:spcPts val="1000"/>
              </a:spcBef>
              <a:spcAft>
                <a:spcPts val="0"/>
              </a:spcAft>
              <a:buClr>
                <a:schemeClr val="dk1"/>
              </a:buClr>
              <a:buSzPts val="2800"/>
              <a:buNone/>
            </a:pPr>
            <a:r>
              <a:t/>
            </a:r>
            <a:endParaRPr>
              <a:solidFill>
                <a:srgbClr val="FF0000"/>
              </a:solidFill>
              <a:latin typeface="Arial"/>
              <a:ea typeface="Arial"/>
              <a:cs typeface="Arial"/>
              <a:sym typeface="Arial"/>
            </a:endParaRPr>
          </a:p>
        </p:txBody>
      </p:sp>
      <p:sp>
        <p:nvSpPr>
          <p:cNvPr id="210" name="Google Shape;2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can I be involved?</a:t>
            </a:r>
            <a:endParaRPr/>
          </a:p>
        </p:txBody>
      </p:sp>
      <p:sp>
        <p:nvSpPr>
          <p:cNvPr id="216" name="Google Shape;216;p18"/>
          <p:cNvSpPr txBox="1"/>
          <p:nvPr>
            <p:ph idx="1" type="body"/>
          </p:nvPr>
        </p:nvSpPr>
        <p:spPr>
          <a:xfrm>
            <a:off x="618836" y="1845734"/>
            <a:ext cx="11111346" cy="40233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latin typeface="Arial"/>
                <a:ea typeface="Arial"/>
                <a:cs typeface="Arial"/>
                <a:sym typeface="Arial"/>
              </a:rPr>
              <a:t>As a parent/guardian, it is vital to the success of your student to:</a:t>
            </a:r>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latin typeface="Arial"/>
                <a:ea typeface="Arial"/>
                <a:cs typeface="Arial"/>
                <a:sym typeface="Arial"/>
              </a:rPr>
              <a:t>encourage attendance;</a:t>
            </a:r>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latin typeface="Arial"/>
                <a:ea typeface="Arial"/>
                <a:cs typeface="Arial"/>
                <a:sym typeface="Arial"/>
              </a:rPr>
              <a:t>monitor grades and schoolwork on an online system or portal (Parent Portal and Remind);</a:t>
            </a:r>
            <a:endParaRPr/>
          </a:p>
          <a:p>
            <a:pPr indent="-228600" lvl="2" marL="1143000" rtl="0" algn="l">
              <a:lnSpc>
                <a:spcPct val="90000"/>
              </a:lnSpc>
              <a:spcBef>
                <a:spcPts val="500"/>
              </a:spcBef>
              <a:spcAft>
                <a:spcPts val="0"/>
              </a:spcAft>
              <a:buSzPts val="2000"/>
              <a:buChar char="•"/>
            </a:pPr>
            <a:r>
              <a:rPr lang="en-US">
                <a:solidFill>
                  <a:schemeClr val="dk1"/>
                </a:solidFill>
                <a:latin typeface="Arial"/>
                <a:ea typeface="Arial"/>
                <a:cs typeface="Arial"/>
                <a:sym typeface="Arial"/>
              </a:rPr>
              <a:t>attend family events and meetings;</a:t>
            </a:r>
            <a:endParaRPr>
              <a:solidFill>
                <a:schemeClr val="dk1"/>
              </a:solidFill>
            </a:endParaRPr>
          </a:p>
          <a:p>
            <a:pPr indent="-215900" lvl="2" marL="1143000" rtl="0" algn="l">
              <a:lnSpc>
                <a:spcPct val="90000"/>
              </a:lnSpc>
              <a:spcBef>
                <a:spcPts val="500"/>
              </a:spcBef>
              <a:spcAft>
                <a:spcPts val="0"/>
              </a:spcAft>
              <a:buSzPts val="1800"/>
              <a:buChar char="•"/>
            </a:pPr>
            <a:r>
              <a:rPr lang="en-US">
                <a:solidFill>
                  <a:schemeClr val="dk1"/>
                </a:solidFill>
              </a:rPr>
              <a:t>speak positively about education and the role it plays in determining future success</a:t>
            </a:r>
            <a:endParaRPr>
              <a:solidFill>
                <a:schemeClr val="dk1"/>
              </a:solidFill>
            </a:endParaRPr>
          </a:p>
          <a:p>
            <a:pPr indent="-228600" lvl="2" marL="1143000" rtl="0" algn="l">
              <a:lnSpc>
                <a:spcPct val="90000"/>
              </a:lnSpc>
              <a:spcBef>
                <a:spcPts val="500"/>
              </a:spcBef>
              <a:spcAft>
                <a:spcPts val="0"/>
              </a:spcAft>
              <a:buSzPts val="2000"/>
              <a:buChar char="•"/>
            </a:pPr>
            <a:r>
              <a:rPr lang="en-US">
                <a:solidFill>
                  <a:schemeClr val="dk1"/>
                </a:solidFill>
                <a:latin typeface="Arial"/>
                <a:ea typeface="Arial"/>
                <a:cs typeface="Arial"/>
                <a:sym typeface="Arial"/>
              </a:rPr>
              <a:t>join family groups and committees (e.g., PTA/PTO, advisory councils, etc.); and</a:t>
            </a:r>
            <a:endParaRPr>
              <a:solidFill>
                <a:schemeClr val="dk1"/>
              </a:solidFill>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latin typeface="Arial"/>
                <a:ea typeface="Arial"/>
                <a:cs typeface="Arial"/>
                <a:sym typeface="Arial"/>
              </a:rPr>
              <a:t>read school/classroom newsletters or websites</a:t>
            </a:r>
            <a:endParaRPr>
              <a:highlight>
                <a:srgbClr val="FFFF00"/>
              </a:highlight>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latin typeface="Arial"/>
                <a:ea typeface="Arial"/>
                <a:cs typeface="Arial"/>
                <a:sym typeface="Arial"/>
              </a:rPr>
              <a:t>Be active in your </a:t>
            </a:r>
            <a:r>
              <a:rPr lang="en-US">
                <a:solidFill>
                  <a:schemeClr val="dk1"/>
                </a:solidFill>
              </a:rPr>
              <a:t>student’s life;</a:t>
            </a:r>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latin typeface="Arial"/>
                <a:ea typeface="Arial"/>
                <a:cs typeface="Arial"/>
                <a:sym typeface="Arial"/>
              </a:rPr>
              <a:t>Ask your student how his/her day went</a:t>
            </a:r>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rPr>
              <a:t>Read at least 20 minutes per night with each child</a:t>
            </a:r>
            <a:endParaRPr>
              <a:solidFill>
                <a:schemeClr val="dk1"/>
              </a:solidFill>
              <a:latin typeface="Arial"/>
              <a:ea typeface="Arial"/>
              <a:cs typeface="Arial"/>
              <a:sym typeface="Arial"/>
            </a:endParaRPr>
          </a:p>
        </p:txBody>
      </p:sp>
      <p:sp>
        <p:nvSpPr>
          <p:cNvPr id="217" name="Google Shape;21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g2457db7122a_0_587"/>
          <p:cNvPicPr preferRelativeResize="0"/>
          <p:nvPr/>
        </p:nvPicPr>
        <p:blipFill>
          <a:blip r:embed="rId3">
            <a:alphaModFix/>
          </a:blip>
          <a:stretch>
            <a:fillRect/>
          </a:stretch>
        </p:blipFill>
        <p:spPr>
          <a:xfrm>
            <a:off x="182875" y="163300"/>
            <a:ext cx="5708475" cy="6531425"/>
          </a:xfrm>
          <a:prstGeom prst="rect">
            <a:avLst/>
          </a:prstGeom>
          <a:noFill/>
          <a:ln>
            <a:noFill/>
          </a:ln>
        </p:spPr>
      </p:pic>
      <p:pic>
        <p:nvPicPr>
          <p:cNvPr id="224" name="Google Shape;224;g2457db7122a_0_587"/>
          <p:cNvPicPr preferRelativeResize="0"/>
          <p:nvPr/>
        </p:nvPicPr>
        <p:blipFill>
          <a:blip r:embed="rId4">
            <a:alphaModFix/>
          </a:blip>
          <a:stretch>
            <a:fillRect/>
          </a:stretch>
        </p:blipFill>
        <p:spPr>
          <a:xfrm>
            <a:off x="6043750" y="152400"/>
            <a:ext cx="5660327" cy="655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6400"/>
              <a:t>Why are we here?</a:t>
            </a:r>
            <a:endParaRPr sz="6400"/>
          </a:p>
        </p:txBody>
      </p:sp>
      <p:sp>
        <p:nvSpPr>
          <p:cNvPr id="103" name="Google Shape;10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60350" lvl="0" marL="228600" rtl="0" algn="l">
              <a:lnSpc>
                <a:spcPct val="90000"/>
              </a:lnSpc>
              <a:spcBef>
                <a:spcPts val="0"/>
              </a:spcBef>
              <a:spcAft>
                <a:spcPts val="0"/>
              </a:spcAft>
              <a:buClr>
                <a:schemeClr val="dk1"/>
              </a:buClr>
              <a:buSzPts val="3300"/>
              <a:buChar char="•"/>
            </a:pPr>
            <a:r>
              <a:rPr lang="en-US" sz="2900">
                <a:solidFill>
                  <a:schemeClr val="dk1"/>
                </a:solidFill>
              </a:rPr>
              <a:t>The Every Student Succeeds Act (ESSA) requires that each Title I school hold an annual meeting of Title I families in order to:</a:t>
            </a:r>
            <a:endParaRPr sz="2900"/>
          </a:p>
          <a:p>
            <a:pPr indent="-260350" lvl="3" marL="1600200" rtl="0" algn="l">
              <a:lnSpc>
                <a:spcPct val="90000"/>
              </a:lnSpc>
              <a:spcBef>
                <a:spcPts val="500"/>
              </a:spcBef>
              <a:spcAft>
                <a:spcPts val="0"/>
              </a:spcAft>
              <a:buClr>
                <a:schemeClr val="dk1"/>
              </a:buClr>
              <a:buSzPts val="2300"/>
              <a:buFont typeface="Arial"/>
              <a:buChar char="•"/>
            </a:pPr>
            <a:r>
              <a:rPr lang="en-US" sz="2400">
                <a:solidFill>
                  <a:schemeClr val="dk1"/>
                </a:solidFill>
              </a:rPr>
              <a:t>inform you of your school’s participation in Title I,</a:t>
            </a:r>
            <a:endParaRPr sz="2400"/>
          </a:p>
          <a:p>
            <a:pPr indent="-260350" lvl="3" marL="1600200" rtl="0" algn="l">
              <a:lnSpc>
                <a:spcPct val="90000"/>
              </a:lnSpc>
              <a:spcBef>
                <a:spcPts val="500"/>
              </a:spcBef>
              <a:spcAft>
                <a:spcPts val="0"/>
              </a:spcAft>
              <a:buClr>
                <a:schemeClr val="dk1"/>
              </a:buClr>
              <a:buSzPts val="2300"/>
              <a:buFont typeface="Arial"/>
              <a:buChar char="•"/>
            </a:pPr>
            <a:r>
              <a:rPr lang="en-US" sz="2400">
                <a:solidFill>
                  <a:schemeClr val="dk1"/>
                </a:solidFill>
              </a:rPr>
              <a:t>explain the requirements of Title I, and</a:t>
            </a:r>
            <a:endParaRPr sz="2400"/>
          </a:p>
          <a:p>
            <a:pPr indent="-260350" lvl="3" marL="1600200" rtl="0" algn="l">
              <a:lnSpc>
                <a:spcPct val="90000"/>
              </a:lnSpc>
              <a:spcBef>
                <a:spcPts val="500"/>
              </a:spcBef>
              <a:spcAft>
                <a:spcPts val="0"/>
              </a:spcAft>
              <a:buClr>
                <a:schemeClr val="dk1"/>
              </a:buClr>
              <a:buSzPts val="2300"/>
              <a:buFont typeface="Arial"/>
              <a:buChar char="•"/>
            </a:pPr>
            <a:r>
              <a:rPr lang="en-US" sz="2400">
                <a:solidFill>
                  <a:schemeClr val="dk1"/>
                </a:solidFill>
              </a:rPr>
              <a:t>explain your rights as parents and family members to be involved.</a:t>
            </a:r>
            <a:endParaRPr sz="2400">
              <a:solidFill>
                <a:schemeClr val="dk1"/>
              </a:solidFill>
            </a:endParaRPr>
          </a:p>
          <a:p>
            <a:pPr indent="0" lvl="0" marL="457200" rtl="0" algn="l">
              <a:lnSpc>
                <a:spcPct val="90000"/>
              </a:lnSpc>
              <a:spcBef>
                <a:spcPts val="500"/>
              </a:spcBef>
              <a:spcAft>
                <a:spcPts val="0"/>
              </a:spcAft>
              <a:buNone/>
            </a:pPr>
            <a:r>
              <a:t/>
            </a:r>
            <a:endParaRPr>
              <a:highlight>
                <a:srgbClr val="FFFF00"/>
              </a:highlight>
            </a:endParaRPr>
          </a:p>
          <a:p>
            <a:pPr indent="0" lvl="0" marL="177800" rtl="0" algn="l">
              <a:lnSpc>
                <a:spcPct val="90000"/>
              </a:lnSpc>
              <a:spcBef>
                <a:spcPts val="1000"/>
              </a:spcBef>
              <a:spcAft>
                <a:spcPts val="0"/>
              </a:spcAft>
              <a:buClr>
                <a:schemeClr val="dk1"/>
              </a:buClr>
              <a:buSzPts val="2800"/>
              <a:buNone/>
            </a:pPr>
            <a:r>
              <a:t/>
            </a:r>
            <a:endParaRPr>
              <a:highlight>
                <a:srgbClr val="FFFF00"/>
              </a:highlight>
            </a:endParaRPr>
          </a:p>
        </p:txBody>
      </p:sp>
      <p:sp>
        <p:nvSpPr>
          <p:cNvPr id="104" name="Google Shape;10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Who can I contact for help?</a:t>
            </a:r>
            <a:endParaRPr/>
          </a:p>
        </p:txBody>
      </p:sp>
      <p:sp>
        <p:nvSpPr>
          <p:cNvPr id="230" name="Google Shape;230;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Noto Sans Symbols"/>
              <a:buChar char="▪"/>
            </a:pPr>
            <a:r>
              <a:rPr lang="en-US">
                <a:solidFill>
                  <a:schemeClr val="dk1"/>
                </a:solidFill>
              </a:rPr>
              <a:t>For general questions, call the front office at: (423) 586-1263</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To reach the principal, Brandon Olson, call: (423) 586-1263</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To reach the school counselor, Pamela Yount, call: (423) 586-1263</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highlight>
                  <a:schemeClr val="lt1"/>
                </a:highlight>
              </a:rPr>
              <a:t>To reach our family liaison, Bob Schwalb, call: (423) 586-1263 </a:t>
            </a:r>
            <a:r>
              <a:rPr lang="en-US">
                <a:solidFill>
                  <a:schemeClr val="dk1"/>
                </a:solidFill>
                <a:highlight>
                  <a:schemeClr val="lt1"/>
                </a:highlight>
              </a:rPr>
              <a:t>(Tues/Thur)</a:t>
            </a:r>
            <a:endParaRPr>
              <a:highlight>
                <a:schemeClr val="lt1"/>
              </a:highlight>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To reach your child’s teacher, call the front office or view</a:t>
            </a:r>
            <a:r>
              <a:rPr lang="en-US">
                <a:solidFill>
                  <a:schemeClr val="dk1"/>
                </a:solidFill>
              </a:rPr>
              <a:t> our staff directory at: wes.hcboe.net</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To reach our Transportation Department, call: (423) 586-2103</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To reach the Central Office/Superintendent, call (423) 586-7700</a:t>
            </a:r>
            <a:endParaRPr/>
          </a:p>
        </p:txBody>
      </p:sp>
      <p:sp>
        <p:nvSpPr>
          <p:cNvPr id="231" name="Google Shape;23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0000"/>
        </a:solidFill>
      </p:bgPr>
    </p:bg>
    <p:spTree>
      <p:nvGrpSpPr>
        <p:cNvPr id="236" name="Shape 236"/>
        <p:cNvGrpSpPr/>
        <p:nvPr/>
      </p:nvGrpSpPr>
      <p:grpSpPr>
        <a:xfrm>
          <a:off x="0" y="0"/>
          <a:ext cx="0" cy="0"/>
          <a:chOff x="0" y="0"/>
          <a:chExt cx="0" cy="0"/>
        </a:xfrm>
      </p:grpSpPr>
      <p:pic>
        <p:nvPicPr>
          <p:cNvPr id="237" name="Google Shape;237;g280ddabc65d_0_0"/>
          <p:cNvPicPr preferRelativeResize="0"/>
          <p:nvPr/>
        </p:nvPicPr>
        <p:blipFill>
          <a:blip r:embed="rId3">
            <a:alphaModFix/>
          </a:blip>
          <a:stretch>
            <a:fillRect/>
          </a:stretch>
        </p:blipFill>
        <p:spPr>
          <a:xfrm>
            <a:off x="51475" y="154450"/>
            <a:ext cx="3624675" cy="2681150"/>
          </a:xfrm>
          <a:prstGeom prst="rect">
            <a:avLst/>
          </a:prstGeom>
          <a:noFill/>
          <a:ln>
            <a:noFill/>
          </a:ln>
        </p:spPr>
      </p:pic>
      <p:pic>
        <p:nvPicPr>
          <p:cNvPr id="238" name="Google Shape;238;g280ddabc65d_0_0"/>
          <p:cNvPicPr preferRelativeResize="0"/>
          <p:nvPr/>
        </p:nvPicPr>
        <p:blipFill>
          <a:blip r:embed="rId4">
            <a:alphaModFix/>
          </a:blip>
          <a:stretch>
            <a:fillRect/>
          </a:stretch>
        </p:blipFill>
        <p:spPr>
          <a:xfrm>
            <a:off x="8793900" y="154450"/>
            <a:ext cx="3181850" cy="2615500"/>
          </a:xfrm>
          <a:prstGeom prst="rect">
            <a:avLst/>
          </a:prstGeom>
          <a:noFill/>
          <a:ln>
            <a:noFill/>
          </a:ln>
        </p:spPr>
      </p:pic>
      <p:pic>
        <p:nvPicPr>
          <p:cNvPr id="239" name="Google Shape;239;g280ddabc65d_0_0"/>
          <p:cNvPicPr preferRelativeResize="0"/>
          <p:nvPr/>
        </p:nvPicPr>
        <p:blipFill>
          <a:blip r:embed="rId5">
            <a:alphaModFix/>
          </a:blip>
          <a:stretch>
            <a:fillRect/>
          </a:stretch>
        </p:blipFill>
        <p:spPr>
          <a:xfrm>
            <a:off x="4407225" y="2003713"/>
            <a:ext cx="3377525" cy="2850575"/>
          </a:xfrm>
          <a:prstGeom prst="rect">
            <a:avLst/>
          </a:prstGeom>
          <a:noFill/>
          <a:ln>
            <a:noFill/>
          </a:ln>
        </p:spPr>
      </p:pic>
      <p:pic>
        <p:nvPicPr>
          <p:cNvPr id="240" name="Google Shape;240;g280ddabc65d_0_0"/>
          <p:cNvPicPr preferRelativeResize="0"/>
          <p:nvPr/>
        </p:nvPicPr>
        <p:blipFill>
          <a:blip r:embed="rId6">
            <a:alphaModFix/>
          </a:blip>
          <a:stretch>
            <a:fillRect/>
          </a:stretch>
        </p:blipFill>
        <p:spPr>
          <a:xfrm>
            <a:off x="8845375" y="3737925"/>
            <a:ext cx="3130375" cy="2790550"/>
          </a:xfrm>
          <a:prstGeom prst="rect">
            <a:avLst/>
          </a:prstGeom>
          <a:noFill/>
          <a:ln>
            <a:noFill/>
          </a:ln>
        </p:spPr>
      </p:pic>
      <p:pic>
        <p:nvPicPr>
          <p:cNvPr id="241" name="Google Shape;241;g280ddabc65d_0_0"/>
          <p:cNvPicPr preferRelativeResize="0"/>
          <p:nvPr/>
        </p:nvPicPr>
        <p:blipFill>
          <a:blip r:embed="rId7">
            <a:alphaModFix/>
          </a:blip>
          <a:stretch>
            <a:fillRect/>
          </a:stretch>
        </p:blipFill>
        <p:spPr>
          <a:xfrm>
            <a:off x="329525" y="3799700"/>
            <a:ext cx="3262200" cy="2790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0"/>
          <p:cNvSpPr/>
          <p:nvPr/>
        </p:nvSpPr>
        <p:spPr>
          <a:xfrm>
            <a:off x="561459" y="1304790"/>
            <a:ext cx="10813986" cy="424731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chemeClr val="dk1"/>
                </a:solidFill>
                <a:latin typeface="Arial"/>
                <a:ea typeface="Arial"/>
                <a:cs typeface="Arial"/>
                <a:sym typeface="Arial"/>
              </a:rPr>
              <a:t>WE JUST WANT TO SAY…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F7CAAC"/>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7CAA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7CAA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Do you have any questions for us?</a:t>
            </a:r>
            <a:endParaRPr b="0" i="0" sz="1400" u="none" cap="none" strike="noStrike">
              <a:solidFill>
                <a:schemeClr val="dk1"/>
              </a:solidFill>
              <a:latin typeface="Arial"/>
              <a:ea typeface="Arial"/>
              <a:cs typeface="Arial"/>
              <a:sym typeface="Arial"/>
            </a:endParaRPr>
          </a:p>
        </p:txBody>
      </p:sp>
      <p:sp>
        <p:nvSpPr>
          <p:cNvPr id="248" name="Google Shape;248;p20"/>
          <p:cNvSpPr txBox="1"/>
          <p:nvPr>
            <p:ph idx="12" type="sldNum"/>
          </p:nvPr>
        </p:nvSpPr>
        <p:spPr>
          <a:xfrm>
            <a:off x="11280575" y="6201587"/>
            <a:ext cx="731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5500"/>
              <a:t>What will I learn?</a:t>
            </a:r>
            <a:endParaRPr sz="5500"/>
          </a:p>
        </p:txBody>
      </p:sp>
      <p:sp>
        <p:nvSpPr>
          <p:cNvPr id="111" name="Google Shape;111;p3"/>
          <p:cNvSpPr txBox="1"/>
          <p:nvPr>
            <p:ph idx="1" type="body"/>
          </p:nvPr>
        </p:nvSpPr>
        <p:spPr>
          <a:xfrm>
            <a:off x="838200" y="1493351"/>
            <a:ext cx="10515600" cy="4683600"/>
          </a:xfrm>
          <a:prstGeom prst="rect">
            <a:avLst/>
          </a:prstGeom>
          <a:noFill/>
          <a:ln>
            <a:noFill/>
          </a:ln>
        </p:spPr>
        <p:txBody>
          <a:bodyPr anchorCtr="0" anchor="t" bIns="45700" lIns="91425" spcFirstLastPara="1" rIns="91425" wrap="square" tIns="45700">
            <a:normAutofit fontScale="25000" lnSpcReduction="20000"/>
          </a:bodyPr>
          <a:lstStyle/>
          <a:p>
            <a:pPr indent="-211360" lvl="0" marL="228600" rtl="0" algn="l">
              <a:lnSpc>
                <a:spcPct val="90000"/>
              </a:lnSpc>
              <a:spcBef>
                <a:spcPts val="0"/>
              </a:spcBef>
              <a:spcAft>
                <a:spcPts val="0"/>
              </a:spcAft>
              <a:buClr>
                <a:schemeClr val="dk1"/>
              </a:buClr>
              <a:buSzPct val="100000"/>
              <a:buChar char="•"/>
            </a:pPr>
            <a:r>
              <a:rPr lang="en-US" sz="9273">
                <a:solidFill>
                  <a:schemeClr val="dk1"/>
                </a:solidFill>
              </a:rPr>
              <a:t>What is a Title I school?</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are my rights?</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can Title I funds be used for?</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How does our school use Title I funds?</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is the SIP?</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are our schoolwide program goals?</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How is parent and family engagement funded?</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is the Parent and Family Engagement Policy?</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is the School-Parent Compact?</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curriculum does our school use?</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tests will my child be taking?</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How can I be involved?</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Who can I contact for help?</a:t>
            </a:r>
            <a:endParaRPr sz="9273"/>
          </a:p>
          <a:p>
            <a:pPr indent="0" lvl="0" marL="0" rtl="0" algn="l">
              <a:lnSpc>
                <a:spcPct val="90000"/>
              </a:lnSpc>
              <a:spcBef>
                <a:spcPts val="1000"/>
              </a:spcBef>
              <a:spcAft>
                <a:spcPts val="0"/>
              </a:spcAft>
              <a:buClr>
                <a:schemeClr val="dk1"/>
              </a:buClr>
              <a:buSzPct val="116666"/>
              <a:buNone/>
            </a:pPr>
            <a:r>
              <a:t/>
            </a:r>
            <a:endParaRPr/>
          </a:p>
          <a:p>
            <a:pPr indent="-64135" lvl="0" marL="228600" rtl="0" algn="l">
              <a:lnSpc>
                <a:spcPct val="90000"/>
              </a:lnSpc>
              <a:spcBef>
                <a:spcPts val="1000"/>
              </a:spcBef>
              <a:spcAft>
                <a:spcPts val="0"/>
              </a:spcAft>
              <a:buClr>
                <a:schemeClr val="dk1"/>
              </a:buClr>
              <a:buSzPct val="116666"/>
              <a:buNone/>
            </a:pPr>
            <a:r>
              <a:t/>
            </a:r>
            <a:endParaRPr/>
          </a:p>
        </p:txBody>
      </p:sp>
      <p:sp>
        <p:nvSpPr>
          <p:cNvPr id="112" name="Google Shape;11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5500"/>
              <a:t>What is a Title I school?</a:t>
            </a:r>
            <a:endParaRPr sz="5500"/>
          </a:p>
        </p:txBody>
      </p:sp>
      <p:sp>
        <p:nvSpPr>
          <p:cNvPr id="118" name="Google Shape;11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Title I was passed in 1965 under the Elementary and Secondary Education Act (ESEA). It is the largest federal assistance program for our nation’s schools.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Title I schools receive extra funding (Title I dollars) from the federal government. These dollars are used to:</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identify students experiencing academic difficulties and provide assistance to help these students;</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purchase additional staff, programs, materials, and/or supplies; and</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conduct parent and family engagement meetings, trainings, events, and/or activities.</a:t>
            </a:r>
            <a:endParaRPr/>
          </a:p>
          <a:p>
            <a:pPr indent="-76200" lvl="1" marL="685800" rtl="0" algn="l">
              <a:lnSpc>
                <a:spcPct val="90000"/>
              </a:lnSpc>
              <a:spcBef>
                <a:spcPts val="500"/>
              </a:spcBef>
              <a:spcAft>
                <a:spcPts val="0"/>
              </a:spcAft>
              <a:buClr>
                <a:schemeClr val="dk1"/>
              </a:buClr>
              <a:buSzPts val="2400"/>
              <a:buNone/>
            </a:pPr>
            <a:r>
              <a:t/>
            </a:r>
            <a:endParaRPr/>
          </a:p>
        </p:txBody>
      </p:sp>
      <p:sp>
        <p:nvSpPr>
          <p:cNvPr id="119" name="Google Shape;11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5500"/>
              <a:t>What are my rights?</a:t>
            </a:r>
            <a:endParaRPr sz="5500"/>
          </a:p>
        </p:txBody>
      </p:sp>
      <p:sp>
        <p:nvSpPr>
          <p:cNvPr id="125" name="Google Shape;125;p5"/>
          <p:cNvSpPr txBox="1"/>
          <p:nvPr>
            <p:ph idx="1" type="body"/>
          </p:nvPr>
        </p:nvSpPr>
        <p:spPr>
          <a:xfrm>
            <a:off x="535709" y="1845734"/>
            <a:ext cx="11231417" cy="439804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The families and parents of Title I students have a right, by law, to:</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be involved in decisions made at both the school and district level;</a:t>
            </a:r>
            <a:endParaRPr/>
          </a:p>
          <a:p>
            <a:pPr indent="-114300" lvl="3" marL="1600200" rtl="0" algn="l">
              <a:lnSpc>
                <a:spcPct val="90000"/>
              </a:lnSpc>
              <a:spcBef>
                <a:spcPts val="500"/>
              </a:spcBef>
              <a:spcAft>
                <a:spcPts val="0"/>
              </a:spcAft>
              <a:buClr>
                <a:schemeClr val="dk1"/>
              </a:buClr>
              <a:buSzPts val="1800"/>
              <a:buFont typeface="Arial"/>
              <a:buNone/>
            </a:pPr>
            <a:r>
              <a:t/>
            </a:r>
            <a:endParaRPr>
              <a:solidFill>
                <a:schemeClr val="dk1"/>
              </a:solidFill>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be provided with information on your child’s level of achievement on tests in reading/language arts, writing, mathematics, and science;</a:t>
            </a:r>
            <a:endParaRPr/>
          </a:p>
          <a:p>
            <a:pPr indent="-114300" lvl="3" marL="1600200" rtl="0" algn="l">
              <a:lnSpc>
                <a:spcPct val="90000"/>
              </a:lnSpc>
              <a:spcBef>
                <a:spcPts val="500"/>
              </a:spcBef>
              <a:spcAft>
                <a:spcPts val="0"/>
              </a:spcAft>
              <a:buClr>
                <a:schemeClr val="dk1"/>
              </a:buClr>
              <a:buSzPts val="1800"/>
              <a:buFont typeface="Arial"/>
              <a:buNone/>
            </a:pPr>
            <a:r>
              <a:t/>
            </a:r>
            <a:endParaRPr>
              <a:solidFill>
                <a:schemeClr val="dk1"/>
              </a:solidFill>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request and receive information on the qualifications of your child’s teacher and paraprofessionals who are working with your child by contacting the school office at (423) 586-1263; and</a:t>
            </a:r>
            <a:endParaRPr/>
          </a:p>
          <a:p>
            <a:pPr indent="-114300" lvl="3" marL="1600200" rtl="0" algn="l">
              <a:lnSpc>
                <a:spcPct val="90000"/>
              </a:lnSpc>
              <a:spcBef>
                <a:spcPts val="500"/>
              </a:spcBef>
              <a:spcAft>
                <a:spcPts val="0"/>
              </a:spcAft>
              <a:buClr>
                <a:schemeClr val="dk1"/>
              </a:buClr>
              <a:buSzPts val="1800"/>
              <a:buFont typeface="Arial"/>
              <a:buNone/>
            </a:pPr>
            <a:r>
              <a:t/>
            </a:r>
            <a:endParaRPr>
              <a:solidFill>
                <a:schemeClr val="dk1"/>
              </a:solidFill>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request opportunities for regular meetings to formulate suggestions and to participate, as appropriate, in decisions about the education of your child. The school is required to respond to any such suggestions as soon as practicably possible.</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6" name="Google Shape;12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5000"/>
              <a:t>What can Title I funds be used for?</a:t>
            </a:r>
            <a:endParaRPr sz="5000"/>
          </a:p>
        </p:txBody>
      </p:sp>
      <p:sp>
        <p:nvSpPr>
          <p:cNvPr id="132" name="Google Shape;132;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In general, Title I funds may be used for:</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smaller class sizes,</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additional teachers and paraprofessionals,</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additional training for school staff,</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extra time for instruction (before and/or after school programs),</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parent and family engagement activities, and/or</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a variety of supplemental teaching materials, equipment, and technology.</a:t>
            </a:r>
            <a:endParaRPr/>
          </a:p>
          <a:p>
            <a:pPr indent="-76200" lvl="1" marL="685800" rtl="0" algn="l">
              <a:lnSpc>
                <a:spcPct val="90000"/>
              </a:lnSpc>
              <a:spcBef>
                <a:spcPts val="500"/>
              </a:spcBef>
              <a:spcAft>
                <a:spcPts val="0"/>
              </a:spcAft>
              <a:buClr>
                <a:schemeClr val="dk1"/>
              </a:buClr>
              <a:buSzPts val="2400"/>
              <a:buNone/>
            </a:pPr>
            <a:r>
              <a:t/>
            </a:r>
            <a:endParaRPr/>
          </a:p>
        </p:txBody>
      </p:sp>
      <p:sp>
        <p:nvSpPr>
          <p:cNvPr id="133" name="Google Shape;13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ph type="title"/>
          </p:nvPr>
        </p:nvSpPr>
        <p:spPr>
          <a:xfrm>
            <a:off x="838200" y="-120346"/>
            <a:ext cx="10515600" cy="181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does our school use Title I funds?</a:t>
            </a:r>
            <a:endParaRPr/>
          </a:p>
        </p:txBody>
      </p:sp>
      <p:sp>
        <p:nvSpPr>
          <p:cNvPr id="139" name="Google Shape;139;p7"/>
          <p:cNvSpPr txBox="1"/>
          <p:nvPr>
            <p:ph idx="1" type="body"/>
          </p:nvPr>
        </p:nvSpPr>
        <p:spPr>
          <a:xfrm>
            <a:off x="637300" y="1396050"/>
            <a:ext cx="11166900" cy="5462100"/>
          </a:xfrm>
          <a:prstGeom prst="rect">
            <a:avLst/>
          </a:prstGeom>
          <a:noFill/>
          <a:ln>
            <a:noFill/>
          </a:ln>
        </p:spPr>
        <p:txBody>
          <a:bodyPr anchorCtr="0" anchor="t" bIns="45700" lIns="0" spcFirstLastPara="1" rIns="0" wrap="square" tIns="45700">
            <a:normAutofit fontScale="85000" lnSpcReduction="20000"/>
          </a:bodyPr>
          <a:lstStyle/>
          <a:p>
            <a:pPr indent="-241934" lvl="0" marL="228600" rtl="0" algn="l">
              <a:lnSpc>
                <a:spcPct val="90000"/>
              </a:lnSpc>
              <a:spcBef>
                <a:spcPts val="0"/>
              </a:spcBef>
              <a:spcAft>
                <a:spcPts val="0"/>
              </a:spcAft>
              <a:buClr>
                <a:schemeClr val="dk1"/>
              </a:buClr>
              <a:buSzPct val="116666"/>
              <a:buChar char="•"/>
            </a:pPr>
            <a:r>
              <a:rPr lang="en-US">
                <a:solidFill>
                  <a:schemeClr val="dk1"/>
                </a:solidFill>
                <a:latin typeface="Arial"/>
                <a:ea typeface="Arial"/>
                <a:cs typeface="Arial"/>
                <a:sym typeface="Arial"/>
              </a:rPr>
              <a:t>In 2024-2025, our school was allotted </a:t>
            </a:r>
            <a:r>
              <a:rPr lang="en-US">
                <a:solidFill>
                  <a:schemeClr val="dk1"/>
                </a:solidFill>
                <a:highlight>
                  <a:schemeClr val="lt1"/>
                </a:highlight>
                <a:latin typeface="Arial"/>
                <a:ea typeface="Arial"/>
                <a:cs typeface="Arial"/>
                <a:sym typeface="Arial"/>
              </a:rPr>
              <a:t>approximately $53,000 in </a:t>
            </a:r>
            <a:r>
              <a:rPr lang="en-US">
                <a:solidFill>
                  <a:schemeClr val="dk1"/>
                </a:solidFill>
                <a:latin typeface="Arial"/>
                <a:ea typeface="Arial"/>
                <a:cs typeface="Arial"/>
                <a:sym typeface="Arial"/>
              </a:rPr>
              <a:t>Title I funding, after personnel. </a:t>
            </a:r>
            <a:endParaRPr>
              <a:solidFill>
                <a:schemeClr val="dk1"/>
              </a:solidFill>
            </a:endParaRPr>
          </a:p>
          <a:p>
            <a:pPr indent="-241934" lvl="0" marL="228600" rtl="0" algn="l">
              <a:lnSpc>
                <a:spcPct val="90000"/>
              </a:lnSpc>
              <a:spcBef>
                <a:spcPts val="1000"/>
              </a:spcBef>
              <a:spcAft>
                <a:spcPts val="0"/>
              </a:spcAft>
              <a:buSzPct val="116666"/>
              <a:buChar char="•"/>
            </a:pPr>
            <a:r>
              <a:rPr lang="en-US">
                <a:solidFill>
                  <a:schemeClr val="dk1"/>
                </a:solidFill>
              </a:rPr>
              <a:t>We developed a </a:t>
            </a:r>
            <a:r>
              <a:rPr b="1" lang="en-US">
                <a:solidFill>
                  <a:schemeClr val="dk1"/>
                </a:solidFill>
              </a:rPr>
              <a:t>Schoolwide Program</a:t>
            </a:r>
            <a:r>
              <a:rPr lang="en-US">
                <a:solidFill>
                  <a:schemeClr val="dk1"/>
                </a:solidFill>
              </a:rPr>
              <a:t>, which means we plan to spend our funds on the following:</a:t>
            </a:r>
            <a:endParaRPr>
              <a:solidFill>
                <a:schemeClr val="dk1"/>
              </a:solidFill>
            </a:endParaRPr>
          </a:p>
          <a:p>
            <a:pPr indent="-237172" lvl="3" marL="1600200" rtl="0" algn="l">
              <a:lnSpc>
                <a:spcPct val="90000"/>
              </a:lnSpc>
              <a:spcBef>
                <a:spcPts val="500"/>
              </a:spcBef>
              <a:spcAft>
                <a:spcPts val="0"/>
              </a:spcAft>
              <a:buClr>
                <a:schemeClr val="dk1"/>
              </a:buClr>
              <a:buSzPct val="94736"/>
              <a:buFont typeface="Arial"/>
              <a:buChar char="•"/>
            </a:pPr>
            <a:r>
              <a:rPr lang="en-US">
                <a:solidFill>
                  <a:schemeClr val="dk1"/>
                </a:solidFill>
              </a:rPr>
              <a:t>Supplemental staff:</a:t>
            </a:r>
            <a:endParaRPr/>
          </a:p>
          <a:p>
            <a:pPr indent="-237172"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1 Instructional Coach - Math</a:t>
            </a:r>
            <a:endParaRPr>
              <a:solidFill>
                <a:schemeClr val="dk1"/>
              </a:solidFill>
              <a:highlight>
                <a:schemeClr val="lt1"/>
              </a:highlight>
            </a:endParaRPr>
          </a:p>
          <a:p>
            <a:pPr indent="-237172" lvl="4" marL="2057400" rtl="0" algn="l">
              <a:lnSpc>
                <a:spcPct val="90000"/>
              </a:lnSpc>
              <a:spcBef>
                <a:spcPts val="500"/>
              </a:spcBef>
              <a:spcAft>
                <a:spcPts val="0"/>
              </a:spcAft>
              <a:buSzPct val="94736"/>
              <a:buFont typeface="Courier New"/>
              <a:buChar char="o"/>
            </a:pPr>
            <a:r>
              <a:rPr lang="en-US">
                <a:solidFill>
                  <a:schemeClr val="dk1"/>
                </a:solidFill>
                <a:highlight>
                  <a:schemeClr val="lt1"/>
                </a:highlight>
              </a:rPr>
              <a:t>1 Instructional Facilitator - Reading     </a:t>
            </a:r>
            <a:endParaRPr>
              <a:solidFill>
                <a:schemeClr val="dk1"/>
              </a:solidFill>
              <a:highlight>
                <a:schemeClr val="lt1"/>
              </a:highlight>
            </a:endParaRPr>
          </a:p>
          <a:p>
            <a:pPr indent="-237172" lvl="4" marL="2057400" rtl="0" algn="l">
              <a:lnSpc>
                <a:spcPct val="90000"/>
              </a:lnSpc>
              <a:spcBef>
                <a:spcPts val="500"/>
              </a:spcBef>
              <a:spcAft>
                <a:spcPts val="0"/>
              </a:spcAft>
              <a:buSzPct val="94736"/>
              <a:buFont typeface="Courier New"/>
              <a:buChar char="o"/>
            </a:pPr>
            <a:r>
              <a:rPr lang="en-US">
                <a:solidFill>
                  <a:schemeClr val="dk1"/>
                </a:solidFill>
                <a:highlight>
                  <a:schemeClr val="lt1"/>
                </a:highlight>
              </a:rPr>
              <a:t>1 Reading Interventionist</a:t>
            </a:r>
            <a:endParaRPr>
              <a:solidFill>
                <a:schemeClr val="dk1"/>
              </a:solidFill>
              <a:highlight>
                <a:schemeClr val="lt1"/>
              </a:highlight>
            </a:endParaRPr>
          </a:p>
          <a:p>
            <a:pPr indent="-237172" lvl="4" marL="2057400" rtl="0" algn="l">
              <a:lnSpc>
                <a:spcPct val="90000"/>
              </a:lnSpc>
              <a:spcBef>
                <a:spcPts val="500"/>
              </a:spcBef>
              <a:spcAft>
                <a:spcPts val="0"/>
              </a:spcAft>
              <a:buSzPct val="94736"/>
              <a:buFont typeface="Courier New"/>
              <a:buChar char="o"/>
            </a:pPr>
            <a:r>
              <a:rPr lang="en-US">
                <a:solidFill>
                  <a:schemeClr val="dk1"/>
                </a:solidFill>
                <a:highlight>
                  <a:schemeClr val="lt1"/>
                </a:highlight>
              </a:rPr>
              <a:t>2 teacher assistants</a:t>
            </a:r>
            <a:endParaRPr>
              <a:solidFill>
                <a:schemeClr val="dk1"/>
              </a:solidFill>
              <a:highlight>
                <a:schemeClr val="lt1"/>
              </a:highlight>
            </a:endParaRPr>
          </a:p>
          <a:p>
            <a:pPr indent="-130175" lvl="2" marL="1143000" rtl="0" algn="l">
              <a:lnSpc>
                <a:spcPct val="90000"/>
              </a:lnSpc>
              <a:spcBef>
                <a:spcPts val="500"/>
              </a:spcBef>
              <a:spcAft>
                <a:spcPts val="0"/>
              </a:spcAft>
              <a:buClr>
                <a:schemeClr val="dk1"/>
              </a:buClr>
              <a:buSzPct val="105263"/>
              <a:buNone/>
            </a:pPr>
            <a:r>
              <a:t/>
            </a:r>
            <a:endParaRPr>
              <a:solidFill>
                <a:schemeClr val="dk1"/>
              </a:solidFill>
              <a:highlight>
                <a:srgbClr val="FFFF00"/>
              </a:highlight>
            </a:endParaRPr>
          </a:p>
          <a:p>
            <a:pPr indent="-237172" lvl="3" marL="1600200" rtl="0" algn="l">
              <a:lnSpc>
                <a:spcPct val="90000"/>
              </a:lnSpc>
              <a:spcBef>
                <a:spcPts val="500"/>
              </a:spcBef>
              <a:spcAft>
                <a:spcPts val="0"/>
              </a:spcAft>
              <a:buClr>
                <a:schemeClr val="dk1"/>
              </a:buClr>
              <a:buSzPct val="94736"/>
              <a:buFont typeface="Arial"/>
              <a:buChar char="•"/>
            </a:pPr>
            <a:r>
              <a:rPr lang="en-US">
                <a:solidFill>
                  <a:schemeClr val="dk1"/>
                </a:solidFill>
                <a:highlight>
                  <a:schemeClr val="lt1"/>
                </a:highlight>
              </a:rPr>
              <a:t>Programs/Technology/Materials/Supplies:</a:t>
            </a:r>
            <a:endParaRPr>
              <a:highlight>
                <a:schemeClr val="lt1"/>
              </a:highlight>
            </a:endParaRPr>
          </a:p>
          <a:p>
            <a:pPr indent="-237172"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latin typeface="Arial"/>
                <a:ea typeface="Arial"/>
                <a:cs typeface="Arial"/>
                <a:sym typeface="Arial"/>
              </a:rPr>
              <a:t>School-level supplies (ie - copy paper, anchor charts)</a:t>
            </a:r>
            <a:endParaRPr>
              <a:highlight>
                <a:schemeClr val="lt1"/>
              </a:highlight>
            </a:endParaRPr>
          </a:p>
          <a:p>
            <a:pPr indent="-237172"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V</a:t>
            </a:r>
            <a:r>
              <a:rPr lang="en-US">
                <a:solidFill>
                  <a:schemeClr val="dk1"/>
                </a:solidFill>
                <a:highlight>
                  <a:schemeClr val="lt1"/>
                </a:highlight>
              </a:rPr>
              <a:t>arious teacher classroom resources and supplies, as requested by the teacher</a:t>
            </a:r>
            <a:endParaRPr>
              <a:highlight>
                <a:schemeClr val="lt1"/>
              </a:highlight>
            </a:endParaRPr>
          </a:p>
          <a:p>
            <a:pPr indent="-237172"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Books for classrooms and library</a:t>
            </a:r>
            <a:endParaRPr>
              <a:highlight>
                <a:schemeClr val="lt1"/>
              </a:highlight>
            </a:endParaRPr>
          </a:p>
          <a:p>
            <a:pPr indent="0" lvl="4" marL="920750" rtl="0" algn="l">
              <a:lnSpc>
                <a:spcPct val="90000"/>
              </a:lnSpc>
              <a:spcBef>
                <a:spcPts val="500"/>
              </a:spcBef>
              <a:spcAft>
                <a:spcPts val="0"/>
              </a:spcAft>
              <a:buClr>
                <a:schemeClr val="dk1"/>
              </a:buClr>
              <a:buSzPct val="94736"/>
              <a:buNone/>
            </a:pPr>
            <a:r>
              <a:t/>
            </a:r>
            <a:endParaRPr>
              <a:solidFill>
                <a:schemeClr val="dk1"/>
              </a:solidFill>
              <a:highlight>
                <a:schemeClr val="lt1"/>
              </a:highlight>
            </a:endParaRPr>
          </a:p>
          <a:p>
            <a:pPr indent="-237172" lvl="3" marL="1600200" rtl="0" algn="l">
              <a:lnSpc>
                <a:spcPct val="90000"/>
              </a:lnSpc>
              <a:spcBef>
                <a:spcPts val="500"/>
              </a:spcBef>
              <a:spcAft>
                <a:spcPts val="0"/>
              </a:spcAft>
              <a:buClr>
                <a:schemeClr val="dk1"/>
              </a:buClr>
              <a:buSzPct val="94736"/>
              <a:buFont typeface="Arial"/>
              <a:buChar char="•"/>
            </a:pPr>
            <a:r>
              <a:rPr lang="en-US">
                <a:solidFill>
                  <a:schemeClr val="dk1"/>
                </a:solidFill>
                <a:highlight>
                  <a:schemeClr val="lt1"/>
                </a:highlight>
              </a:rPr>
              <a:t>Teacher Professional Development:</a:t>
            </a:r>
            <a:endParaRPr>
              <a:highlight>
                <a:schemeClr val="lt1"/>
              </a:highlight>
            </a:endParaRPr>
          </a:p>
          <a:p>
            <a:pPr indent="-237172"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Literacy acceleration</a:t>
            </a:r>
            <a:endParaRPr>
              <a:solidFill>
                <a:schemeClr val="dk1"/>
              </a:solidFill>
              <a:highlight>
                <a:schemeClr val="lt1"/>
              </a:highlight>
            </a:endParaRPr>
          </a:p>
          <a:p>
            <a:pPr indent="-237172" lvl="4" marL="2057400" rtl="0" algn="l">
              <a:lnSpc>
                <a:spcPct val="90000"/>
              </a:lnSpc>
              <a:spcBef>
                <a:spcPts val="500"/>
              </a:spcBef>
              <a:spcAft>
                <a:spcPts val="0"/>
              </a:spcAft>
              <a:buClr>
                <a:schemeClr val="dk1"/>
              </a:buClr>
              <a:buSzPct val="94736"/>
              <a:buChar char="o"/>
            </a:pPr>
            <a:r>
              <a:rPr lang="en-US">
                <a:solidFill>
                  <a:schemeClr val="dk1"/>
                </a:solidFill>
                <a:highlight>
                  <a:schemeClr val="lt1"/>
                </a:highlight>
              </a:rPr>
              <a:t>Ron Clark Academy</a:t>
            </a:r>
            <a:endParaRPr>
              <a:solidFill>
                <a:schemeClr val="dk1"/>
              </a:solidFill>
              <a:highlight>
                <a:schemeClr val="lt1"/>
              </a:highlight>
            </a:endParaRPr>
          </a:p>
          <a:p>
            <a:pPr indent="-237172"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Math and ELA vertical planning</a:t>
            </a:r>
            <a:endParaRPr>
              <a:highlight>
                <a:schemeClr val="lt1"/>
              </a:highlight>
            </a:endParaRPr>
          </a:p>
          <a:p>
            <a:pPr indent="-237172"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Small group instruction</a:t>
            </a:r>
            <a:endParaRPr>
              <a:highlight>
                <a:schemeClr val="lt1"/>
              </a:highlight>
            </a:endParaRPr>
          </a:p>
          <a:p>
            <a:pPr indent="-237172"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Student-centered learning</a:t>
            </a:r>
            <a:endParaRPr>
              <a:highlight>
                <a:schemeClr val="lt1"/>
              </a:highlight>
            </a:endParaRPr>
          </a:p>
        </p:txBody>
      </p:sp>
      <p:sp>
        <p:nvSpPr>
          <p:cNvPr id="140" name="Google Shape;14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the SIP?</a:t>
            </a:r>
            <a:endParaRPr/>
          </a:p>
        </p:txBody>
      </p:sp>
      <p:sp>
        <p:nvSpPr>
          <p:cNvPr id="146" name="Google Shape;146;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solidFill>
                  <a:schemeClr val="dk1"/>
                </a:solidFill>
              </a:rPr>
              <a:t>The SIP is the School Improvement Plan. It includes:</a:t>
            </a:r>
            <a:endParaRPr>
              <a:solidFill>
                <a:schemeClr val="dk1"/>
              </a:solidFill>
            </a:endParaRPr>
          </a:p>
          <a:p>
            <a:pPr indent="-228600" lvl="3" marL="1600200" rtl="0" algn="l">
              <a:lnSpc>
                <a:spcPct val="90000"/>
              </a:lnSpc>
              <a:spcBef>
                <a:spcPts val="500"/>
              </a:spcBef>
              <a:spcAft>
                <a:spcPts val="0"/>
              </a:spcAft>
              <a:buSzPts val="1800"/>
              <a:buFont typeface="Arial"/>
              <a:buChar char="•"/>
            </a:pPr>
            <a:r>
              <a:rPr lang="en-US">
                <a:solidFill>
                  <a:schemeClr val="dk1"/>
                </a:solidFill>
              </a:rPr>
              <a:t>the identification of the school planning team and how they will be engaged in the planning process;</a:t>
            </a:r>
            <a:endParaRPr>
              <a:solidFill>
                <a:schemeClr val="dk1"/>
              </a:solidFill>
            </a:endParaRPr>
          </a:p>
          <a:p>
            <a:pPr indent="-228600" lvl="3" marL="1600200" rtl="0" algn="l">
              <a:lnSpc>
                <a:spcPct val="90000"/>
              </a:lnSpc>
              <a:spcBef>
                <a:spcPts val="500"/>
              </a:spcBef>
              <a:spcAft>
                <a:spcPts val="0"/>
              </a:spcAft>
              <a:buSzPts val="1800"/>
              <a:buFont typeface="Arial"/>
              <a:buChar char="•"/>
            </a:pPr>
            <a:r>
              <a:rPr lang="en-US">
                <a:solidFill>
                  <a:schemeClr val="dk1"/>
                </a:solidFill>
              </a:rPr>
              <a:t>a needs assessment and summary of academic and non-academic data;</a:t>
            </a:r>
            <a:endParaRPr>
              <a:solidFill>
                <a:schemeClr val="dk1"/>
              </a:solidFill>
            </a:endParaRPr>
          </a:p>
          <a:p>
            <a:pPr indent="-228600" lvl="3" marL="1600200" rtl="0" algn="l">
              <a:lnSpc>
                <a:spcPct val="90000"/>
              </a:lnSpc>
              <a:spcBef>
                <a:spcPts val="500"/>
              </a:spcBef>
              <a:spcAft>
                <a:spcPts val="0"/>
              </a:spcAft>
              <a:buSzPts val="1800"/>
              <a:buFont typeface="Arial"/>
              <a:buChar char="•"/>
            </a:pPr>
            <a:r>
              <a:rPr lang="en-US">
                <a:solidFill>
                  <a:schemeClr val="dk1"/>
                </a:solidFill>
              </a:rPr>
              <a:t>prioritized goals, strategies, and action steps to help address the academic and non-academic needs of students;</a:t>
            </a:r>
            <a:endParaRPr>
              <a:solidFill>
                <a:schemeClr val="dk1"/>
              </a:solidFill>
            </a:endParaRPr>
          </a:p>
          <a:p>
            <a:pPr indent="-228600" lvl="3" marL="1600200" rtl="0" algn="l">
              <a:lnSpc>
                <a:spcPct val="90000"/>
              </a:lnSpc>
              <a:spcBef>
                <a:spcPts val="500"/>
              </a:spcBef>
              <a:spcAft>
                <a:spcPts val="0"/>
              </a:spcAft>
              <a:buSzPts val="1800"/>
              <a:buFont typeface="Arial"/>
              <a:buChar char="•"/>
            </a:pPr>
            <a:r>
              <a:rPr lang="en-US">
                <a:solidFill>
                  <a:schemeClr val="dk1"/>
                </a:solidFill>
              </a:rPr>
              <a:t>teacher and staff professional development needs; and</a:t>
            </a:r>
            <a:endParaRPr>
              <a:solidFill>
                <a:schemeClr val="dk1"/>
              </a:solidFill>
            </a:endParaRPr>
          </a:p>
          <a:p>
            <a:pPr indent="-228600" lvl="3" marL="1600200" rtl="0" algn="l">
              <a:lnSpc>
                <a:spcPct val="90000"/>
              </a:lnSpc>
              <a:spcBef>
                <a:spcPts val="500"/>
              </a:spcBef>
              <a:spcAft>
                <a:spcPts val="0"/>
              </a:spcAft>
              <a:buSzPts val="1800"/>
              <a:buFont typeface="Arial"/>
              <a:buChar char="•"/>
            </a:pPr>
            <a:r>
              <a:rPr lang="en-US">
                <a:solidFill>
                  <a:schemeClr val="dk1"/>
                </a:solidFill>
              </a:rPr>
              <a:t>budgets and the coordination of resources.</a:t>
            </a:r>
            <a:endParaRPr>
              <a:solidFill>
                <a:schemeClr val="dk1"/>
              </a:solidFill>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The school must include family representatives on our school planning team.</a:t>
            </a:r>
            <a:endParaRPr/>
          </a:p>
          <a:p>
            <a:pPr indent="-228600" lvl="3" marL="1600200" rtl="0" algn="l">
              <a:lnSpc>
                <a:spcPct val="90000"/>
              </a:lnSpc>
              <a:spcBef>
                <a:spcPts val="500"/>
              </a:spcBef>
              <a:spcAft>
                <a:spcPts val="0"/>
              </a:spcAft>
              <a:buClr>
                <a:schemeClr val="dk1"/>
              </a:buClr>
              <a:buSzPts val="1800"/>
              <a:buChar char="•"/>
            </a:pPr>
            <a:r>
              <a:rPr lang="en-US">
                <a:solidFill>
                  <a:schemeClr val="dk1"/>
                </a:solidFill>
              </a:rPr>
              <a:t>If you have an interest and willingness to serve on the 2024-2025 SIP team, or next year, please contact Mr. Olson.</a:t>
            </a:r>
            <a:endParaRPr/>
          </a:p>
        </p:txBody>
      </p:sp>
      <p:sp>
        <p:nvSpPr>
          <p:cNvPr id="147" name="Google Shape;14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are our schoolwide program goals?</a:t>
            </a:r>
            <a:endParaRPr/>
          </a:p>
        </p:txBody>
      </p:sp>
      <p:sp>
        <p:nvSpPr>
          <p:cNvPr id="153" name="Google Shape;15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a:solidFill>
                  <a:schemeClr val="dk1"/>
                </a:solidFill>
                <a:highlight>
                  <a:schemeClr val="lt1"/>
                </a:highlight>
              </a:rPr>
              <a:t>Improve the overall growth and achievement of our K-5 students.</a:t>
            </a:r>
            <a:endParaRPr>
              <a:highlight>
                <a:schemeClr val="lt1"/>
              </a:highlight>
            </a:endParaRPr>
          </a:p>
          <a:p>
            <a:pPr indent="0" lvl="0" marL="0" rtl="0" algn="l">
              <a:lnSpc>
                <a:spcPct val="90000"/>
              </a:lnSpc>
              <a:spcBef>
                <a:spcPts val="1000"/>
              </a:spcBef>
              <a:spcAft>
                <a:spcPts val="0"/>
              </a:spcAft>
              <a:buNone/>
            </a:pPr>
            <a:r>
              <a:t/>
            </a:r>
            <a:endParaRPr>
              <a:solidFill>
                <a:schemeClr val="dk1"/>
              </a:solidFill>
              <a:highlight>
                <a:schemeClr val="lt1"/>
              </a:highlight>
            </a:endParaRPr>
          </a:p>
          <a:p>
            <a:pPr indent="0" lvl="0" marL="0" rtl="0" algn="l">
              <a:lnSpc>
                <a:spcPct val="90000"/>
              </a:lnSpc>
              <a:spcBef>
                <a:spcPts val="1000"/>
              </a:spcBef>
              <a:spcAft>
                <a:spcPts val="0"/>
              </a:spcAft>
              <a:buNone/>
            </a:pPr>
            <a:r>
              <a:t/>
            </a:r>
            <a:endParaRPr>
              <a:solidFill>
                <a:schemeClr val="dk1"/>
              </a:solidFill>
              <a:highlight>
                <a:schemeClr val="lt1"/>
              </a:highlight>
            </a:endParaRPr>
          </a:p>
          <a:p>
            <a:pPr indent="0" lvl="0" marL="0" rtl="0" algn="l">
              <a:lnSpc>
                <a:spcPct val="90000"/>
              </a:lnSpc>
              <a:spcBef>
                <a:spcPts val="1000"/>
              </a:spcBef>
              <a:spcAft>
                <a:spcPts val="0"/>
              </a:spcAft>
              <a:buNone/>
            </a:pPr>
            <a:r>
              <a:rPr lang="en-US">
                <a:solidFill>
                  <a:schemeClr val="dk1"/>
                </a:solidFill>
                <a:highlight>
                  <a:schemeClr val="lt1"/>
                </a:highlight>
              </a:rPr>
              <a:t>Improve the overall growth and achievement of our English Language Learner and Students with Disabilities populations.</a:t>
            </a:r>
            <a:endParaRPr>
              <a:solidFill>
                <a:schemeClr val="dk1"/>
              </a:solidFill>
              <a:highlight>
                <a:schemeClr val="lt1"/>
              </a:highlight>
            </a:endParaRPr>
          </a:p>
          <a:p>
            <a:pPr indent="0" lvl="0" marL="0" rtl="0" algn="l">
              <a:lnSpc>
                <a:spcPct val="90000"/>
              </a:lnSpc>
              <a:spcBef>
                <a:spcPts val="1000"/>
              </a:spcBef>
              <a:spcAft>
                <a:spcPts val="0"/>
              </a:spcAft>
              <a:buNone/>
            </a:pPr>
            <a:r>
              <a:t/>
            </a:r>
            <a:endParaRPr>
              <a:solidFill>
                <a:schemeClr val="dk1"/>
              </a:solidFill>
              <a:highlight>
                <a:schemeClr val="lt1"/>
              </a:highlight>
            </a:endParaRPr>
          </a:p>
          <a:p>
            <a:pPr indent="0" lvl="0" marL="0" rtl="0" algn="l">
              <a:lnSpc>
                <a:spcPct val="90000"/>
              </a:lnSpc>
              <a:spcBef>
                <a:spcPts val="1000"/>
              </a:spcBef>
              <a:spcAft>
                <a:spcPts val="0"/>
              </a:spcAft>
              <a:buNone/>
            </a:pPr>
            <a:r>
              <a:t/>
            </a:r>
            <a:endParaRPr>
              <a:solidFill>
                <a:schemeClr val="dk1"/>
              </a:solidFill>
              <a:highlight>
                <a:schemeClr val="lt1"/>
              </a:highlight>
            </a:endParaRPr>
          </a:p>
          <a:p>
            <a:pPr indent="0" lvl="0" marL="0" rtl="0" algn="l">
              <a:lnSpc>
                <a:spcPct val="90000"/>
              </a:lnSpc>
              <a:spcBef>
                <a:spcPts val="1000"/>
              </a:spcBef>
              <a:spcAft>
                <a:spcPts val="0"/>
              </a:spcAft>
              <a:buNone/>
            </a:pPr>
            <a:r>
              <a:rPr lang="en-US">
                <a:solidFill>
                  <a:schemeClr val="dk1"/>
                </a:solidFill>
                <a:highlight>
                  <a:schemeClr val="lt1"/>
                </a:highlight>
              </a:rPr>
              <a:t>Provide correct Professional Development </a:t>
            </a:r>
            <a:r>
              <a:rPr lang="en-US">
                <a:solidFill>
                  <a:schemeClr val="dk1"/>
                </a:solidFill>
                <a:highlight>
                  <a:schemeClr val="lt1"/>
                </a:highlight>
              </a:rPr>
              <a:t>opportunities for our staff</a:t>
            </a:r>
            <a:r>
              <a:rPr lang="en-US">
                <a:solidFill>
                  <a:srgbClr val="FF0000"/>
                </a:solidFill>
                <a:highlight>
                  <a:schemeClr val="lt1"/>
                </a:highlight>
              </a:rPr>
              <a:t>					</a:t>
            </a:r>
            <a:endParaRPr>
              <a:highlight>
                <a:schemeClr val="lt1"/>
              </a:highlight>
            </a:endParaRPr>
          </a:p>
        </p:txBody>
      </p:sp>
      <p:sp>
        <p:nvSpPr>
          <p:cNvPr id="154" name="Google Shape;15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2021-10-06T15:35:31Z</dcterms:created>
  <dc:creator>Brandon N. Olson</dc:creator>
</cp:coreProperties>
</file>