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Poppins Bold" charset="1" panose="00000800000000000000"/>
      <p:regular r:id="rId23"/>
    </p:embeddedFont>
    <p:embeddedFont>
      <p:font typeface="Poppins Medium" charset="1" panose="00000600000000000000"/>
      <p:regular r:id="rId24"/>
    </p:embeddedFont>
    <p:embeddedFont>
      <p:font typeface="Canva Sans" charset="1" panose="020B0503030501040103"/>
      <p:regular r:id="rId25"/>
    </p:embeddedFont>
    <p:embeddedFont>
      <p:font typeface="Poppins Ultra-Bold" charset="1" panose="00000900000000000000"/>
      <p:regular r:id="rId27"/>
    </p:embeddedFont>
    <p:embeddedFont>
      <p:font typeface="Poppins Light" charset="1" panose="00000400000000000000"/>
      <p:regular r:id="rId28"/>
    </p:embeddedFont>
    <p:embeddedFont>
      <p:font typeface="Poppins" charset="1" panose="00000500000000000000"/>
      <p:regular r:id="rId29"/>
    </p:embeddedFont>
    <p:embeddedFont>
      <p:font typeface="Poppins Bold Italics" charset="1" panose="00000800000000000000"/>
      <p:regular r:id="rId30"/>
    </p:embeddedFont>
    <p:embeddedFont>
      <p:font typeface="Poppins Light Italics" charset="1" panose="0000040000000000000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notesMasters/notesMaster1.xml" Type="http://schemas.openxmlformats.org/officeDocument/2006/relationships/notesMaster"/><Relationship Id="rId21" Target="theme/theme2.xml" Type="http://schemas.openxmlformats.org/officeDocument/2006/relationships/theme"/><Relationship Id="rId22" Target="notesSlides/notesSlide1.xml" Type="http://schemas.openxmlformats.org/officeDocument/2006/relationships/notesSlide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notesSlides/notesSlide2.xml" Type="http://schemas.openxmlformats.org/officeDocument/2006/relationships/notesSlide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notesSlides/notesSlide3.xml" Type="http://schemas.openxmlformats.org/officeDocument/2006/relationships/notesSlide"/><Relationship Id="rId32" Target="notesSlides/notesSlide4.xml" Type="http://schemas.openxmlformats.org/officeDocument/2006/relationships/notesSlide"/><Relationship Id="rId33" Target="notesSlides/notesSlide5.xml" Type="http://schemas.openxmlformats.org/officeDocument/2006/relationships/notesSlide"/><Relationship Id="rId34" Target="notesSlides/notesSlide6.xml" Type="http://schemas.openxmlformats.org/officeDocument/2006/relationships/notesSlide"/><Relationship Id="rId35" Target="notesSlides/notesSlide7.xml" Type="http://schemas.openxmlformats.org/officeDocument/2006/relationships/notesSlide"/><Relationship Id="rId36" Target="notesSlides/notesSlide8.xml" Type="http://schemas.openxmlformats.org/officeDocument/2006/relationships/notesSlide"/><Relationship Id="rId37" Target="notesSlides/notesSlide9.xml" Type="http://schemas.openxmlformats.org/officeDocument/2006/relationships/notesSlide"/><Relationship Id="rId38" Target="notesSlides/notesSlide10.xml" Type="http://schemas.openxmlformats.org/officeDocument/2006/relationships/notesSlide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Sign in</a:t>
            </a:r>
          </a:p>
          <a:p>
            <a:r>
              <a:rPr lang="en-US"/>
              <a:t>grab a packet</a:t>
            </a:r>
          </a:p>
          <a:p>
            <a:r>
              <a:rPr lang="en-US"/>
              <a:t>Hannah Mericle-FEL</a:t>
            </a:r>
          </a:p>
          <a:p>
            <a:r>
              <a:rPr lang="en-US"/>
              <a:t>Thanks for coming</a:t>
            </a:r>
          </a:p>
          <a:p>
            <a:r>
              <a:rPr lang="en-US"/>
              <a:t>meeting to hear your thoughts about how to better improve the family engagement here at LRPS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question 8a:</a:t>
            </a:r>
          </a:p>
          <a:p>
            <a:r>
              <a:rPr lang="en-US"/>
              <a:t/>
            </a:r>
          </a:p>
          <a:p>
            <a:r>
              <a:rPr lang="en-US"/>
              <a:t>question 8b: storywalk in downtown perry</a:t>
            </a:r>
          </a:p>
          <a:p>
            <a:r>
              <a:rPr lang="en-US"/>
              <a:t/>
            </a:r>
          </a:p>
          <a:p>
            <a:r>
              <a:rPr lang="en-US"/>
              <a:t>If interested in PAT, write on bottom of page or in comment section of online form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 few things to go over</a:t>
            </a:r>
          </a:p>
          <a:p>
            <a:r>
              <a:rPr lang="en-US"/>
              <a:t>fe program highlights</a:t>
            </a:r>
          </a:p>
          <a:p>
            <a:r>
              <a:rPr lang="en-US"/>
              <a:t>survey results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pages 3 and 4 in packet</a:t>
            </a:r>
          </a:p>
          <a:p>
            <a:r>
              <a:rPr lang="en-US"/>
              <a:t/>
            </a:r>
          </a:p>
          <a:p>
            <a:r>
              <a:rPr lang="en-US"/>
              <a:t>Map testing results</a:t>
            </a:r>
          </a:p>
          <a:p>
            <a:r>
              <a:rPr lang="en-US"/>
              <a:t/>
            </a:r>
          </a:p>
          <a:p>
            <a:r>
              <a:rPr lang="en-US"/>
              <a:t>LA Fall to winter this year.</a:t>
            </a:r>
          </a:p>
          <a:p>
            <a:r>
              <a:rPr lang="en-US"/>
              <a:t>Orange diamond is estimated growth. Blue is our actual growth. Kinder did not test in the fall so they don't have a comparison. They will have one from Winter to Spring.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Math Fall to winter this year.</a:t>
            </a:r>
          </a:p>
          <a:p>
            <a:r>
              <a:rPr lang="en-US"/>
              <a:t>Orange diamond is estimated growth. Blue is our actual growth. Kinder did not test in the fall so they don't have a comparison. They will have one from Winter to Spring.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took in February</a:t>
            </a:r>
          </a:p>
          <a:p>
            <a:r>
              <a:rPr lang="en-US"/>
              <a:t>half sheet pink paper sent home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we would love to increase these numbers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hcsd app- we've had growing pains. this is the first year having it.</a:t>
            </a:r>
          </a:p>
          <a:p>
            <a:r>
              <a:rPr lang="en-US"/>
              <a:t/>
            </a:r>
          </a:p>
          <a:p>
            <a:r>
              <a:rPr lang="en-US"/>
              <a:t>evenings-some events during the day like grandparents day and esol meeting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blue page in packet </a:t>
            </a:r>
          </a:p>
          <a:p>
            <a:r>
              <a:rPr lang="en-US"/>
              <a:t/>
            </a:r>
          </a:p>
          <a:p>
            <a:r>
              <a:rPr lang="en-US"/>
              <a:t>last bullet is Question 4 on parent feedback form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In the Title 1 handbook</a:t>
            </a:r>
          </a:p>
          <a:p>
            <a:r>
              <a:rPr lang="en-US"/>
              <a:t>how we as the school, thee parents and the students work together to help them succeed. </a:t>
            </a:r>
          </a:p>
          <a:p>
            <a:r>
              <a:rPr lang="en-US"/>
              <a:t/>
            </a:r>
          </a:p>
          <a:p>
            <a:r>
              <a:rPr lang="en-US"/>
              <a:t>Increase reading at or above grade level by 5%. Increase mastering math standards by 5%</a:t>
            </a:r>
          </a:p>
          <a:p>
            <a:r>
              <a:rPr lang="en-US"/>
              <a:t/>
            </a:r>
          </a:p>
          <a:p>
            <a:r>
              <a:rPr lang="en-US"/>
              <a:t>questions 5-7 on feedback form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svg" Type="http://schemas.openxmlformats.org/officeDocument/2006/relationships/image"/><Relationship Id="rId12" Target="../media/image10.png" Type="http://schemas.openxmlformats.org/officeDocument/2006/relationships/image"/><Relationship Id="rId13" Target="../media/image11.svg" Type="http://schemas.openxmlformats.org/officeDocument/2006/relationships/image"/><Relationship Id="rId14" Target="../media/image12.jpe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6.png" Type="http://schemas.openxmlformats.org/officeDocument/2006/relationships/image"/><Relationship Id="rId9" Target="../media/image7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12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png" Type="http://schemas.openxmlformats.org/officeDocument/2006/relationships/image"/><Relationship Id="rId11" Target="../media/image38.svg" Type="http://schemas.openxmlformats.org/officeDocument/2006/relationships/image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5.png" Type="http://schemas.openxmlformats.org/officeDocument/2006/relationships/image"/><Relationship Id="rId11" Target="../media/image46.png" Type="http://schemas.openxmlformats.org/officeDocument/2006/relationships/image"/><Relationship Id="rId12" Target="../media/image47.svg" Type="http://schemas.openxmlformats.org/officeDocument/2006/relationships/image"/><Relationship Id="rId13" Target="../media/image48.png" Type="http://schemas.openxmlformats.org/officeDocument/2006/relationships/image"/><Relationship Id="rId14" Target="../media/image49.svg" Type="http://schemas.openxmlformats.org/officeDocument/2006/relationships/image"/><Relationship Id="rId15" Target="../media/image50.png" Type="http://schemas.openxmlformats.org/officeDocument/2006/relationships/image"/><Relationship Id="rId16" Target="../media/image51.svg" Type="http://schemas.openxmlformats.org/officeDocument/2006/relationships/image"/><Relationship Id="rId2" Target="../notesSlides/notesSlide9.xml" Type="http://schemas.openxmlformats.org/officeDocument/2006/relationships/notesSlide"/><Relationship Id="rId3" Target="../media/image1.pn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41.png" Type="http://schemas.openxmlformats.org/officeDocument/2006/relationships/image"/><Relationship Id="rId7" Target="../media/image42.svg" Type="http://schemas.openxmlformats.org/officeDocument/2006/relationships/image"/><Relationship Id="rId8" Target="../media/image43.png" Type="http://schemas.openxmlformats.org/officeDocument/2006/relationships/image"/><Relationship Id="rId9" Target="../media/image44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3.png" Type="http://schemas.openxmlformats.org/officeDocument/2006/relationships/image"/><Relationship Id="rId11" Target="../media/image54.svg" Type="http://schemas.openxmlformats.org/officeDocument/2006/relationships/image"/><Relationship Id="rId12" Target="../media/image55.png" Type="http://schemas.openxmlformats.org/officeDocument/2006/relationships/image"/><Relationship Id="rId13" Target="../media/image56.svg" Type="http://schemas.openxmlformats.org/officeDocument/2006/relationships/image"/><Relationship Id="rId2" Target="../notesSlides/notesSlide10.xml" Type="http://schemas.openxmlformats.org/officeDocument/2006/relationships/notesSlide"/><Relationship Id="rId3" Target="../media/image52.pn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43.png" Type="http://schemas.openxmlformats.org/officeDocument/2006/relationships/image"/><Relationship Id="rId9" Target="../media/image44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11" Target="../media/image19.png" Type="http://schemas.openxmlformats.org/officeDocument/2006/relationships/image"/><Relationship Id="rId12" Target="../media/image20.svg" Type="http://schemas.openxmlformats.org/officeDocument/2006/relationships/image"/><Relationship Id="rId2" Target="../notesSlides/notesSlide2.xml" Type="http://schemas.openxmlformats.org/officeDocument/2006/relationships/notesSlid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jpeg" Type="http://schemas.openxmlformats.org/officeDocument/2006/relationships/image"/><Relationship Id="rId12" Target="../media/image25.jpeg" Type="http://schemas.openxmlformats.org/officeDocument/2006/relationships/image"/><Relationship Id="rId13" Target="../media/image26.jpeg" Type="http://schemas.openxmlformats.org/officeDocument/2006/relationships/image"/><Relationship Id="rId2" Target="../media/image22.pn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4.pn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jpeg" Type="http://schemas.openxmlformats.org/officeDocument/2006/relationships/image"/><Relationship Id="rId11" Target="../media/image29.png" Type="http://schemas.openxmlformats.org/officeDocument/2006/relationships/image"/><Relationship Id="rId12" Target="../media/image30.svg" Type="http://schemas.openxmlformats.org/officeDocument/2006/relationships/image"/><Relationship Id="rId2" Target="../notesSlides/notesSlide5.xml" Type="http://schemas.openxmlformats.org/officeDocument/2006/relationships/notesSlide"/><Relationship Id="rId3" Target="../media/image22.pn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2.png" Type="http://schemas.openxmlformats.org/officeDocument/2006/relationships/image"/><Relationship Id="rId4" Target="../media/image12.jpeg" Type="http://schemas.openxmlformats.org/officeDocument/2006/relationships/image"/><Relationship Id="rId5" Target="../media/image31.png" Type="http://schemas.openxmlformats.org/officeDocument/2006/relationships/image"/><Relationship Id="rId6" Target="../media/image32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png" Type="http://schemas.openxmlformats.org/officeDocument/2006/relationships/image"/><Relationship Id="rId4" Target="../media/image33.png" Type="http://schemas.openxmlformats.org/officeDocument/2006/relationships/image"/><Relationship Id="rId5" Target="../media/image34.pn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820111" y="6226754"/>
            <a:ext cx="4753111" cy="4653480"/>
          </a:xfrm>
          <a:custGeom>
            <a:avLst/>
            <a:gdLst/>
            <a:ahLst/>
            <a:cxnLst/>
            <a:rect r="r" b="b" t="t" l="l"/>
            <a:pathLst>
              <a:path h="4653480" w="4753111">
                <a:moveTo>
                  <a:pt x="0" y="0"/>
                </a:moveTo>
                <a:lnTo>
                  <a:pt x="4753111" y="0"/>
                </a:lnTo>
                <a:lnTo>
                  <a:pt x="4753111" y="4653480"/>
                </a:lnTo>
                <a:lnTo>
                  <a:pt x="0" y="46534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710674" y="-757447"/>
            <a:ext cx="6432333" cy="6297504"/>
          </a:xfrm>
          <a:custGeom>
            <a:avLst/>
            <a:gdLst/>
            <a:ahLst/>
            <a:cxnLst/>
            <a:rect r="r" b="b" t="t" l="l"/>
            <a:pathLst>
              <a:path h="6297504" w="6432333">
                <a:moveTo>
                  <a:pt x="0" y="0"/>
                </a:moveTo>
                <a:lnTo>
                  <a:pt x="6432333" y="0"/>
                </a:lnTo>
                <a:lnTo>
                  <a:pt x="6432333" y="6297503"/>
                </a:lnTo>
                <a:lnTo>
                  <a:pt x="0" y="62975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540684">
            <a:off x="-1748625" y="7687184"/>
            <a:ext cx="3507867" cy="4114800"/>
          </a:xfrm>
          <a:custGeom>
            <a:avLst/>
            <a:gdLst/>
            <a:ahLst/>
            <a:cxnLst/>
            <a:rect r="r" b="b" t="t" l="l"/>
            <a:pathLst>
              <a:path h="4114800" w="3507867">
                <a:moveTo>
                  <a:pt x="0" y="0"/>
                </a:moveTo>
                <a:lnTo>
                  <a:pt x="3507867" y="0"/>
                </a:lnTo>
                <a:lnTo>
                  <a:pt x="35078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4984343" y="-2923834"/>
            <a:ext cx="4347788" cy="7905069"/>
          </a:xfrm>
          <a:custGeom>
            <a:avLst/>
            <a:gdLst/>
            <a:ahLst/>
            <a:cxnLst/>
            <a:rect r="r" b="b" t="t" l="l"/>
            <a:pathLst>
              <a:path h="7905069" w="4347788">
                <a:moveTo>
                  <a:pt x="0" y="0"/>
                </a:moveTo>
                <a:lnTo>
                  <a:pt x="4347788" y="0"/>
                </a:lnTo>
                <a:lnTo>
                  <a:pt x="4347788" y="7905068"/>
                </a:lnTo>
                <a:lnTo>
                  <a:pt x="0" y="79050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94943" y="3473630"/>
            <a:ext cx="9162581" cy="3473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33"/>
              </a:lnSpc>
            </a:pPr>
            <a:r>
              <a:rPr lang="en-US" sz="1384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Voices for the Vision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0357524" y="2629001"/>
            <a:ext cx="6800713" cy="5534081"/>
          </a:xfrm>
          <a:custGeom>
            <a:avLst/>
            <a:gdLst/>
            <a:ahLst/>
            <a:cxnLst/>
            <a:rect r="r" b="b" t="t" l="l"/>
            <a:pathLst>
              <a:path h="5534081" w="6800713">
                <a:moveTo>
                  <a:pt x="0" y="0"/>
                </a:moveTo>
                <a:lnTo>
                  <a:pt x="6800713" y="0"/>
                </a:lnTo>
                <a:lnTo>
                  <a:pt x="6800713" y="5534081"/>
                </a:lnTo>
                <a:lnTo>
                  <a:pt x="0" y="55340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207742" y="2391304"/>
            <a:ext cx="936258" cy="1295859"/>
          </a:xfrm>
          <a:custGeom>
            <a:avLst/>
            <a:gdLst/>
            <a:ahLst/>
            <a:cxnLst/>
            <a:rect r="r" b="b" t="t" l="l"/>
            <a:pathLst>
              <a:path h="1295859" w="936258">
                <a:moveTo>
                  <a:pt x="0" y="0"/>
                </a:moveTo>
                <a:lnTo>
                  <a:pt x="936258" y="0"/>
                </a:lnTo>
                <a:lnTo>
                  <a:pt x="936258" y="1295860"/>
                </a:lnTo>
                <a:lnTo>
                  <a:pt x="0" y="12958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508937" y="8553494"/>
            <a:ext cx="326323" cy="451659"/>
          </a:xfrm>
          <a:custGeom>
            <a:avLst/>
            <a:gdLst/>
            <a:ahLst/>
            <a:cxnLst/>
            <a:rect r="r" b="b" t="t" l="l"/>
            <a:pathLst>
              <a:path h="451659" w="326323">
                <a:moveTo>
                  <a:pt x="0" y="0"/>
                </a:moveTo>
                <a:lnTo>
                  <a:pt x="326324" y="0"/>
                </a:lnTo>
                <a:lnTo>
                  <a:pt x="326324" y="451659"/>
                </a:lnTo>
                <a:lnTo>
                  <a:pt x="0" y="4516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12823" y="352136"/>
            <a:ext cx="2834025" cy="2835744"/>
          </a:xfrm>
          <a:custGeom>
            <a:avLst/>
            <a:gdLst/>
            <a:ahLst/>
            <a:cxnLst/>
            <a:rect r="r" b="b" t="t" l="l"/>
            <a:pathLst>
              <a:path h="2835744" w="2834025">
                <a:moveTo>
                  <a:pt x="0" y="0"/>
                </a:moveTo>
                <a:lnTo>
                  <a:pt x="2834025" y="0"/>
                </a:lnTo>
                <a:lnTo>
                  <a:pt x="2834025" y="2835744"/>
                </a:lnTo>
                <a:lnTo>
                  <a:pt x="0" y="283574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194943" y="6813765"/>
            <a:ext cx="10243455" cy="1730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52"/>
              </a:lnSpc>
            </a:pPr>
            <a:r>
              <a:rPr lang="en-US" sz="4894" b="tru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Shared Decision Making</a:t>
            </a:r>
          </a:p>
          <a:p>
            <a:pPr algn="l">
              <a:lnSpc>
                <a:spcPts val="6852"/>
              </a:lnSpc>
              <a:spcBef>
                <a:spcPct val="0"/>
              </a:spcBef>
            </a:pPr>
            <a:r>
              <a:rPr lang="en-US" sz="4894" b="true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Parent Meeting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755066" y="8957528"/>
            <a:ext cx="9403171" cy="406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312"/>
              </a:lnSpc>
              <a:spcBef>
                <a:spcPct val="0"/>
              </a:spcBef>
            </a:pPr>
            <a:r>
              <a:rPr lang="en-US" sz="236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Tuesday, March 24th, 2026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002379" y="5633520"/>
            <a:ext cx="4753111" cy="4653480"/>
          </a:xfrm>
          <a:custGeom>
            <a:avLst/>
            <a:gdLst/>
            <a:ahLst/>
            <a:cxnLst/>
            <a:rect r="r" b="b" t="t" l="l"/>
            <a:pathLst>
              <a:path h="4653480" w="4753111">
                <a:moveTo>
                  <a:pt x="0" y="0"/>
                </a:moveTo>
                <a:lnTo>
                  <a:pt x="4753111" y="0"/>
                </a:lnTo>
                <a:lnTo>
                  <a:pt x="4753111" y="4653480"/>
                </a:lnTo>
                <a:lnTo>
                  <a:pt x="0" y="4653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341671" y="4519158"/>
            <a:ext cx="6432333" cy="6297504"/>
          </a:xfrm>
          <a:custGeom>
            <a:avLst/>
            <a:gdLst/>
            <a:ahLst/>
            <a:cxnLst/>
            <a:rect r="r" b="b" t="t" l="l"/>
            <a:pathLst>
              <a:path h="6297504" w="6432333">
                <a:moveTo>
                  <a:pt x="0" y="0"/>
                </a:moveTo>
                <a:lnTo>
                  <a:pt x="6432333" y="0"/>
                </a:lnTo>
                <a:lnTo>
                  <a:pt x="6432333" y="6297504"/>
                </a:lnTo>
                <a:lnTo>
                  <a:pt x="0" y="62975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419675" y="5633520"/>
            <a:ext cx="4753111" cy="4653480"/>
          </a:xfrm>
          <a:custGeom>
            <a:avLst/>
            <a:gdLst/>
            <a:ahLst/>
            <a:cxnLst/>
            <a:rect r="r" b="b" t="t" l="l"/>
            <a:pathLst>
              <a:path h="4653480" w="4753111">
                <a:moveTo>
                  <a:pt x="0" y="0"/>
                </a:moveTo>
                <a:lnTo>
                  <a:pt x="4753110" y="0"/>
                </a:lnTo>
                <a:lnTo>
                  <a:pt x="4753110" y="4653480"/>
                </a:lnTo>
                <a:lnTo>
                  <a:pt x="0" y="4653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371300" y="4323784"/>
            <a:ext cx="4753111" cy="4653480"/>
          </a:xfrm>
          <a:custGeom>
            <a:avLst/>
            <a:gdLst/>
            <a:ahLst/>
            <a:cxnLst/>
            <a:rect r="r" b="b" t="t" l="l"/>
            <a:pathLst>
              <a:path h="4653480" w="4753111">
                <a:moveTo>
                  <a:pt x="0" y="0"/>
                </a:moveTo>
                <a:lnTo>
                  <a:pt x="4753111" y="0"/>
                </a:lnTo>
                <a:lnTo>
                  <a:pt x="4753111" y="4653480"/>
                </a:lnTo>
                <a:lnTo>
                  <a:pt x="0" y="4653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329532" y="3059964"/>
            <a:ext cx="13628936" cy="858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38"/>
              </a:lnSpc>
              <a:spcBef>
                <a:spcPct val="0"/>
              </a:spcBef>
            </a:pPr>
            <a:r>
              <a:rPr lang="en-US" sz="6099" spc="-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Most Requested Additional Supports 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873139" y="2816719"/>
            <a:ext cx="14541721" cy="1277827"/>
            <a:chOff x="0" y="0"/>
            <a:chExt cx="3829918" cy="33654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29918" cy="336547"/>
            </a:xfrm>
            <a:custGeom>
              <a:avLst/>
              <a:gdLst/>
              <a:ahLst/>
              <a:cxnLst/>
              <a:rect r="r" b="b" t="t" l="l"/>
              <a:pathLst>
                <a:path h="336547" w="3829918">
                  <a:moveTo>
                    <a:pt x="9051" y="0"/>
                  </a:moveTo>
                  <a:lnTo>
                    <a:pt x="3820868" y="0"/>
                  </a:lnTo>
                  <a:cubicBezTo>
                    <a:pt x="3823268" y="0"/>
                    <a:pt x="3825570" y="954"/>
                    <a:pt x="3827267" y="2651"/>
                  </a:cubicBezTo>
                  <a:cubicBezTo>
                    <a:pt x="3828965" y="4348"/>
                    <a:pt x="3829918" y="6650"/>
                    <a:pt x="3829918" y="9051"/>
                  </a:cubicBezTo>
                  <a:lnTo>
                    <a:pt x="3829918" y="327496"/>
                  </a:lnTo>
                  <a:cubicBezTo>
                    <a:pt x="3829918" y="332495"/>
                    <a:pt x="3825866" y="336547"/>
                    <a:pt x="3820868" y="336547"/>
                  </a:cubicBezTo>
                  <a:lnTo>
                    <a:pt x="9051" y="336547"/>
                  </a:lnTo>
                  <a:cubicBezTo>
                    <a:pt x="6650" y="336547"/>
                    <a:pt x="4348" y="335593"/>
                    <a:pt x="2651" y="333896"/>
                  </a:cubicBezTo>
                  <a:cubicBezTo>
                    <a:pt x="954" y="332199"/>
                    <a:pt x="0" y="329897"/>
                    <a:pt x="0" y="327496"/>
                  </a:cubicBezTo>
                  <a:lnTo>
                    <a:pt x="0" y="9051"/>
                  </a:lnTo>
                  <a:cubicBezTo>
                    <a:pt x="0" y="4052"/>
                    <a:pt x="4052" y="0"/>
                    <a:pt x="9051" y="0"/>
                  </a:cubicBezTo>
                  <a:close/>
                </a:path>
              </a:pathLst>
            </a:custGeom>
            <a:ln w="3810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3829918" cy="4032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949711" y="559168"/>
            <a:ext cx="1846856" cy="1847976"/>
          </a:xfrm>
          <a:custGeom>
            <a:avLst/>
            <a:gdLst/>
            <a:ahLst/>
            <a:cxnLst/>
            <a:rect r="r" b="b" t="t" l="l"/>
            <a:pathLst>
              <a:path h="1847976" w="1846856">
                <a:moveTo>
                  <a:pt x="0" y="0"/>
                </a:moveTo>
                <a:lnTo>
                  <a:pt x="1846856" y="0"/>
                </a:lnTo>
                <a:lnTo>
                  <a:pt x="1846856" y="1847976"/>
                </a:lnTo>
                <a:lnTo>
                  <a:pt x="0" y="18479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699544" y="737807"/>
            <a:ext cx="12888911" cy="1401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21"/>
              </a:lnSpc>
            </a:pPr>
            <a:r>
              <a:rPr lang="en-US" sz="5567" b="true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2025-2026 Parent Satisfaction Survey Results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4209484"/>
            <a:ext cx="16462028" cy="41920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286847" indent="-643424" lvl="1">
              <a:lnSpc>
                <a:spcPts val="8344"/>
              </a:lnSpc>
              <a:buAutoNum type="arabicPeriod" startAt="1"/>
            </a:pPr>
            <a:r>
              <a:rPr lang="en-US" sz="596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Homework/resources for parents at home</a:t>
            </a:r>
          </a:p>
          <a:p>
            <a:pPr algn="l" marL="1286847" indent="-643424" lvl="1">
              <a:lnSpc>
                <a:spcPts val="8344"/>
              </a:lnSpc>
              <a:buAutoNum type="arabicPeriod" startAt="1"/>
            </a:pPr>
            <a:r>
              <a:rPr lang="en-US" sz="596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More one-on-one time</a:t>
            </a:r>
          </a:p>
          <a:p>
            <a:pPr algn="l" marL="1286847" indent="-643424" lvl="1">
              <a:lnSpc>
                <a:spcPts val="8344"/>
              </a:lnSpc>
              <a:buAutoNum type="arabicPeriod" startAt="1"/>
            </a:pPr>
            <a:r>
              <a:rPr lang="en-US" sz="596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More paper materials/less screens</a:t>
            </a:r>
          </a:p>
          <a:p>
            <a:pPr algn="l">
              <a:lnSpc>
                <a:spcPts val="8344"/>
              </a:lnSpc>
            </a:pP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5412444" y="642557"/>
            <a:ext cx="1846856" cy="1847976"/>
          </a:xfrm>
          <a:custGeom>
            <a:avLst/>
            <a:gdLst/>
            <a:ahLst/>
            <a:cxnLst/>
            <a:rect r="r" b="b" t="t" l="l"/>
            <a:pathLst>
              <a:path h="1847976" w="1846856">
                <a:moveTo>
                  <a:pt x="0" y="0"/>
                </a:moveTo>
                <a:lnTo>
                  <a:pt x="1846856" y="0"/>
                </a:lnTo>
                <a:lnTo>
                  <a:pt x="1846856" y="1847976"/>
                </a:lnTo>
                <a:lnTo>
                  <a:pt x="0" y="18479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672995" y="6114731"/>
            <a:ext cx="4753111" cy="4653480"/>
          </a:xfrm>
          <a:custGeom>
            <a:avLst/>
            <a:gdLst/>
            <a:ahLst/>
            <a:cxnLst/>
            <a:rect r="r" b="b" t="t" l="l"/>
            <a:pathLst>
              <a:path h="4653480" w="4753111">
                <a:moveTo>
                  <a:pt x="0" y="0"/>
                </a:moveTo>
                <a:lnTo>
                  <a:pt x="4753111" y="0"/>
                </a:lnTo>
                <a:lnTo>
                  <a:pt x="4753111" y="4653481"/>
                </a:lnTo>
                <a:lnTo>
                  <a:pt x="0" y="46534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457367" y="-757447"/>
            <a:ext cx="6432333" cy="6297504"/>
          </a:xfrm>
          <a:custGeom>
            <a:avLst/>
            <a:gdLst/>
            <a:ahLst/>
            <a:cxnLst/>
            <a:rect r="r" b="b" t="t" l="l"/>
            <a:pathLst>
              <a:path h="6297504" w="6432333">
                <a:moveTo>
                  <a:pt x="0" y="0"/>
                </a:moveTo>
                <a:lnTo>
                  <a:pt x="6432333" y="0"/>
                </a:lnTo>
                <a:lnTo>
                  <a:pt x="6432333" y="6297503"/>
                </a:lnTo>
                <a:lnTo>
                  <a:pt x="0" y="62975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384544">
            <a:off x="-8278169" y="-2042263"/>
            <a:ext cx="13658914" cy="16022187"/>
          </a:xfrm>
          <a:custGeom>
            <a:avLst/>
            <a:gdLst/>
            <a:ahLst/>
            <a:cxnLst/>
            <a:rect r="r" b="b" t="t" l="l"/>
            <a:pathLst>
              <a:path h="16022187" w="13658914">
                <a:moveTo>
                  <a:pt x="0" y="0"/>
                </a:moveTo>
                <a:lnTo>
                  <a:pt x="13658914" y="0"/>
                </a:lnTo>
                <a:lnTo>
                  <a:pt x="13658914" y="16022187"/>
                </a:lnTo>
                <a:lnTo>
                  <a:pt x="0" y="160221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5426106" y="-3221061"/>
            <a:ext cx="4347788" cy="7905069"/>
          </a:xfrm>
          <a:custGeom>
            <a:avLst/>
            <a:gdLst/>
            <a:ahLst/>
            <a:cxnLst/>
            <a:rect r="r" b="b" t="t" l="l"/>
            <a:pathLst>
              <a:path h="7905069" w="4347788">
                <a:moveTo>
                  <a:pt x="0" y="0"/>
                </a:moveTo>
                <a:lnTo>
                  <a:pt x="4347788" y="0"/>
                </a:lnTo>
                <a:lnTo>
                  <a:pt x="4347788" y="7905069"/>
                </a:lnTo>
                <a:lnTo>
                  <a:pt x="0" y="79050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732419" y="1278662"/>
            <a:ext cx="936258" cy="1295859"/>
          </a:xfrm>
          <a:custGeom>
            <a:avLst/>
            <a:gdLst/>
            <a:ahLst/>
            <a:cxnLst/>
            <a:rect r="r" b="b" t="t" l="l"/>
            <a:pathLst>
              <a:path h="1295859" w="936258">
                <a:moveTo>
                  <a:pt x="0" y="0"/>
                </a:moveTo>
                <a:lnTo>
                  <a:pt x="936258" y="0"/>
                </a:lnTo>
                <a:lnTo>
                  <a:pt x="936258" y="1295859"/>
                </a:lnTo>
                <a:lnTo>
                  <a:pt x="0" y="12958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213797" y="8472755"/>
            <a:ext cx="326323" cy="451659"/>
          </a:xfrm>
          <a:custGeom>
            <a:avLst/>
            <a:gdLst/>
            <a:ahLst/>
            <a:cxnLst/>
            <a:rect r="r" b="b" t="t" l="l"/>
            <a:pathLst>
              <a:path h="451659" w="326323">
                <a:moveTo>
                  <a:pt x="0" y="0"/>
                </a:moveTo>
                <a:lnTo>
                  <a:pt x="326323" y="0"/>
                </a:lnTo>
                <a:lnTo>
                  <a:pt x="326323" y="451659"/>
                </a:lnTo>
                <a:lnTo>
                  <a:pt x="0" y="4516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910991" y="3637788"/>
            <a:ext cx="8036252" cy="3011424"/>
            <a:chOff x="0" y="0"/>
            <a:chExt cx="10715003" cy="401523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9753600" cy="4015232"/>
            </a:xfrm>
            <a:custGeom>
              <a:avLst/>
              <a:gdLst/>
              <a:ahLst/>
              <a:cxnLst/>
              <a:rect r="r" b="b" t="t" l="l"/>
              <a:pathLst>
                <a:path h="4015232" w="9753600">
                  <a:moveTo>
                    <a:pt x="0" y="0"/>
                  </a:moveTo>
                  <a:lnTo>
                    <a:pt x="9753600" y="0"/>
                  </a:lnTo>
                  <a:lnTo>
                    <a:pt x="9753600" y="4015232"/>
                  </a:lnTo>
                  <a:lnTo>
                    <a:pt x="0" y="4015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903930" y="995818"/>
              <a:ext cx="9811073" cy="19092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739"/>
                </a:lnSpc>
              </a:pPr>
              <a:r>
                <a:rPr lang="en-US" sz="4099" spc="-81">
                  <a:solidFill>
                    <a:srgbClr val="00000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If so, what ways can we improve the event(s)?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3768827" y="6299141"/>
            <a:ext cx="7814678" cy="3217042"/>
            <a:chOff x="0" y="0"/>
            <a:chExt cx="10419570" cy="428939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419570" cy="4289390"/>
            </a:xfrm>
            <a:custGeom>
              <a:avLst/>
              <a:gdLst/>
              <a:ahLst/>
              <a:cxnLst/>
              <a:rect r="r" b="b" t="t" l="l"/>
              <a:pathLst>
                <a:path h="4289390" w="10419570">
                  <a:moveTo>
                    <a:pt x="0" y="0"/>
                  </a:moveTo>
                  <a:lnTo>
                    <a:pt x="10419570" y="0"/>
                  </a:lnTo>
                  <a:lnTo>
                    <a:pt x="10419570" y="4289390"/>
                  </a:lnTo>
                  <a:lnTo>
                    <a:pt x="0" y="42893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199800" y="448187"/>
              <a:ext cx="8376142" cy="32882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00"/>
                </a:lnSpc>
              </a:pPr>
              <a:r>
                <a:rPr lang="en-US" sz="3500" spc="-70">
                  <a:solidFill>
                    <a:srgbClr val="00000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What other academic-based or family-fun activities would you like us to consider offering?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668677" y="1400699"/>
            <a:ext cx="7315200" cy="3011424"/>
            <a:chOff x="0" y="0"/>
            <a:chExt cx="9753600" cy="401523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753600" cy="4015232"/>
            </a:xfrm>
            <a:custGeom>
              <a:avLst/>
              <a:gdLst/>
              <a:ahLst/>
              <a:cxnLst/>
              <a:rect r="r" b="b" t="t" l="l"/>
              <a:pathLst>
                <a:path h="4015232" w="9753600">
                  <a:moveTo>
                    <a:pt x="0" y="0"/>
                  </a:moveTo>
                  <a:lnTo>
                    <a:pt x="9753600" y="0"/>
                  </a:lnTo>
                  <a:lnTo>
                    <a:pt x="9753600" y="4015232"/>
                  </a:lnTo>
                  <a:lnTo>
                    <a:pt x="0" y="4015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843628" y="723858"/>
              <a:ext cx="8376142" cy="24627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900"/>
                </a:lnSpc>
              </a:pPr>
              <a:r>
                <a:rPr lang="en-US" sz="3500" spc="-7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Were you able to attend any of these family engagement events this year?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3452612" y="136659"/>
            <a:ext cx="13185908" cy="11420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68"/>
              </a:lnSpc>
            </a:pPr>
            <a:r>
              <a:rPr lang="en-US" sz="7238" b="true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Family Engagement Plan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01556" y="5786412"/>
            <a:ext cx="4753111" cy="4653480"/>
          </a:xfrm>
          <a:custGeom>
            <a:avLst/>
            <a:gdLst/>
            <a:ahLst/>
            <a:cxnLst/>
            <a:rect r="r" b="b" t="t" l="l"/>
            <a:pathLst>
              <a:path h="4653480" w="4753111">
                <a:moveTo>
                  <a:pt x="0" y="0"/>
                </a:moveTo>
                <a:lnTo>
                  <a:pt x="4753111" y="0"/>
                </a:lnTo>
                <a:lnTo>
                  <a:pt x="4753111" y="4653481"/>
                </a:lnTo>
                <a:lnTo>
                  <a:pt x="0" y="46534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0097" y="-2120052"/>
            <a:ext cx="6432333" cy="6297504"/>
          </a:xfrm>
          <a:custGeom>
            <a:avLst/>
            <a:gdLst/>
            <a:ahLst/>
            <a:cxnLst/>
            <a:rect r="r" b="b" t="t" l="l"/>
            <a:pathLst>
              <a:path h="6297504" w="6432333">
                <a:moveTo>
                  <a:pt x="0" y="0"/>
                </a:moveTo>
                <a:lnTo>
                  <a:pt x="6432333" y="0"/>
                </a:lnTo>
                <a:lnTo>
                  <a:pt x="6432333" y="6297504"/>
                </a:lnTo>
                <a:lnTo>
                  <a:pt x="0" y="62975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384544">
            <a:off x="9050286" y="-1647241"/>
            <a:ext cx="13658914" cy="16022187"/>
          </a:xfrm>
          <a:custGeom>
            <a:avLst/>
            <a:gdLst/>
            <a:ahLst/>
            <a:cxnLst/>
            <a:rect r="r" b="b" t="t" l="l"/>
            <a:pathLst>
              <a:path h="16022187" w="13658914">
                <a:moveTo>
                  <a:pt x="0" y="0"/>
                </a:moveTo>
                <a:lnTo>
                  <a:pt x="13658914" y="0"/>
                </a:lnTo>
                <a:lnTo>
                  <a:pt x="13658914" y="16022186"/>
                </a:lnTo>
                <a:lnTo>
                  <a:pt x="0" y="160221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-2043797" y="-2591953"/>
            <a:ext cx="4347788" cy="7905069"/>
          </a:xfrm>
          <a:custGeom>
            <a:avLst/>
            <a:gdLst/>
            <a:ahLst/>
            <a:cxnLst/>
            <a:rect r="r" b="b" t="t" l="l"/>
            <a:pathLst>
              <a:path h="7905069" w="4347788">
                <a:moveTo>
                  <a:pt x="0" y="0"/>
                </a:moveTo>
                <a:lnTo>
                  <a:pt x="4347788" y="0"/>
                </a:lnTo>
                <a:lnTo>
                  <a:pt x="4347788" y="7905069"/>
                </a:lnTo>
                <a:lnTo>
                  <a:pt x="0" y="79050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259300" y="41112"/>
            <a:ext cx="936258" cy="1295859"/>
          </a:xfrm>
          <a:custGeom>
            <a:avLst/>
            <a:gdLst/>
            <a:ahLst/>
            <a:cxnLst/>
            <a:rect r="r" b="b" t="t" l="l"/>
            <a:pathLst>
              <a:path h="1295859" w="936258">
                <a:moveTo>
                  <a:pt x="0" y="0"/>
                </a:moveTo>
                <a:lnTo>
                  <a:pt x="936258" y="0"/>
                </a:lnTo>
                <a:lnTo>
                  <a:pt x="936258" y="1295859"/>
                </a:lnTo>
                <a:lnTo>
                  <a:pt x="0" y="12958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70305" y="8877429"/>
            <a:ext cx="326323" cy="451659"/>
          </a:xfrm>
          <a:custGeom>
            <a:avLst/>
            <a:gdLst/>
            <a:ahLst/>
            <a:cxnLst/>
            <a:rect r="r" b="b" t="t" l="l"/>
            <a:pathLst>
              <a:path h="451659" w="326323">
                <a:moveTo>
                  <a:pt x="0" y="0"/>
                </a:moveTo>
                <a:lnTo>
                  <a:pt x="326324" y="0"/>
                </a:lnTo>
                <a:lnTo>
                  <a:pt x="326324" y="451659"/>
                </a:lnTo>
                <a:lnTo>
                  <a:pt x="0" y="4516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0097" y="1468818"/>
            <a:ext cx="11031930" cy="8635188"/>
          </a:xfrm>
          <a:custGeom>
            <a:avLst/>
            <a:gdLst/>
            <a:ahLst/>
            <a:cxnLst/>
            <a:rect r="r" b="b" t="t" l="l"/>
            <a:pathLst>
              <a:path h="8635188" w="11031930">
                <a:moveTo>
                  <a:pt x="0" y="0"/>
                </a:moveTo>
                <a:lnTo>
                  <a:pt x="11031931" y="0"/>
                </a:lnTo>
                <a:lnTo>
                  <a:pt x="11031931" y="8635188"/>
                </a:lnTo>
                <a:lnTo>
                  <a:pt x="0" y="863518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-1506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9" id="9"/>
          <p:cNvSpPr txBox="true"/>
          <p:nvPr/>
        </p:nvSpPr>
        <p:spPr>
          <a:xfrm rot="0">
            <a:off x="2904455" y="311483"/>
            <a:ext cx="12479089" cy="1049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81"/>
              </a:lnSpc>
            </a:pPr>
            <a:r>
              <a:rPr lang="en-US" sz="7805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School-Family Compact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1162028" y="1028700"/>
            <a:ext cx="6864404" cy="3109003"/>
            <a:chOff x="0" y="0"/>
            <a:chExt cx="9152538" cy="414533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152538" cy="4145337"/>
            </a:xfrm>
            <a:custGeom>
              <a:avLst/>
              <a:gdLst/>
              <a:ahLst/>
              <a:cxnLst/>
              <a:rect r="r" b="b" t="t" l="l"/>
              <a:pathLst>
                <a:path h="4145337" w="9152538">
                  <a:moveTo>
                    <a:pt x="0" y="0"/>
                  </a:moveTo>
                  <a:lnTo>
                    <a:pt x="9152538" y="0"/>
                  </a:lnTo>
                  <a:lnTo>
                    <a:pt x="9152538" y="4145337"/>
                  </a:lnTo>
                  <a:lnTo>
                    <a:pt x="0" y="4145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759118" y="928911"/>
              <a:ext cx="7634303" cy="26145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19"/>
                </a:lnSpc>
              </a:pPr>
              <a:r>
                <a:rPr lang="en-US" sz="37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In what subject area(s) does your child have the most difficulty?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162028" y="6783521"/>
            <a:ext cx="6864404" cy="3109003"/>
            <a:chOff x="0" y="0"/>
            <a:chExt cx="9152538" cy="414533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152538" cy="4145337"/>
            </a:xfrm>
            <a:custGeom>
              <a:avLst/>
              <a:gdLst/>
              <a:ahLst/>
              <a:cxnLst/>
              <a:rect r="r" b="b" t="t" l="l"/>
              <a:pathLst>
                <a:path h="4145337" w="9152538">
                  <a:moveTo>
                    <a:pt x="0" y="0"/>
                  </a:moveTo>
                  <a:lnTo>
                    <a:pt x="9152538" y="0"/>
                  </a:lnTo>
                  <a:lnTo>
                    <a:pt x="9152538" y="4145337"/>
                  </a:lnTo>
                  <a:lnTo>
                    <a:pt x="0" y="41453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759118" y="817094"/>
              <a:ext cx="7634303" cy="28003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What are some things you and your child are willing to do in order to see improvement in that area?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1162028" y="3771632"/>
            <a:ext cx="6864404" cy="3082968"/>
            <a:chOff x="0" y="0"/>
            <a:chExt cx="9152538" cy="411062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9152538" cy="4110624"/>
            </a:xfrm>
            <a:custGeom>
              <a:avLst/>
              <a:gdLst/>
              <a:ahLst/>
              <a:cxnLst/>
              <a:rect r="r" b="b" t="t" l="l"/>
              <a:pathLst>
                <a:path h="4110624" w="9152538">
                  <a:moveTo>
                    <a:pt x="0" y="0"/>
                  </a:moveTo>
                  <a:lnTo>
                    <a:pt x="9152538" y="0"/>
                  </a:lnTo>
                  <a:lnTo>
                    <a:pt x="9152538" y="4110624"/>
                  </a:lnTo>
                  <a:lnTo>
                    <a:pt x="0" y="4110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-422" r="0" b="-422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0" y="967283"/>
              <a:ext cx="8560795" cy="25702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79"/>
                </a:lnSpc>
              </a:pPr>
              <a:r>
                <a:rPr lang="en-US" sz="36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What can the school do to better support you and your child in that area?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01556" y="5786412"/>
            <a:ext cx="4753111" cy="4653480"/>
          </a:xfrm>
          <a:custGeom>
            <a:avLst/>
            <a:gdLst/>
            <a:ahLst/>
            <a:cxnLst/>
            <a:rect r="r" b="b" t="t" l="l"/>
            <a:pathLst>
              <a:path h="4653480" w="4753111">
                <a:moveTo>
                  <a:pt x="0" y="0"/>
                </a:moveTo>
                <a:lnTo>
                  <a:pt x="4753111" y="0"/>
                </a:lnTo>
                <a:lnTo>
                  <a:pt x="4753111" y="4653481"/>
                </a:lnTo>
                <a:lnTo>
                  <a:pt x="0" y="46534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457367" y="-757447"/>
            <a:ext cx="6432333" cy="6297504"/>
          </a:xfrm>
          <a:custGeom>
            <a:avLst/>
            <a:gdLst/>
            <a:ahLst/>
            <a:cxnLst/>
            <a:rect r="r" b="b" t="t" l="l"/>
            <a:pathLst>
              <a:path h="6297504" w="6432333">
                <a:moveTo>
                  <a:pt x="0" y="0"/>
                </a:moveTo>
                <a:lnTo>
                  <a:pt x="6432333" y="0"/>
                </a:lnTo>
                <a:lnTo>
                  <a:pt x="6432333" y="6297503"/>
                </a:lnTo>
                <a:lnTo>
                  <a:pt x="0" y="62975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384544">
            <a:off x="-6005840" y="-2456151"/>
            <a:ext cx="13658914" cy="16022187"/>
          </a:xfrm>
          <a:custGeom>
            <a:avLst/>
            <a:gdLst/>
            <a:ahLst/>
            <a:cxnLst/>
            <a:rect r="r" b="b" t="t" l="l"/>
            <a:pathLst>
              <a:path h="16022187" w="13658914">
                <a:moveTo>
                  <a:pt x="0" y="0"/>
                </a:moveTo>
                <a:lnTo>
                  <a:pt x="13658914" y="0"/>
                </a:lnTo>
                <a:lnTo>
                  <a:pt x="13658914" y="16022187"/>
                </a:lnTo>
                <a:lnTo>
                  <a:pt x="0" y="160221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5426106" y="-3221061"/>
            <a:ext cx="4347788" cy="7905069"/>
          </a:xfrm>
          <a:custGeom>
            <a:avLst/>
            <a:gdLst/>
            <a:ahLst/>
            <a:cxnLst/>
            <a:rect r="r" b="b" t="t" l="l"/>
            <a:pathLst>
              <a:path h="7905069" w="4347788">
                <a:moveTo>
                  <a:pt x="0" y="0"/>
                </a:moveTo>
                <a:lnTo>
                  <a:pt x="4347788" y="0"/>
                </a:lnTo>
                <a:lnTo>
                  <a:pt x="4347788" y="7905069"/>
                </a:lnTo>
                <a:lnTo>
                  <a:pt x="0" y="79050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607011" y="286473"/>
            <a:ext cx="936258" cy="1295859"/>
          </a:xfrm>
          <a:custGeom>
            <a:avLst/>
            <a:gdLst/>
            <a:ahLst/>
            <a:cxnLst/>
            <a:rect r="r" b="b" t="t" l="l"/>
            <a:pathLst>
              <a:path h="1295859" w="936258">
                <a:moveTo>
                  <a:pt x="0" y="0"/>
                </a:moveTo>
                <a:lnTo>
                  <a:pt x="936258" y="0"/>
                </a:lnTo>
                <a:lnTo>
                  <a:pt x="936258" y="1295859"/>
                </a:lnTo>
                <a:lnTo>
                  <a:pt x="0" y="12958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213797" y="8472755"/>
            <a:ext cx="326323" cy="451659"/>
          </a:xfrm>
          <a:custGeom>
            <a:avLst/>
            <a:gdLst/>
            <a:ahLst/>
            <a:cxnLst/>
            <a:rect r="r" b="b" t="t" l="l"/>
            <a:pathLst>
              <a:path h="451659" w="326323">
                <a:moveTo>
                  <a:pt x="0" y="0"/>
                </a:moveTo>
                <a:lnTo>
                  <a:pt x="326323" y="0"/>
                </a:lnTo>
                <a:lnTo>
                  <a:pt x="326323" y="451659"/>
                </a:lnTo>
                <a:lnTo>
                  <a:pt x="0" y="4516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2121" y="2381568"/>
            <a:ext cx="5615110" cy="5523864"/>
          </a:xfrm>
          <a:custGeom>
            <a:avLst/>
            <a:gdLst/>
            <a:ahLst/>
            <a:cxnLst/>
            <a:rect r="r" b="b" t="t" l="l"/>
            <a:pathLst>
              <a:path h="5523864" w="5615110">
                <a:moveTo>
                  <a:pt x="0" y="0"/>
                </a:moveTo>
                <a:lnTo>
                  <a:pt x="5615110" y="0"/>
                </a:lnTo>
                <a:lnTo>
                  <a:pt x="5615110" y="5523864"/>
                </a:lnTo>
                <a:lnTo>
                  <a:pt x="0" y="55238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736656" y="4010791"/>
            <a:ext cx="2625058" cy="3088303"/>
          </a:xfrm>
          <a:custGeom>
            <a:avLst/>
            <a:gdLst/>
            <a:ahLst/>
            <a:cxnLst/>
            <a:rect r="r" b="b" t="t" l="l"/>
            <a:pathLst>
              <a:path h="3088303" w="2625058">
                <a:moveTo>
                  <a:pt x="0" y="0"/>
                </a:moveTo>
                <a:lnTo>
                  <a:pt x="2625058" y="0"/>
                </a:lnTo>
                <a:lnTo>
                  <a:pt x="2625058" y="3088303"/>
                </a:lnTo>
                <a:lnTo>
                  <a:pt x="0" y="30883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6236221" y="-38100"/>
            <a:ext cx="7794425" cy="1890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62"/>
              </a:lnSpc>
            </a:pPr>
            <a:r>
              <a:rPr lang="en-US" sz="6207" b="true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Program Supports and Use of Funds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363890" y="3003018"/>
            <a:ext cx="7243121" cy="1690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79" indent="-345439" lvl="1">
              <a:lnSpc>
                <a:spcPts val="4479"/>
              </a:lnSpc>
              <a:buFont typeface="Arial"/>
              <a:buChar char="•"/>
            </a:pPr>
            <a:r>
              <a:rPr lang="en-US" sz="3199" spc="-6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How can we use Title 1 funds to increase/improve family engagement and participation?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363890" y="4792397"/>
            <a:ext cx="6781554" cy="2252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79" indent="-345439" lvl="1">
              <a:lnSpc>
                <a:spcPts val="4479"/>
              </a:lnSpc>
              <a:buFont typeface="Arial"/>
              <a:buChar char="•"/>
            </a:pPr>
            <a:r>
              <a:rPr lang="en-US" sz="3199" spc="-6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 you </a:t>
            </a:r>
            <a:r>
              <a:rPr lang="en-US" b="true" sz="3199" spc="-6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agree</a:t>
            </a:r>
            <a:r>
              <a:rPr lang="en-US" sz="3199" spc="-6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or </a:t>
            </a:r>
            <a:r>
              <a:rPr lang="en-US" b="true" sz="3199" spc="-63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disagree </a:t>
            </a:r>
            <a:r>
              <a:rPr lang="en-US" sz="3199" spc="-6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for Title 1 schools to use a portion of their funds to support a district level project?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249092" y="7115175"/>
            <a:ext cx="6781554" cy="2252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79" indent="-345439" lvl="1">
              <a:lnSpc>
                <a:spcPts val="4479"/>
              </a:lnSpc>
              <a:buFont typeface="Arial"/>
              <a:buChar char="•"/>
            </a:pPr>
            <a:r>
              <a:rPr lang="en-US" sz="3199" spc="-6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Are you interested in joining a Parent Action Team or working with school staff on Professional Development?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97329" y="6226754"/>
            <a:ext cx="4753111" cy="4653480"/>
          </a:xfrm>
          <a:custGeom>
            <a:avLst/>
            <a:gdLst/>
            <a:ahLst/>
            <a:cxnLst/>
            <a:rect r="r" b="b" t="t" l="l"/>
            <a:pathLst>
              <a:path h="4653480" w="4753111">
                <a:moveTo>
                  <a:pt x="0" y="0"/>
                </a:moveTo>
                <a:lnTo>
                  <a:pt x="4753111" y="0"/>
                </a:lnTo>
                <a:lnTo>
                  <a:pt x="4753111" y="4653480"/>
                </a:lnTo>
                <a:lnTo>
                  <a:pt x="0" y="4653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710674" y="-757447"/>
            <a:ext cx="6432333" cy="6297504"/>
          </a:xfrm>
          <a:custGeom>
            <a:avLst/>
            <a:gdLst/>
            <a:ahLst/>
            <a:cxnLst/>
            <a:rect r="r" b="b" t="t" l="l"/>
            <a:pathLst>
              <a:path h="6297504" w="6432333">
                <a:moveTo>
                  <a:pt x="0" y="0"/>
                </a:moveTo>
                <a:lnTo>
                  <a:pt x="6432333" y="0"/>
                </a:lnTo>
                <a:lnTo>
                  <a:pt x="6432333" y="6297503"/>
                </a:lnTo>
                <a:lnTo>
                  <a:pt x="0" y="62975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540684">
            <a:off x="-2628447" y="5924473"/>
            <a:ext cx="5559507" cy="6521416"/>
          </a:xfrm>
          <a:custGeom>
            <a:avLst/>
            <a:gdLst/>
            <a:ahLst/>
            <a:cxnLst/>
            <a:rect r="r" b="b" t="t" l="l"/>
            <a:pathLst>
              <a:path h="6521416" w="5559507">
                <a:moveTo>
                  <a:pt x="0" y="0"/>
                </a:moveTo>
                <a:lnTo>
                  <a:pt x="5559507" y="0"/>
                </a:lnTo>
                <a:lnTo>
                  <a:pt x="5559507" y="6521416"/>
                </a:lnTo>
                <a:lnTo>
                  <a:pt x="0" y="65214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4795219" y="-2412152"/>
            <a:ext cx="4347788" cy="7905069"/>
          </a:xfrm>
          <a:custGeom>
            <a:avLst/>
            <a:gdLst/>
            <a:ahLst/>
            <a:cxnLst/>
            <a:rect r="r" b="b" t="t" l="l"/>
            <a:pathLst>
              <a:path h="7905069" w="4347788">
                <a:moveTo>
                  <a:pt x="0" y="0"/>
                </a:moveTo>
                <a:lnTo>
                  <a:pt x="4347788" y="0"/>
                </a:lnTo>
                <a:lnTo>
                  <a:pt x="4347788" y="7905069"/>
                </a:lnTo>
                <a:lnTo>
                  <a:pt x="0" y="79050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850337" y="922761"/>
            <a:ext cx="8587325" cy="1468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10761" b="true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Thank you!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3081624" y="1841933"/>
            <a:ext cx="565308" cy="782434"/>
          </a:xfrm>
          <a:custGeom>
            <a:avLst/>
            <a:gdLst/>
            <a:ahLst/>
            <a:cxnLst/>
            <a:rect r="r" b="b" t="t" l="l"/>
            <a:pathLst>
              <a:path h="782434" w="565308">
                <a:moveTo>
                  <a:pt x="0" y="0"/>
                </a:moveTo>
                <a:lnTo>
                  <a:pt x="565308" y="0"/>
                </a:lnTo>
                <a:lnTo>
                  <a:pt x="565308" y="782434"/>
                </a:lnTo>
                <a:lnTo>
                  <a:pt x="0" y="7824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18566" y="4917671"/>
            <a:ext cx="326323" cy="451659"/>
          </a:xfrm>
          <a:custGeom>
            <a:avLst/>
            <a:gdLst/>
            <a:ahLst/>
            <a:cxnLst/>
            <a:rect r="r" b="b" t="t" l="l"/>
            <a:pathLst>
              <a:path h="451659" w="326323">
                <a:moveTo>
                  <a:pt x="0" y="0"/>
                </a:moveTo>
                <a:lnTo>
                  <a:pt x="326323" y="0"/>
                </a:lnTo>
                <a:lnTo>
                  <a:pt x="326323" y="451658"/>
                </a:lnTo>
                <a:lnTo>
                  <a:pt x="0" y="4516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85639" y="190075"/>
            <a:ext cx="4674522" cy="4677356"/>
          </a:xfrm>
          <a:custGeom>
            <a:avLst/>
            <a:gdLst/>
            <a:ahLst/>
            <a:cxnLst/>
            <a:rect r="r" b="b" t="t" l="l"/>
            <a:pathLst>
              <a:path h="4677356" w="4674522">
                <a:moveTo>
                  <a:pt x="0" y="0"/>
                </a:moveTo>
                <a:lnTo>
                  <a:pt x="4674522" y="0"/>
                </a:lnTo>
                <a:lnTo>
                  <a:pt x="4674522" y="4677356"/>
                </a:lnTo>
                <a:lnTo>
                  <a:pt x="0" y="467735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159598" y="5826543"/>
            <a:ext cx="1993255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99"/>
              </a:lnSpc>
              <a:spcBef>
                <a:spcPct val="0"/>
              </a:spcBef>
            </a:pPr>
            <a:r>
              <a:rPr lang="en-US" sz="3999" strike="noStrike" u="non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Number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507563" y="5788443"/>
            <a:ext cx="5826472" cy="71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478-988-6148 EXT 9505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365036" y="6852339"/>
            <a:ext cx="2223060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99"/>
              </a:lnSpc>
              <a:spcBef>
                <a:spcPct val="0"/>
              </a:spcBef>
            </a:pPr>
            <a:r>
              <a:rPr lang="en-US" sz="3999" strike="noStrike" u="non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Email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507563" y="6828674"/>
            <a:ext cx="6654998" cy="71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hannah.mericle@hcbe.net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703910" y="7856326"/>
            <a:ext cx="1797210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99"/>
              </a:lnSpc>
              <a:spcBef>
                <a:spcPct val="0"/>
              </a:spcBef>
            </a:pPr>
            <a:r>
              <a:rPr lang="en-US" sz="3999" strike="noStrike" u="none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Web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507563" y="7835944"/>
            <a:ext cx="8277374" cy="71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lrps.hcbe.net/familyengagement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007418" y="3255166"/>
            <a:ext cx="5882729" cy="1612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Hannah Mericle</a:t>
            </a: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i="true">
                <a:solidFill>
                  <a:srgbClr val="000000"/>
                </a:solidFill>
                <a:latin typeface="Poppins Light Italics"/>
                <a:ea typeface="Poppins Light Italics"/>
                <a:cs typeface="Poppins Light Italics"/>
                <a:sym typeface="Poppins Light Italics"/>
              </a:rPr>
              <a:t>Family Engagement Liaison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01556" y="5786412"/>
            <a:ext cx="4753111" cy="4653480"/>
          </a:xfrm>
          <a:custGeom>
            <a:avLst/>
            <a:gdLst/>
            <a:ahLst/>
            <a:cxnLst/>
            <a:rect r="r" b="b" t="t" l="l"/>
            <a:pathLst>
              <a:path h="4653480" w="4753111">
                <a:moveTo>
                  <a:pt x="0" y="0"/>
                </a:moveTo>
                <a:lnTo>
                  <a:pt x="4753111" y="0"/>
                </a:lnTo>
                <a:lnTo>
                  <a:pt x="4753111" y="4653481"/>
                </a:lnTo>
                <a:lnTo>
                  <a:pt x="0" y="46534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304116" y="-757447"/>
            <a:ext cx="6432333" cy="6297504"/>
          </a:xfrm>
          <a:custGeom>
            <a:avLst/>
            <a:gdLst/>
            <a:ahLst/>
            <a:cxnLst/>
            <a:rect r="r" b="b" t="t" l="l"/>
            <a:pathLst>
              <a:path h="6297504" w="6432333">
                <a:moveTo>
                  <a:pt x="0" y="0"/>
                </a:moveTo>
                <a:lnTo>
                  <a:pt x="6432333" y="0"/>
                </a:lnTo>
                <a:lnTo>
                  <a:pt x="6432333" y="6297503"/>
                </a:lnTo>
                <a:lnTo>
                  <a:pt x="0" y="62975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384544">
            <a:off x="9123619" y="-1713078"/>
            <a:ext cx="13658914" cy="16022187"/>
          </a:xfrm>
          <a:custGeom>
            <a:avLst/>
            <a:gdLst/>
            <a:ahLst/>
            <a:cxnLst/>
            <a:rect r="r" b="b" t="t" l="l"/>
            <a:pathLst>
              <a:path h="16022187" w="13658914">
                <a:moveTo>
                  <a:pt x="0" y="0"/>
                </a:moveTo>
                <a:lnTo>
                  <a:pt x="13658914" y="0"/>
                </a:lnTo>
                <a:lnTo>
                  <a:pt x="13658914" y="16022186"/>
                </a:lnTo>
                <a:lnTo>
                  <a:pt x="0" y="160221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-2494004" y="-3708011"/>
            <a:ext cx="4347788" cy="7905069"/>
          </a:xfrm>
          <a:custGeom>
            <a:avLst/>
            <a:gdLst/>
            <a:ahLst/>
            <a:cxnLst/>
            <a:rect r="r" b="b" t="t" l="l"/>
            <a:pathLst>
              <a:path h="7905069" w="4347788">
                <a:moveTo>
                  <a:pt x="0" y="0"/>
                </a:moveTo>
                <a:lnTo>
                  <a:pt x="4347788" y="0"/>
                </a:lnTo>
                <a:lnTo>
                  <a:pt x="4347788" y="7905069"/>
                </a:lnTo>
                <a:lnTo>
                  <a:pt x="0" y="79050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818409" y="244524"/>
            <a:ext cx="936258" cy="1295859"/>
          </a:xfrm>
          <a:custGeom>
            <a:avLst/>
            <a:gdLst/>
            <a:ahLst/>
            <a:cxnLst/>
            <a:rect r="r" b="b" t="t" l="l"/>
            <a:pathLst>
              <a:path h="1295859" w="936258">
                <a:moveTo>
                  <a:pt x="0" y="0"/>
                </a:moveTo>
                <a:lnTo>
                  <a:pt x="936258" y="0"/>
                </a:lnTo>
                <a:lnTo>
                  <a:pt x="936258" y="1295859"/>
                </a:lnTo>
                <a:lnTo>
                  <a:pt x="0" y="12958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302378" y="9611988"/>
            <a:ext cx="326323" cy="451659"/>
          </a:xfrm>
          <a:custGeom>
            <a:avLst/>
            <a:gdLst/>
            <a:ahLst/>
            <a:cxnLst/>
            <a:rect r="r" b="b" t="t" l="l"/>
            <a:pathLst>
              <a:path h="451659" w="326323">
                <a:moveTo>
                  <a:pt x="0" y="0"/>
                </a:moveTo>
                <a:lnTo>
                  <a:pt x="326324" y="0"/>
                </a:lnTo>
                <a:lnTo>
                  <a:pt x="326324" y="451658"/>
                </a:lnTo>
                <a:lnTo>
                  <a:pt x="0" y="4516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256860" y="2391304"/>
            <a:ext cx="7031140" cy="7220683"/>
          </a:xfrm>
          <a:custGeom>
            <a:avLst/>
            <a:gdLst/>
            <a:ahLst/>
            <a:cxnLst/>
            <a:rect r="r" b="b" t="t" l="l"/>
            <a:pathLst>
              <a:path h="7220683" w="7031140">
                <a:moveTo>
                  <a:pt x="0" y="0"/>
                </a:moveTo>
                <a:lnTo>
                  <a:pt x="7031140" y="0"/>
                </a:lnTo>
                <a:lnTo>
                  <a:pt x="7031140" y="7220684"/>
                </a:lnTo>
                <a:lnTo>
                  <a:pt x="0" y="72206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9" id="9"/>
          <p:cNvSpPr txBox="true"/>
          <p:nvPr/>
        </p:nvSpPr>
        <p:spPr>
          <a:xfrm rot="0">
            <a:off x="3513841" y="1025803"/>
            <a:ext cx="3788538" cy="971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98"/>
              </a:lnSpc>
            </a:pPr>
            <a:r>
              <a:rPr lang="en-US" sz="7281" b="true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Agenda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361259" y="3145626"/>
            <a:ext cx="9925279" cy="6466362"/>
            <a:chOff x="0" y="0"/>
            <a:chExt cx="13233705" cy="8621815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95250"/>
              <a:ext cx="10239080" cy="6497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795785" indent="-397893" lvl="1">
                <a:lnSpc>
                  <a:spcPts val="2948"/>
                </a:lnSpc>
                <a:buFont typeface="Arial"/>
                <a:buChar char="•"/>
              </a:pPr>
              <a:r>
                <a:rPr lang="en-US" sz="3685" spc="-73">
                  <a:solidFill>
                    <a:srgbClr val="00000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Welcome and Introductions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220515"/>
              <a:ext cx="8295593" cy="6497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795785" indent="-397893" lvl="1">
                <a:lnSpc>
                  <a:spcPts val="2948"/>
                </a:lnSpc>
                <a:buFont typeface="Arial"/>
                <a:buChar char="•"/>
              </a:pPr>
              <a:r>
                <a:rPr lang="en-US" sz="3685" spc="-73">
                  <a:solidFill>
                    <a:srgbClr val="00000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Parent Feedback Form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2345781"/>
              <a:ext cx="9467783" cy="6497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795785" indent="-397893" lvl="1">
                <a:lnSpc>
                  <a:spcPts val="2948"/>
                </a:lnSpc>
                <a:buFont typeface="Arial"/>
                <a:buChar char="•"/>
              </a:pPr>
              <a:r>
                <a:rPr lang="en-US" sz="3685" spc="-73">
                  <a:solidFill>
                    <a:srgbClr val="00000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Our FE Program Highlights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3471046"/>
              <a:ext cx="6891259" cy="6497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795785" indent="-397893" lvl="1">
                <a:lnSpc>
                  <a:spcPts val="2948"/>
                </a:lnSpc>
                <a:buFont typeface="Arial"/>
                <a:buChar char="•"/>
              </a:pPr>
              <a:r>
                <a:rPr lang="en-US" sz="3685" spc="-73">
                  <a:solidFill>
                    <a:srgbClr val="00000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Achievement Data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4596311"/>
              <a:ext cx="9761510" cy="6497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795785" indent="-397893" lvl="1">
                <a:lnSpc>
                  <a:spcPts val="2948"/>
                </a:lnSpc>
                <a:buFont typeface="Arial"/>
                <a:buChar char="•"/>
              </a:pPr>
              <a:r>
                <a:rPr lang="en-US" sz="3685" spc="-73">
                  <a:solidFill>
                    <a:srgbClr val="00000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2026 Parent Survey Results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5721577"/>
              <a:ext cx="9133303" cy="6497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795785" indent="-397893" lvl="1">
                <a:lnSpc>
                  <a:spcPts val="2948"/>
                </a:lnSpc>
                <a:buFont typeface="Arial"/>
                <a:buChar char="•"/>
              </a:pPr>
              <a:r>
                <a:rPr lang="en-US" sz="3685" spc="-73">
                  <a:solidFill>
                    <a:srgbClr val="00000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Family Engagement Plan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6846842"/>
              <a:ext cx="9004100" cy="6497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795785" indent="-397893" lvl="1">
                <a:lnSpc>
                  <a:spcPts val="2948"/>
                </a:lnSpc>
                <a:buFont typeface="Arial"/>
                <a:buChar char="•"/>
              </a:pPr>
              <a:r>
                <a:rPr lang="en-US" sz="3685" spc="-73">
                  <a:solidFill>
                    <a:srgbClr val="00000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School-Family Compact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7972107"/>
              <a:ext cx="13233705" cy="6497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795785" indent="-397893" lvl="1">
                <a:lnSpc>
                  <a:spcPts val="2948"/>
                </a:lnSpc>
                <a:buFont typeface="Arial"/>
                <a:buChar char="•"/>
              </a:pPr>
              <a:r>
                <a:rPr lang="en-US" sz="3685" spc="-73">
                  <a:solidFill>
                    <a:srgbClr val="00000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Program Supports and Use of Funds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01556" y="5786412"/>
            <a:ext cx="4753111" cy="4653480"/>
          </a:xfrm>
          <a:custGeom>
            <a:avLst/>
            <a:gdLst/>
            <a:ahLst/>
            <a:cxnLst/>
            <a:rect r="r" b="b" t="t" l="l"/>
            <a:pathLst>
              <a:path h="4653480" w="4753111">
                <a:moveTo>
                  <a:pt x="0" y="0"/>
                </a:moveTo>
                <a:lnTo>
                  <a:pt x="4753111" y="0"/>
                </a:lnTo>
                <a:lnTo>
                  <a:pt x="4753111" y="4653481"/>
                </a:lnTo>
                <a:lnTo>
                  <a:pt x="0" y="46534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457367" y="-757447"/>
            <a:ext cx="6432333" cy="6297504"/>
          </a:xfrm>
          <a:custGeom>
            <a:avLst/>
            <a:gdLst/>
            <a:ahLst/>
            <a:cxnLst/>
            <a:rect r="r" b="b" t="t" l="l"/>
            <a:pathLst>
              <a:path h="6297504" w="6432333">
                <a:moveTo>
                  <a:pt x="0" y="0"/>
                </a:moveTo>
                <a:lnTo>
                  <a:pt x="6432333" y="0"/>
                </a:lnTo>
                <a:lnTo>
                  <a:pt x="6432333" y="6297503"/>
                </a:lnTo>
                <a:lnTo>
                  <a:pt x="0" y="62975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384544">
            <a:off x="-4525466" y="-1647241"/>
            <a:ext cx="13658914" cy="16022187"/>
          </a:xfrm>
          <a:custGeom>
            <a:avLst/>
            <a:gdLst/>
            <a:ahLst/>
            <a:cxnLst/>
            <a:rect r="r" b="b" t="t" l="l"/>
            <a:pathLst>
              <a:path h="16022187" w="13658914">
                <a:moveTo>
                  <a:pt x="0" y="0"/>
                </a:moveTo>
                <a:lnTo>
                  <a:pt x="13658914" y="0"/>
                </a:lnTo>
                <a:lnTo>
                  <a:pt x="13658914" y="16022186"/>
                </a:lnTo>
                <a:lnTo>
                  <a:pt x="0" y="160221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5250903" y="-2761569"/>
            <a:ext cx="4347788" cy="7905069"/>
          </a:xfrm>
          <a:custGeom>
            <a:avLst/>
            <a:gdLst/>
            <a:ahLst/>
            <a:cxnLst/>
            <a:rect r="r" b="b" t="t" l="l"/>
            <a:pathLst>
              <a:path h="7905069" w="4347788">
                <a:moveTo>
                  <a:pt x="0" y="0"/>
                </a:moveTo>
                <a:lnTo>
                  <a:pt x="4347788" y="0"/>
                </a:lnTo>
                <a:lnTo>
                  <a:pt x="4347788" y="7905069"/>
                </a:lnTo>
                <a:lnTo>
                  <a:pt x="0" y="79050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956668" y="8610370"/>
            <a:ext cx="936258" cy="1295859"/>
          </a:xfrm>
          <a:custGeom>
            <a:avLst/>
            <a:gdLst/>
            <a:ahLst/>
            <a:cxnLst/>
            <a:rect r="r" b="b" t="t" l="l"/>
            <a:pathLst>
              <a:path h="1295859" w="936258">
                <a:moveTo>
                  <a:pt x="0" y="0"/>
                </a:moveTo>
                <a:lnTo>
                  <a:pt x="936258" y="0"/>
                </a:lnTo>
                <a:lnTo>
                  <a:pt x="936258" y="1295860"/>
                </a:lnTo>
                <a:lnTo>
                  <a:pt x="0" y="12958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535009" y="9454571"/>
            <a:ext cx="326323" cy="451659"/>
          </a:xfrm>
          <a:custGeom>
            <a:avLst/>
            <a:gdLst/>
            <a:ahLst/>
            <a:cxnLst/>
            <a:rect r="r" b="b" t="t" l="l"/>
            <a:pathLst>
              <a:path h="451659" w="326323">
                <a:moveTo>
                  <a:pt x="0" y="0"/>
                </a:moveTo>
                <a:lnTo>
                  <a:pt x="326323" y="0"/>
                </a:lnTo>
                <a:lnTo>
                  <a:pt x="326323" y="451659"/>
                </a:lnTo>
                <a:lnTo>
                  <a:pt x="0" y="4516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244529" y="1028700"/>
            <a:ext cx="7910703" cy="8229600"/>
          </a:xfrm>
          <a:custGeom>
            <a:avLst/>
            <a:gdLst/>
            <a:ahLst/>
            <a:cxnLst/>
            <a:rect r="r" b="b" t="t" l="l"/>
            <a:pathLst>
              <a:path h="8229600" w="7910703">
                <a:moveTo>
                  <a:pt x="0" y="0"/>
                </a:moveTo>
                <a:lnTo>
                  <a:pt x="7910703" y="0"/>
                </a:lnTo>
                <a:lnTo>
                  <a:pt x="791070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880270" y="850575"/>
            <a:ext cx="7545837" cy="1732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74"/>
              </a:lnSpc>
            </a:pPr>
            <a:r>
              <a:rPr lang="en-US" sz="6928" b="true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Parent Feedback Form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755430" y="3814945"/>
            <a:ext cx="5795516" cy="63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1" indent="-377825" lvl="1">
              <a:lnSpc>
                <a:spcPts val="49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spc="-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Paper Copy or QR Code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991749" y="7105201"/>
            <a:ext cx="10296251" cy="1254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b="true" sz="3500" i="true" spc="-70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Your input directly impacts our goals and events for the upcoming school year!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698170" y="4860606"/>
            <a:ext cx="9589830" cy="1254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1" indent="-377825" lvl="1">
              <a:lnSpc>
                <a:spcPts val="49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spc="-7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Please fill out your responses as we go through the presentation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19B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647479" y="6329567"/>
            <a:ext cx="4753111" cy="4653480"/>
          </a:xfrm>
          <a:custGeom>
            <a:avLst/>
            <a:gdLst/>
            <a:ahLst/>
            <a:cxnLst/>
            <a:rect r="r" b="b" t="t" l="l"/>
            <a:pathLst>
              <a:path h="4653480" w="4753111">
                <a:moveTo>
                  <a:pt x="0" y="0"/>
                </a:moveTo>
                <a:lnTo>
                  <a:pt x="4753110" y="0"/>
                </a:lnTo>
                <a:lnTo>
                  <a:pt x="4753110" y="4653480"/>
                </a:lnTo>
                <a:lnTo>
                  <a:pt x="0" y="4653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37468" y="-2157589"/>
            <a:ext cx="4753111" cy="4653480"/>
          </a:xfrm>
          <a:custGeom>
            <a:avLst/>
            <a:gdLst/>
            <a:ahLst/>
            <a:cxnLst/>
            <a:rect r="r" b="b" t="t" l="l"/>
            <a:pathLst>
              <a:path h="4653480" w="4753111">
                <a:moveTo>
                  <a:pt x="0" y="0"/>
                </a:moveTo>
                <a:lnTo>
                  <a:pt x="4753111" y="0"/>
                </a:lnTo>
                <a:lnTo>
                  <a:pt x="4753111" y="4653480"/>
                </a:lnTo>
                <a:lnTo>
                  <a:pt x="0" y="46534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177079" y="-1356785"/>
            <a:ext cx="6432333" cy="6297504"/>
          </a:xfrm>
          <a:custGeom>
            <a:avLst/>
            <a:gdLst/>
            <a:ahLst/>
            <a:cxnLst/>
            <a:rect r="r" b="b" t="t" l="l"/>
            <a:pathLst>
              <a:path h="6297504" w="6432333">
                <a:moveTo>
                  <a:pt x="0" y="0"/>
                </a:moveTo>
                <a:lnTo>
                  <a:pt x="6432333" y="0"/>
                </a:lnTo>
                <a:lnTo>
                  <a:pt x="6432333" y="6297503"/>
                </a:lnTo>
                <a:lnTo>
                  <a:pt x="0" y="62975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384544">
            <a:off x="13181552" y="-149452"/>
            <a:ext cx="13658914" cy="16022187"/>
          </a:xfrm>
          <a:custGeom>
            <a:avLst/>
            <a:gdLst/>
            <a:ahLst/>
            <a:cxnLst/>
            <a:rect r="r" b="b" t="t" l="l"/>
            <a:pathLst>
              <a:path h="16022187" w="13658914">
                <a:moveTo>
                  <a:pt x="0" y="0"/>
                </a:moveTo>
                <a:lnTo>
                  <a:pt x="13658914" y="0"/>
                </a:lnTo>
                <a:lnTo>
                  <a:pt x="13658914" y="16022187"/>
                </a:lnTo>
                <a:lnTo>
                  <a:pt x="0" y="160221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6786616" y="5972831"/>
            <a:ext cx="4753111" cy="4653480"/>
          </a:xfrm>
          <a:custGeom>
            <a:avLst/>
            <a:gdLst/>
            <a:ahLst/>
            <a:cxnLst/>
            <a:rect r="r" b="b" t="t" l="l"/>
            <a:pathLst>
              <a:path h="4653480" w="4753111">
                <a:moveTo>
                  <a:pt x="0" y="0"/>
                </a:moveTo>
                <a:lnTo>
                  <a:pt x="4753111" y="0"/>
                </a:lnTo>
                <a:lnTo>
                  <a:pt x="4753111" y="4653480"/>
                </a:lnTo>
                <a:lnTo>
                  <a:pt x="0" y="46534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930117" y="-2412152"/>
            <a:ext cx="4347788" cy="7905069"/>
          </a:xfrm>
          <a:custGeom>
            <a:avLst/>
            <a:gdLst/>
            <a:ahLst/>
            <a:cxnLst/>
            <a:rect r="r" b="b" t="t" l="l"/>
            <a:pathLst>
              <a:path h="7905069" w="4347788">
                <a:moveTo>
                  <a:pt x="0" y="0"/>
                </a:moveTo>
                <a:lnTo>
                  <a:pt x="4347788" y="0"/>
                </a:lnTo>
                <a:lnTo>
                  <a:pt x="4347788" y="7905069"/>
                </a:lnTo>
                <a:lnTo>
                  <a:pt x="0" y="79050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1115" y="5749775"/>
            <a:ext cx="4753111" cy="4653480"/>
          </a:xfrm>
          <a:custGeom>
            <a:avLst/>
            <a:gdLst/>
            <a:ahLst/>
            <a:cxnLst/>
            <a:rect r="r" b="b" t="t" l="l"/>
            <a:pathLst>
              <a:path h="4653480" w="4753111">
                <a:moveTo>
                  <a:pt x="0" y="0"/>
                </a:moveTo>
                <a:lnTo>
                  <a:pt x="4753111" y="0"/>
                </a:lnTo>
                <a:lnTo>
                  <a:pt x="4753111" y="4653480"/>
                </a:lnTo>
                <a:lnTo>
                  <a:pt x="0" y="46534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43777" y="7651641"/>
            <a:ext cx="936258" cy="1295859"/>
          </a:xfrm>
          <a:custGeom>
            <a:avLst/>
            <a:gdLst/>
            <a:ahLst/>
            <a:cxnLst/>
            <a:rect r="r" b="b" t="t" l="l"/>
            <a:pathLst>
              <a:path h="1295859" w="936258">
                <a:moveTo>
                  <a:pt x="0" y="0"/>
                </a:moveTo>
                <a:lnTo>
                  <a:pt x="936258" y="0"/>
                </a:lnTo>
                <a:lnTo>
                  <a:pt x="936258" y="1295859"/>
                </a:lnTo>
                <a:lnTo>
                  <a:pt x="0" y="12958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16873" y="9109460"/>
            <a:ext cx="326323" cy="451659"/>
          </a:xfrm>
          <a:custGeom>
            <a:avLst/>
            <a:gdLst/>
            <a:ahLst/>
            <a:cxnLst/>
            <a:rect r="r" b="b" t="t" l="l"/>
            <a:pathLst>
              <a:path h="451659" w="326323">
                <a:moveTo>
                  <a:pt x="0" y="0"/>
                </a:moveTo>
                <a:lnTo>
                  <a:pt x="326324" y="0"/>
                </a:lnTo>
                <a:lnTo>
                  <a:pt x="326324" y="451659"/>
                </a:lnTo>
                <a:lnTo>
                  <a:pt x="0" y="4516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43777" y="1540383"/>
            <a:ext cx="8354580" cy="4699451"/>
          </a:xfrm>
          <a:custGeom>
            <a:avLst/>
            <a:gdLst/>
            <a:ahLst/>
            <a:cxnLst/>
            <a:rect r="r" b="b" t="t" l="l"/>
            <a:pathLst>
              <a:path h="4699451" w="8354580">
                <a:moveTo>
                  <a:pt x="0" y="0"/>
                </a:moveTo>
                <a:lnTo>
                  <a:pt x="8354580" y="0"/>
                </a:lnTo>
                <a:lnTo>
                  <a:pt x="8354580" y="4699451"/>
                </a:lnTo>
                <a:lnTo>
                  <a:pt x="0" y="46994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836607" y="6006632"/>
            <a:ext cx="7507060" cy="5212251"/>
          </a:xfrm>
          <a:custGeom>
            <a:avLst/>
            <a:gdLst/>
            <a:ahLst/>
            <a:cxnLst/>
            <a:rect r="r" b="b" t="t" l="l"/>
            <a:pathLst>
              <a:path h="5212251" w="7507060">
                <a:moveTo>
                  <a:pt x="0" y="0"/>
                </a:moveTo>
                <a:lnTo>
                  <a:pt x="7507060" y="0"/>
                </a:lnTo>
                <a:lnTo>
                  <a:pt x="7507060" y="5212251"/>
                </a:lnTo>
                <a:lnTo>
                  <a:pt x="0" y="521225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13453" r="-5029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417671" y="6392480"/>
            <a:ext cx="4936600" cy="4590568"/>
          </a:xfrm>
          <a:custGeom>
            <a:avLst/>
            <a:gdLst/>
            <a:ahLst/>
            <a:cxnLst/>
            <a:rect r="r" b="b" t="t" l="l"/>
            <a:pathLst>
              <a:path h="4590568" w="4936600">
                <a:moveTo>
                  <a:pt x="0" y="0"/>
                </a:moveTo>
                <a:lnTo>
                  <a:pt x="4936600" y="0"/>
                </a:lnTo>
                <a:lnTo>
                  <a:pt x="4936600" y="4590567"/>
                </a:lnTo>
                <a:lnTo>
                  <a:pt x="0" y="459056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5003" t="-24739" r="0" b="-40156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664537" y="1028700"/>
            <a:ext cx="9162604" cy="5130461"/>
          </a:xfrm>
          <a:custGeom>
            <a:avLst/>
            <a:gdLst/>
            <a:ahLst/>
            <a:cxnLst/>
            <a:rect r="r" b="b" t="t" l="l"/>
            <a:pathLst>
              <a:path h="5130461" w="9162604">
                <a:moveTo>
                  <a:pt x="0" y="0"/>
                </a:moveTo>
                <a:lnTo>
                  <a:pt x="9162605" y="0"/>
                </a:lnTo>
                <a:lnTo>
                  <a:pt x="9162605" y="5130461"/>
                </a:lnTo>
                <a:lnTo>
                  <a:pt x="0" y="513046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-33364" r="-5029" b="-7316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43777" y="254876"/>
            <a:ext cx="17341504" cy="773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34"/>
              </a:lnSpc>
            </a:pPr>
            <a:r>
              <a:rPr lang="en-US" sz="5689" b="true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A Glimpse at Family Engagement at Langston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149030" y="9494444"/>
            <a:ext cx="4378077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ESOL Parent Meeting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223968" y="6388664"/>
            <a:ext cx="2394198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STEM Night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601197" y="5169385"/>
            <a:ext cx="3851821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Bananas for Books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299602" y="6238259"/>
            <a:ext cx="4753111" cy="4653480"/>
          </a:xfrm>
          <a:custGeom>
            <a:avLst/>
            <a:gdLst/>
            <a:ahLst/>
            <a:cxnLst/>
            <a:rect r="r" b="b" t="t" l="l"/>
            <a:pathLst>
              <a:path h="4653480" w="4753111">
                <a:moveTo>
                  <a:pt x="0" y="0"/>
                </a:moveTo>
                <a:lnTo>
                  <a:pt x="4753111" y="0"/>
                </a:lnTo>
                <a:lnTo>
                  <a:pt x="4753111" y="4653480"/>
                </a:lnTo>
                <a:lnTo>
                  <a:pt x="0" y="46534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457367" y="-757447"/>
            <a:ext cx="6432333" cy="6297504"/>
          </a:xfrm>
          <a:custGeom>
            <a:avLst/>
            <a:gdLst/>
            <a:ahLst/>
            <a:cxnLst/>
            <a:rect r="r" b="b" t="t" l="l"/>
            <a:pathLst>
              <a:path h="6297504" w="6432333">
                <a:moveTo>
                  <a:pt x="0" y="0"/>
                </a:moveTo>
                <a:lnTo>
                  <a:pt x="6432333" y="0"/>
                </a:lnTo>
                <a:lnTo>
                  <a:pt x="6432333" y="6297503"/>
                </a:lnTo>
                <a:lnTo>
                  <a:pt x="0" y="62975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384544">
            <a:off x="-8375512" y="-1619914"/>
            <a:ext cx="13658914" cy="16022187"/>
          </a:xfrm>
          <a:custGeom>
            <a:avLst/>
            <a:gdLst/>
            <a:ahLst/>
            <a:cxnLst/>
            <a:rect r="r" b="b" t="t" l="l"/>
            <a:pathLst>
              <a:path h="16022187" w="13658914">
                <a:moveTo>
                  <a:pt x="0" y="0"/>
                </a:moveTo>
                <a:lnTo>
                  <a:pt x="13658914" y="0"/>
                </a:lnTo>
                <a:lnTo>
                  <a:pt x="13658914" y="16022187"/>
                </a:lnTo>
                <a:lnTo>
                  <a:pt x="0" y="160221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4206122" y="-3397125"/>
            <a:ext cx="4347788" cy="7905069"/>
          </a:xfrm>
          <a:custGeom>
            <a:avLst/>
            <a:gdLst/>
            <a:ahLst/>
            <a:cxnLst/>
            <a:rect r="r" b="b" t="t" l="l"/>
            <a:pathLst>
              <a:path h="7905069" w="4347788">
                <a:moveTo>
                  <a:pt x="0" y="0"/>
                </a:moveTo>
                <a:lnTo>
                  <a:pt x="4347788" y="0"/>
                </a:lnTo>
                <a:lnTo>
                  <a:pt x="4347788" y="7905069"/>
                </a:lnTo>
                <a:lnTo>
                  <a:pt x="0" y="79050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47757" y="230155"/>
            <a:ext cx="936258" cy="1295859"/>
          </a:xfrm>
          <a:custGeom>
            <a:avLst/>
            <a:gdLst/>
            <a:ahLst/>
            <a:cxnLst/>
            <a:rect r="r" b="b" t="t" l="l"/>
            <a:pathLst>
              <a:path h="1295859" w="936258">
                <a:moveTo>
                  <a:pt x="0" y="0"/>
                </a:moveTo>
                <a:lnTo>
                  <a:pt x="936258" y="0"/>
                </a:lnTo>
                <a:lnTo>
                  <a:pt x="936258" y="1295859"/>
                </a:lnTo>
                <a:lnTo>
                  <a:pt x="0" y="12958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341497" y="9159686"/>
            <a:ext cx="664072" cy="919131"/>
          </a:xfrm>
          <a:custGeom>
            <a:avLst/>
            <a:gdLst/>
            <a:ahLst/>
            <a:cxnLst/>
            <a:rect r="r" b="b" t="t" l="l"/>
            <a:pathLst>
              <a:path h="919131" w="664072">
                <a:moveTo>
                  <a:pt x="0" y="0"/>
                </a:moveTo>
                <a:lnTo>
                  <a:pt x="664072" y="0"/>
                </a:lnTo>
                <a:lnTo>
                  <a:pt x="664072" y="919131"/>
                </a:lnTo>
                <a:lnTo>
                  <a:pt x="0" y="9191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10589" y="1936065"/>
            <a:ext cx="16484248" cy="7683186"/>
          </a:xfrm>
          <a:custGeom>
            <a:avLst/>
            <a:gdLst/>
            <a:ahLst/>
            <a:cxnLst/>
            <a:rect r="r" b="b" t="t" l="l"/>
            <a:pathLst>
              <a:path h="7683186" w="16484248">
                <a:moveTo>
                  <a:pt x="0" y="0"/>
                </a:moveTo>
                <a:lnTo>
                  <a:pt x="16484248" y="0"/>
                </a:lnTo>
                <a:lnTo>
                  <a:pt x="16484248" y="7683187"/>
                </a:lnTo>
                <a:lnTo>
                  <a:pt x="0" y="768318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26549" r="0" b="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name="TextBox 9" id="9"/>
          <p:cNvSpPr txBox="true"/>
          <p:nvPr/>
        </p:nvSpPr>
        <p:spPr>
          <a:xfrm rot="0">
            <a:off x="4503115" y="551383"/>
            <a:ext cx="9281769" cy="974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59"/>
              </a:lnSpc>
            </a:pPr>
            <a:r>
              <a:rPr lang="en-US" sz="7238" b="true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Achievement Data</a:t>
            </a:r>
          </a:p>
        </p:txBody>
      </p:sp>
      <p:grpSp>
        <p:nvGrpSpPr>
          <p:cNvPr name="Group 10" id="10"/>
          <p:cNvGrpSpPr/>
          <p:nvPr/>
        </p:nvGrpSpPr>
        <p:grpSpPr>
          <a:xfrm rot="-10800000">
            <a:off x="5792925" y="5033457"/>
            <a:ext cx="1007531" cy="829732"/>
            <a:chOff x="0" y="0"/>
            <a:chExt cx="647700" cy="533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47700" cy="533400"/>
            </a:xfrm>
            <a:custGeom>
              <a:avLst/>
              <a:gdLst/>
              <a:ahLst/>
              <a:cxnLst/>
              <a:rect r="r" b="b" t="t" l="l"/>
              <a:pathLst>
                <a:path h="533400" w="647700">
                  <a:moveTo>
                    <a:pt x="239386" y="166418"/>
                  </a:moveTo>
                  <a:lnTo>
                    <a:pt x="647700" y="166418"/>
                  </a:lnTo>
                  <a:lnTo>
                    <a:pt x="647700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BA3939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120650" y="127000"/>
              <a:ext cx="527050" cy="241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299602" y="6238259"/>
            <a:ext cx="4753111" cy="4653480"/>
          </a:xfrm>
          <a:custGeom>
            <a:avLst/>
            <a:gdLst/>
            <a:ahLst/>
            <a:cxnLst/>
            <a:rect r="r" b="b" t="t" l="l"/>
            <a:pathLst>
              <a:path h="4653480" w="4753111">
                <a:moveTo>
                  <a:pt x="0" y="0"/>
                </a:moveTo>
                <a:lnTo>
                  <a:pt x="4753111" y="0"/>
                </a:lnTo>
                <a:lnTo>
                  <a:pt x="4753111" y="4653480"/>
                </a:lnTo>
                <a:lnTo>
                  <a:pt x="0" y="46534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457367" y="-757447"/>
            <a:ext cx="6432333" cy="6297504"/>
          </a:xfrm>
          <a:custGeom>
            <a:avLst/>
            <a:gdLst/>
            <a:ahLst/>
            <a:cxnLst/>
            <a:rect r="r" b="b" t="t" l="l"/>
            <a:pathLst>
              <a:path h="6297504" w="6432333">
                <a:moveTo>
                  <a:pt x="0" y="0"/>
                </a:moveTo>
                <a:lnTo>
                  <a:pt x="6432333" y="0"/>
                </a:lnTo>
                <a:lnTo>
                  <a:pt x="6432333" y="6297503"/>
                </a:lnTo>
                <a:lnTo>
                  <a:pt x="0" y="62975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384544">
            <a:off x="-8375512" y="-1619914"/>
            <a:ext cx="13658914" cy="16022187"/>
          </a:xfrm>
          <a:custGeom>
            <a:avLst/>
            <a:gdLst/>
            <a:ahLst/>
            <a:cxnLst/>
            <a:rect r="r" b="b" t="t" l="l"/>
            <a:pathLst>
              <a:path h="16022187" w="13658914">
                <a:moveTo>
                  <a:pt x="0" y="0"/>
                </a:moveTo>
                <a:lnTo>
                  <a:pt x="13658914" y="0"/>
                </a:lnTo>
                <a:lnTo>
                  <a:pt x="13658914" y="16022187"/>
                </a:lnTo>
                <a:lnTo>
                  <a:pt x="0" y="160221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4206122" y="-3397125"/>
            <a:ext cx="4347788" cy="7905069"/>
          </a:xfrm>
          <a:custGeom>
            <a:avLst/>
            <a:gdLst/>
            <a:ahLst/>
            <a:cxnLst/>
            <a:rect r="r" b="b" t="t" l="l"/>
            <a:pathLst>
              <a:path h="7905069" w="4347788">
                <a:moveTo>
                  <a:pt x="0" y="0"/>
                </a:moveTo>
                <a:lnTo>
                  <a:pt x="4347788" y="0"/>
                </a:lnTo>
                <a:lnTo>
                  <a:pt x="4347788" y="7905069"/>
                </a:lnTo>
                <a:lnTo>
                  <a:pt x="0" y="79050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47757" y="230155"/>
            <a:ext cx="936258" cy="1295859"/>
          </a:xfrm>
          <a:custGeom>
            <a:avLst/>
            <a:gdLst/>
            <a:ahLst/>
            <a:cxnLst/>
            <a:rect r="r" b="b" t="t" l="l"/>
            <a:pathLst>
              <a:path h="1295859" w="936258">
                <a:moveTo>
                  <a:pt x="0" y="0"/>
                </a:moveTo>
                <a:lnTo>
                  <a:pt x="936258" y="0"/>
                </a:lnTo>
                <a:lnTo>
                  <a:pt x="936258" y="1295859"/>
                </a:lnTo>
                <a:lnTo>
                  <a:pt x="0" y="12958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009461" y="8798735"/>
            <a:ext cx="664072" cy="919131"/>
          </a:xfrm>
          <a:custGeom>
            <a:avLst/>
            <a:gdLst/>
            <a:ahLst/>
            <a:cxnLst/>
            <a:rect r="r" b="b" t="t" l="l"/>
            <a:pathLst>
              <a:path h="919131" w="664072">
                <a:moveTo>
                  <a:pt x="0" y="0"/>
                </a:moveTo>
                <a:lnTo>
                  <a:pt x="664072" y="0"/>
                </a:lnTo>
                <a:lnTo>
                  <a:pt x="664072" y="919130"/>
                </a:lnTo>
                <a:lnTo>
                  <a:pt x="0" y="9191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28063" y="1944532"/>
            <a:ext cx="17049300" cy="7972673"/>
          </a:xfrm>
          <a:custGeom>
            <a:avLst/>
            <a:gdLst/>
            <a:ahLst/>
            <a:cxnLst/>
            <a:rect r="r" b="b" t="t" l="l"/>
            <a:pathLst>
              <a:path h="7972673" w="17049300">
                <a:moveTo>
                  <a:pt x="0" y="0"/>
                </a:moveTo>
                <a:lnTo>
                  <a:pt x="17049300" y="0"/>
                </a:lnTo>
                <a:lnTo>
                  <a:pt x="17049300" y="7972673"/>
                </a:lnTo>
                <a:lnTo>
                  <a:pt x="0" y="79726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28717" r="0" b="-275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grpSp>
        <p:nvGrpSpPr>
          <p:cNvPr name="Group 9" id="9"/>
          <p:cNvGrpSpPr/>
          <p:nvPr/>
        </p:nvGrpSpPr>
        <p:grpSpPr>
          <a:xfrm rot="-10800000">
            <a:off x="6145399" y="4847226"/>
            <a:ext cx="1061517" cy="874191"/>
            <a:chOff x="0" y="0"/>
            <a:chExt cx="647700" cy="533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47700" cy="533400"/>
            </a:xfrm>
            <a:custGeom>
              <a:avLst/>
              <a:gdLst/>
              <a:ahLst/>
              <a:cxnLst/>
              <a:rect r="r" b="b" t="t" l="l"/>
              <a:pathLst>
                <a:path h="533400" w="647700">
                  <a:moveTo>
                    <a:pt x="239386" y="166418"/>
                  </a:moveTo>
                  <a:lnTo>
                    <a:pt x="647700" y="166418"/>
                  </a:lnTo>
                  <a:lnTo>
                    <a:pt x="647700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BA3939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20650" y="127000"/>
              <a:ext cx="527050" cy="241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4503115" y="551383"/>
            <a:ext cx="9281769" cy="974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59"/>
              </a:lnSpc>
            </a:pPr>
            <a:r>
              <a:rPr lang="en-US" sz="7238" b="true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Achievement Data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78064" y="6016842"/>
            <a:ext cx="4753111" cy="4653480"/>
          </a:xfrm>
          <a:custGeom>
            <a:avLst/>
            <a:gdLst/>
            <a:ahLst/>
            <a:cxnLst/>
            <a:rect r="r" b="b" t="t" l="l"/>
            <a:pathLst>
              <a:path h="4653480" w="4753111">
                <a:moveTo>
                  <a:pt x="0" y="0"/>
                </a:moveTo>
                <a:lnTo>
                  <a:pt x="4753111" y="0"/>
                </a:lnTo>
                <a:lnTo>
                  <a:pt x="4753111" y="4653480"/>
                </a:lnTo>
                <a:lnTo>
                  <a:pt x="0" y="46534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177079" y="-1356785"/>
            <a:ext cx="6432333" cy="6297504"/>
          </a:xfrm>
          <a:custGeom>
            <a:avLst/>
            <a:gdLst/>
            <a:ahLst/>
            <a:cxnLst/>
            <a:rect r="r" b="b" t="t" l="l"/>
            <a:pathLst>
              <a:path h="6297504" w="6432333">
                <a:moveTo>
                  <a:pt x="0" y="0"/>
                </a:moveTo>
                <a:lnTo>
                  <a:pt x="6432333" y="0"/>
                </a:lnTo>
                <a:lnTo>
                  <a:pt x="6432333" y="6297503"/>
                </a:lnTo>
                <a:lnTo>
                  <a:pt x="0" y="62975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384544">
            <a:off x="7947159" y="3549953"/>
            <a:ext cx="13658914" cy="16022187"/>
          </a:xfrm>
          <a:custGeom>
            <a:avLst/>
            <a:gdLst/>
            <a:ahLst/>
            <a:cxnLst/>
            <a:rect r="r" b="b" t="t" l="l"/>
            <a:pathLst>
              <a:path h="16022187" w="13658914">
                <a:moveTo>
                  <a:pt x="0" y="0"/>
                </a:moveTo>
                <a:lnTo>
                  <a:pt x="13658914" y="0"/>
                </a:lnTo>
                <a:lnTo>
                  <a:pt x="13658914" y="16022187"/>
                </a:lnTo>
                <a:lnTo>
                  <a:pt x="0" y="160221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-1995954" y="-2761569"/>
            <a:ext cx="4347788" cy="7905069"/>
          </a:xfrm>
          <a:custGeom>
            <a:avLst/>
            <a:gdLst/>
            <a:ahLst/>
            <a:cxnLst/>
            <a:rect r="r" b="b" t="t" l="l"/>
            <a:pathLst>
              <a:path h="7905069" w="4347788">
                <a:moveTo>
                  <a:pt x="0" y="0"/>
                </a:moveTo>
                <a:lnTo>
                  <a:pt x="4347788" y="0"/>
                </a:lnTo>
                <a:lnTo>
                  <a:pt x="4347788" y="7905069"/>
                </a:lnTo>
                <a:lnTo>
                  <a:pt x="0" y="79050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6538" y="4271478"/>
            <a:ext cx="936258" cy="1295859"/>
          </a:xfrm>
          <a:custGeom>
            <a:avLst/>
            <a:gdLst/>
            <a:ahLst/>
            <a:cxnLst/>
            <a:rect r="r" b="b" t="t" l="l"/>
            <a:pathLst>
              <a:path h="1295859" w="936258">
                <a:moveTo>
                  <a:pt x="0" y="0"/>
                </a:moveTo>
                <a:lnTo>
                  <a:pt x="936258" y="0"/>
                </a:lnTo>
                <a:lnTo>
                  <a:pt x="936258" y="1295859"/>
                </a:lnTo>
                <a:lnTo>
                  <a:pt x="0" y="12958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70305" y="8877429"/>
            <a:ext cx="326323" cy="451659"/>
          </a:xfrm>
          <a:custGeom>
            <a:avLst/>
            <a:gdLst/>
            <a:ahLst/>
            <a:cxnLst/>
            <a:rect r="r" b="b" t="t" l="l"/>
            <a:pathLst>
              <a:path h="451659" w="326323">
                <a:moveTo>
                  <a:pt x="0" y="0"/>
                </a:moveTo>
                <a:lnTo>
                  <a:pt x="326324" y="0"/>
                </a:lnTo>
                <a:lnTo>
                  <a:pt x="326324" y="451659"/>
                </a:lnTo>
                <a:lnTo>
                  <a:pt x="0" y="4516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902984" y="269950"/>
            <a:ext cx="3747263" cy="3749535"/>
          </a:xfrm>
          <a:custGeom>
            <a:avLst/>
            <a:gdLst/>
            <a:ahLst/>
            <a:cxnLst/>
            <a:rect r="r" b="b" t="t" l="l"/>
            <a:pathLst>
              <a:path h="3749535" w="3747263">
                <a:moveTo>
                  <a:pt x="0" y="0"/>
                </a:moveTo>
                <a:lnTo>
                  <a:pt x="3747263" y="0"/>
                </a:lnTo>
                <a:lnTo>
                  <a:pt x="3747263" y="3749535"/>
                </a:lnTo>
                <a:lnTo>
                  <a:pt x="0" y="374953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996977" y="614126"/>
            <a:ext cx="9260865" cy="5940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59"/>
              </a:lnSpc>
            </a:pPr>
            <a:r>
              <a:rPr lang="en-US" sz="9955" b="true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2025-2026 Parent Satisfaction Survey Results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125927" y="7557527"/>
            <a:ext cx="6906355" cy="1254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5000" b="true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Surveys Completed:</a:t>
            </a:r>
          </a:p>
          <a:p>
            <a:pPr algn="ctr">
              <a:lnSpc>
                <a:spcPts val="4600"/>
              </a:lnSpc>
            </a:pPr>
            <a:r>
              <a:rPr lang="en-US" sz="5000" b="true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137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6767838" y="6284456"/>
            <a:ext cx="4753111" cy="4653480"/>
          </a:xfrm>
          <a:custGeom>
            <a:avLst/>
            <a:gdLst/>
            <a:ahLst/>
            <a:cxnLst/>
            <a:rect r="r" b="b" t="t" l="l"/>
            <a:pathLst>
              <a:path h="4653480" w="4753111">
                <a:moveTo>
                  <a:pt x="0" y="0"/>
                </a:moveTo>
                <a:lnTo>
                  <a:pt x="4753111" y="0"/>
                </a:lnTo>
                <a:lnTo>
                  <a:pt x="4753111" y="4653480"/>
                </a:lnTo>
                <a:lnTo>
                  <a:pt x="0" y="46534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541430">
            <a:off x="1304721" y="4927674"/>
            <a:ext cx="3965638" cy="4114800"/>
          </a:xfrm>
          <a:custGeom>
            <a:avLst/>
            <a:gdLst/>
            <a:ahLst/>
            <a:cxnLst/>
            <a:rect r="r" b="b" t="t" l="l"/>
            <a:pathLst>
              <a:path h="4114800" w="3965638">
                <a:moveTo>
                  <a:pt x="0" y="0"/>
                </a:moveTo>
                <a:lnTo>
                  <a:pt x="3965639" y="0"/>
                </a:lnTo>
                <a:lnTo>
                  <a:pt x="39656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1520949" y="5970027"/>
            <a:ext cx="6511334" cy="1254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5000" b="true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Current Students: </a:t>
            </a:r>
            <a:r>
              <a:rPr lang="en-US" sz="5000" b="true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552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775963" y="-649145"/>
            <a:ext cx="4753111" cy="4653480"/>
          </a:xfrm>
          <a:custGeom>
            <a:avLst/>
            <a:gdLst/>
            <a:ahLst/>
            <a:cxnLst/>
            <a:rect r="r" b="b" t="t" l="l"/>
            <a:pathLst>
              <a:path h="4653480" w="4753111">
                <a:moveTo>
                  <a:pt x="0" y="0"/>
                </a:moveTo>
                <a:lnTo>
                  <a:pt x="4753111" y="0"/>
                </a:lnTo>
                <a:lnTo>
                  <a:pt x="4753111" y="4653480"/>
                </a:lnTo>
                <a:lnTo>
                  <a:pt x="0" y="46534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177079" y="-1356785"/>
            <a:ext cx="6432333" cy="6297504"/>
          </a:xfrm>
          <a:custGeom>
            <a:avLst/>
            <a:gdLst/>
            <a:ahLst/>
            <a:cxnLst/>
            <a:rect r="r" b="b" t="t" l="l"/>
            <a:pathLst>
              <a:path h="6297504" w="6432333">
                <a:moveTo>
                  <a:pt x="0" y="0"/>
                </a:moveTo>
                <a:lnTo>
                  <a:pt x="6432333" y="0"/>
                </a:lnTo>
                <a:lnTo>
                  <a:pt x="6432333" y="6297503"/>
                </a:lnTo>
                <a:lnTo>
                  <a:pt x="0" y="62975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2557340"/>
            <a:ext cx="3747263" cy="3749535"/>
          </a:xfrm>
          <a:custGeom>
            <a:avLst/>
            <a:gdLst/>
            <a:ahLst/>
            <a:cxnLst/>
            <a:rect r="r" b="b" t="t" l="l"/>
            <a:pathLst>
              <a:path h="3749535" w="3747263">
                <a:moveTo>
                  <a:pt x="0" y="0"/>
                </a:moveTo>
                <a:lnTo>
                  <a:pt x="3747263" y="0"/>
                </a:lnTo>
                <a:lnTo>
                  <a:pt x="3747263" y="3749536"/>
                </a:lnTo>
                <a:lnTo>
                  <a:pt x="0" y="37495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534889" y="-348612"/>
            <a:ext cx="4753111" cy="4653480"/>
          </a:xfrm>
          <a:custGeom>
            <a:avLst/>
            <a:gdLst/>
            <a:ahLst/>
            <a:cxnLst/>
            <a:rect r="r" b="b" t="t" l="l"/>
            <a:pathLst>
              <a:path h="4653480" w="4753111">
                <a:moveTo>
                  <a:pt x="0" y="0"/>
                </a:moveTo>
                <a:lnTo>
                  <a:pt x="4753111" y="0"/>
                </a:lnTo>
                <a:lnTo>
                  <a:pt x="4753111" y="4653480"/>
                </a:lnTo>
                <a:lnTo>
                  <a:pt x="0" y="46534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193987" y="2557340"/>
            <a:ext cx="3747263" cy="3749535"/>
          </a:xfrm>
          <a:custGeom>
            <a:avLst/>
            <a:gdLst/>
            <a:ahLst/>
            <a:cxnLst/>
            <a:rect r="r" b="b" t="t" l="l"/>
            <a:pathLst>
              <a:path h="3749535" w="3747263">
                <a:moveTo>
                  <a:pt x="0" y="0"/>
                </a:moveTo>
                <a:lnTo>
                  <a:pt x="3747263" y="0"/>
                </a:lnTo>
                <a:lnTo>
                  <a:pt x="3747263" y="3749536"/>
                </a:lnTo>
                <a:lnTo>
                  <a:pt x="0" y="37495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359274" y="2557340"/>
            <a:ext cx="3747263" cy="3749535"/>
          </a:xfrm>
          <a:custGeom>
            <a:avLst/>
            <a:gdLst/>
            <a:ahLst/>
            <a:cxnLst/>
            <a:rect r="r" b="b" t="t" l="l"/>
            <a:pathLst>
              <a:path h="3749535" w="3747263">
                <a:moveTo>
                  <a:pt x="0" y="0"/>
                </a:moveTo>
                <a:lnTo>
                  <a:pt x="3747262" y="0"/>
                </a:lnTo>
                <a:lnTo>
                  <a:pt x="3747262" y="3749536"/>
                </a:lnTo>
                <a:lnTo>
                  <a:pt x="0" y="37495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56412" y="2374708"/>
            <a:ext cx="4291838" cy="4114800"/>
          </a:xfrm>
          <a:custGeom>
            <a:avLst/>
            <a:gdLst/>
            <a:ahLst/>
            <a:cxnLst/>
            <a:rect r="r" b="b" t="t" l="l"/>
            <a:pathLst>
              <a:path h="4114800" w="4291838">
                <a:moveTo>
                  <a:pt x="0" y="0"/>
                </a:moveTo>
                <a:lnTo>
                  <a:pt x="4291839" y="0"/>
                </a:lnTo>
                <a:lnTo>
                  <a:pt x="42918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255254" y="557530"/>
            <a:ext cx="9260865" cy="1009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79"/>
              </a:lnSpc>
            </a:pPr>
            <a:r>
              <a:rPr lang="en-US" sz="3999" b="true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2025-2026 Parent Satisfaction Survey Results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9067618" y="-348612"/>
            <a:ext cx="4753111" cy="4653480"/>
          </a:xfrm>
          <a:custGeom>
            <a:avLst/>
            <a:gdLst/>
            <a:ahLst/>
            <a:cxnLst/>
            <a:rect r="r" b="b" t="t" l="l"/>
            <a:pathLst>
              <a:path h="4653480" w="4753111">
                <a:moveTo>
                  <a:pt x="0" y="0"/>
                </a:moveTo>
                <a:lnTo>
                  <a:pt x="4753111" y="0"/>
                </a:lnTo>
                <a:lnTo>
                  <a:pt x="4753111" y="4653480"/>
                </a:lnTo>
                <a:lnTo>
                  <a:pt x="0" y="46534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921699" y="2374708"/>
            <a:ext cx="4291838" cy="4114800"/>
          </a:xfrm>
          <a:custGeom>
            <a:avLst/>
            <a:gdLst/>
            <a:ahLst/>
            <a:cxnLst/>
            <a:rect r="r" b="b" t="t" l="l"/>
            <a:pathLst>
              <a:path h="4114800" w="4291838">
                <a:moveTo>
                  <a:pt x="0" y="0"/>
                </a:moveTo>
                <a:lnTo>
                  <a:pt x="4291838" y="0"/>
                </a:lnTo>
                <a:lnTo>
                  <a:pt x="4291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086986" y="2374708"/>
            <a:ext cx="4291838" cy="4114800"/>
          </a:xfrm>
          <a:custGeom>
            <a:avLst/>
            <a:gdLst/>
            <a:ahLst/>
            <a:cxnLst/>
            <a:rect r="r" b="b" t="t" l="l"/>
            <a:pathLst>
              <a:path h="4114800" w="4291838">
                <a:moveTo>
                  <a:pt x="0" y="0"/>
                </a:moveTo>
                <a:lnTo>
                  <a:pt x="4291838" y="0"/>
                </a:lnTo>
                <a:lnTo>
                  <a:pt x="4291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685258" y="3099547"/>
            <a:ext cx="2434148" cy="1561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42"/>
              </a:lnSpc>
              <a:spcBef>
                <a:spcPct val="0"/>
              </a:spcBef>
            </a:pPr>
            <a:r>
              <a:rPr lang="en-US" b="true" sz="8673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88%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51417" y="6897152"/>
            <a:ext cx="5101828" cy="3346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5000" spc="-11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My child’s school</a:t>
            </a:r>
          </a:p>
          <a:p>
            <a:pPr algn="ctr">
              <a:lnSpc>
                <a:spcPts val="4950"/>
              </a:lnSpc>
            </a:pPr>
            <a:r>
              <a:rPr lang="en-US" sz="5000" spc="-11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encourages</a:t>
            </a:r>
          </a:p>
          <a:p>
            <a:pPr algn="ctr">
              <a:lnSpc>
                <a:spcPts val="4950"/>
              </a:lnSpc>
            </a:pPr>
            <a:r>
              <a:rPr lang="en-US" sz="5000" spc="-11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family</a:t>
            </a:r>
          </a:p>
          <a:p>
            <a:pPr algn="ctr">
              <a:lnSpc>
                <a:spcPts val="4950"/>
              </a:lnSpc>
            </a:pPr>
            <a:r>
              <a:rPr lang="en-US" sz="5000" spc="-11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engagement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</a:p>
        </p:txBody>
      </p:sp>
      <p:grpSp>
        <p:nvGrpSpPr>
          <p:cNvPr name="Group 15" id="15"/>
          <p:cNvGrpSpPr/>
          <p:nvPr/>
        </p:nvGrpSpPr>
        <p:grpSpPr>
          <a:xfrm rot="0">
            <a:off x="149528" y="6711244"/>
            <a:ext cx="5505606" cy="3086100"/>
            <a:chOff x="0" y="0"/>
            <a:chExt cx="1450036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450036" cy="812800"/>
            </a:xfrm>
            <a:custGeom>
              <a:avLst/>
              <a:gdLst/>
              <a:ahLst/>
              <a:cxnLst/>
              <a:rect r="r" b="b" t="t" l="l"/>
              <a:pathLst>
                <a:path h="812800" w="1450036">
                  <a:moveTo>
                    <a:pt x="23905" y="0"/>
                  </a:moveTo>
                  <a:lnTo>
                    <a:pt x="1426131" y="0"/>
                  </a:lnTo>
                  <a:cubicBezTo>
                    <a:pt x="1432471" y="0"/>
                    <a:pt x="1438551" y="2519"/>
                    <a:pt x="1443034" y="7002"/>
                  </a:cubicBezTo>
                  <a:cubicBezTo>
                    <a:pt x="1447518" y="11485"/>
                    <a:pt x="1450036" y="17565"/>
                    <a:pt x="1450036" y="23905"/>
                  </a:cubicBezTo>
                  <a:lnTo>
                    <a:pt x="1450036" y="788895"/>
                  </a:lnTo>
                  <a:cubicBezTo>
                    <a:pt x="1450036" y="795235"/>
                    <a:pt x="1447518" y="801315"/>
                    <a:pt x="1443034" y="805798"/>
                  </a:cubicBezTo>
                  <a:cubicBezTo>
                    <a:pt x="1438551" y="810281"/>
                    <a:pt x="1432471" y="812800"/>
                    <a:pt x="1426131" y="812800"/>
                  </a:cubicBezTo>
                  <a:lnTo>
                    <a:pt x="23905" y="812800"/>
                  </a:lnTo>
                  <a:cubicBezTo>
                    <a:pt x="17565" y="812800"/>
                    <a:pt x="11485" y="810281"/>
                    <a:pt x="7002" y="805798"/>
                  </a:cubicBezTo>
                  <a:cubicBezTo>
                    <a:pt x="2519" y="801315"/>
                    <a:pt x="0" y="795235"/>
                    <a:pt x="0" y="788895"/>
                  </a:cubicBezTo>
                  <a:lnTo>
                    <a:pt x="0" y="23905"/>
                  </a:lnTo>
                  <a:cubicBezTo>
                    <a:pt x="0" y="17565"/>
                    <a:pt x="2519" y="11485"/>
                    <a:pt x="7002" y="7002"/>
                  </a:cubicBezTo>
                  <a:cubicBezTo>
                    <a:pt x="11485" y="2519"/>
                    <a:pt x="17565" y="0"/>
                    <a:pt x="23905" y="0"/>
                  </a:cubicBezTo>
                  <a:close/>
                </a:path>
              </a:pathLst>
            </a:custGeom>
            <a:ln w="3810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66675"/>
              <a:ext cx="1450036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6391197" y="6711244"/>
            <a:ext cx="5505606" cy="3086100"/>
            <a:chOff x="0" y="0"/>
            <a:chExt cx="1450036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450036" cy="812800"/>
            </a:xfrm>
            <a:custGeom>
              <a:avLst/>
              <a:gdLst/>
              <a:ahLst/>
              <a:cxnLst/>
              <a:rect r="r" b="b" t="t" l="l"/>
              <a:pathLst>
                <a:path h="812800" w="1450036">
                  <a:moveTo>
                    <a:pt x="23905" y="0"/>
                  </a:moveTo>
                  <a:lnTo>
                    <a:pt x="1426131" y="0"/>
                  </a:lnTo>
                  <a:cubicBezTo>
                    <a:pt x="1432471" y="0"/>
                    <a:pt x="1438551" y="2519"/>
                    <a:pt x="1443034" y="7002"/>
                  </a:cubicBezTo>
                  <a:cubicBezTo>
                    <a:pt x="1447518" y="11485"/>
                    <a:pt x="1450036" y="17565"/>
                    <a:pt x="1450036" y="23905"/>
                  </a:cubicBezTo>
                  <a:lnTo>
                    <a:pt x="1450036" y="788895"/>
                  </a:lnTo>
                  <a:cubicBezTo>
                    <a:pt x="1450036" y="795235"/>
                    <a:pt x="1447518" y="801315"/>
                    <a:pt x="1443034" y="805798"/>
                  </a:cubicBezTo>
                  <a:cubicBezTo>
                    <a:pt x="1438551" y="810281"/>
                    <a:pt x="1432471" y="812800"/>
                    <a:pt x="1426131" y="812800"/>
                  </a:cubicBezTo>
                  <a:lnTo>
                    <a:pt x="23905" y="812800"/>
                  </a:lnTo>
                  <a:cubicBezTo>
                    <a:pt x="17565" y="812800"/>
                    <a:pt x="11485" y="810281"/>
                    <a:pt x="7002" y="805798"/>
                  </a:cubicBezTo>
                  <a:cubicBezTo>
                    <a:pt x="2519" y="801315"/>
                    <a:pt x="0" y="795235"/>
                    <a:pt x="0" y="788895"/>
                  </a:cubicBezTo>
                  <a:lnTo>
                    <a:pt x="0" y="23905"/>
                  </a:lnTo>
                  <a:cubicBezTo>
                    <a:pt x="0" y="17565"/>
                    <a:pt x="2519" y="11485"/>
                    <a:pt x="7002" y="7002"/>
                  </a:cubicBezTo>
                  <a:cubicBezTo>
                    <a:pt x="11485" y="2519"/>
                    <a:pt x="17565" y="0"/>
                    <a:pt x="23905" y="0"/>
                  </a:cubicBezTo>
                  <a:close/>
                </a:path>
              </a:pathLst>
            </a:custGeom>
            <a:ln w="3810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66675"/>
              <a:ext cx="1450036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2480102" y="6711244"/>
            <a:ext cx="5505606" cy="3086100"/>
            <a:chOff x="0" y="0"/>
            <a:chExt cx="1450036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450036" cy="812800"/>
            </a:xfrm>
            <a:custGeom>
              <a:avLst/>
              <a:gdLst/>
              <a:ahLst/>
              <a:cxnLst/>
              <a:rect r="r" b="b" t="t" l="l"/>
              <a:pathLst>
                <a:path h="812800" w="1450036">
                  <a:moveTo>
                    <a:pt x="23905" y="0"/>
                  </a:moveTo>
                  <a:lnTo>
                    <a:pt x="1426131" y="0"/>
                  </a:lnTo>
                  <a:cubicBezTo>
                    <a:pt x="1432471" y="0"/>
                    <a:pt x="1438551" y="2519"/>
                    <a:pt x="1443034" y="7002"/>
                  </a:cubicBezTo>
                  <a:cubicBezTo>
                    <a:pt x="1447518" y="11485"/>
                    <a:pt x="1450036" y="17565"/>
                    <a:pt x="1450036" y="23905"/>
                  </a:cubicBezTo>
                  <a:lnTo>
                    <a:pt x="1450036" y="788895"/>
                  </a:lnTo>
                  <a:cubicBezTo>
                    <a:pt x="1450036" y="795235"/>
                    <a:pt x="1447518" y="801315"/>
                    <a:pt x="1443034" y="805798"/>
                  </a:cubicBezTo>
                  <a:cubicBezTo>
                    <a:pt x="1438551" y="810281"/>
                    <a:pt x="1432471" y="812800"/>
                    <a:pt x="1426131" y="812800"/>
                  </a:cubicBezTo>
                  <a:lnTo>
                    <a:pt x="23905" y="812800"/>
                  </a:lnTo>
                  <a:cubicBezTo>
                    <a:pt x="17565" y="812800"/>
                    <a:pt x="11485" y="810281"/>
                    <a:pt x="7002" y="805798"/>
                  </a:cubicBezTo>
                  <a:cubicBezTo>
                    <a:pt x="2519" y="801315"/>
                    <a:pt x="0" y="795235"/>
                    <a:pt x="0" y="788895"/>
                  </a:cubicBezTo>
                  <a:lnTo>
                    <a:pt x="0" y="23905"/>
                  </a:lnTo>
                  <a:cubicBezTo>
                    <a:pt x="0" y="17565"/>
                    <a:pt x="2519" y="11485"/>
                    <a:pt x="7002" y="7002"/>
                  </a:cubicBezTo>
                  <a:cubicBezTo>
                    <a:pt x="11485" y="2519"/>
                    <a:pt x="17565" y="0"/>
                    <a:pt x="23905" y="0"/>
                  </a:cubicBezTo>
                  <a:close/>
                </a:path>
              </a:pathLst>
            </a:custGeom>
            <a:ln w="3810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66675"/>
              <a:ext cx="1450036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664191" y="4594799"/>
            <a:ext cx="2434148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All/Most of the time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898556" y="6987469"/>
            <a:ext cx="4490889" cy="2590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5000" spc="-11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Parents attend</a:t>
            </a:r>
          </a:p>
          <a:p>
            <a:pPr algn="ctr">
              <a:lnSpc>
                <a:spcPts val="4950"/>
              </a:lnSpc>
            </a:pPr>
            <a:r>
              <a:rPr lang="en-US" sz="5000" spc="-11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family</a:t>
            </a:r>
          </a:p>
          <a:p>
            <a:pPr algn="ctr">
              <a:lnSpc>
                <a:spcPts val="4950"/>
              </a:lnSpc>
            </a:pPr>
            <a:r>
              <a:rPr lang="en-US" sz="5000" spc="-11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engagement</a:t>
            </a:r>
          </a:p>
          <a:p>
            <a:pPr algn="ctr">
              <a:lnSpc>
                <a:spcPts val="4950"/>
              </a:lnSpc>
              <a:spcBef>
                <a:spcPct val="0"/>
              </a:spcBef>
            </a:pPr>
            <a:r>
              <a:rPr lang="en-US" sz="5000" spc="-11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events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177810" y="6887627"/>
            <a:ext cx="6110190" cy="2683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58"/>
              </a:lnSpc>
            </a:pPr>
            <a:r>
              <a:rPr lang="en-US" sz="4200" spc="-9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Parents are informed</a:t>
            </a:r>
          </a:p>
          <a:p>
            <a:pPr algn="ctr">
              <a:lnSpc>
                <a:spcPts val="4158"/>
              </a:lnSpc>
              <a:spcBef>
                <a:spcPct val="0"/>
              </a:spcBef>
            </a:pPr>
            <a:r>
              <a:rPr lang="en-US" sz="4200" spc="-9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of grade-level standards and academic requirements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920989" y="3099547"/>
            <a:ext cx="2293258" cy="1561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42"/>
              </a:lnSpc>
              <a:spcBef>
                <a:spcPct val="0"/>
              </a:spcBef>
            </a:pPr>
            <a:r>
              <a:rPr lang="en-US" b="true" sz="8673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57%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850544" y="4594799"/>
            <a:ext cx="2434148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All/Most of the time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4090087" y="4519930"/>
            <a:ext cx="2434148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All/Most of the time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4069169" y="3024678"/>
            <a:ext cx="2475984" cy="1561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142"/>
              </a:lnSpc>
              <a:spcBef>
                <a:spcPct val="0"/>
              </a:spcBef>
            </a:pPr>
            <a:r>
              <a:rPr lang="en-US" b="true" sz="8673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84%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775963" y="-649145"/>
            <a:ext cx="4753111" cy="4653480"/>
          </a:xfrm>
          <a:custGeom>
            <a:avLst/>
            <a:gdLst/>
            <a:ahLst/>
            <a:cxnLst/>
            <a:rect r="r" b="b" t="t" l="l"/>
            <a:pathLst>
              <a:path h="4653480" w="4753111">
                <a:moveTo>
                  <a:pt x="0" y="0"/>
                </a:moveTo>
                <a:lnTo>
                  <a:pt x="4753111" y="0"/>
                </a:lnTo>
                <a:lnTo>
                  <a:pt x="4753111" y="4653480"/>
                </a:lnTo>
                <a:lnTo>
                  <a:pt x="0" y="46534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177079" y="-1356785"/>
            <a:ext cx="6432333" cy="6297504"/>
          </a:xfrm>
          <a:custGeom>
            <a:avLst/>
            <a:gdLst/>
            <a:ahLst/>
            <a:cxnLst/>
            <a:rect r="r" b="b" t="t" l="l"/>
            <a:pathLst>
              <a:path h="6297504" w="6432333">
                <a:moveTo>
                  <a:pt x="0" y="0"/>
                </a:moveTo>
                <a:lnTo>
                  <a:pt x="6432333" y="0"/>
                </a:lnTo>
                <a:lnTo>
                  <a:pt x="6432333" y="6297503"/>
                </a:lnTo>
                <a:lnTo>
                  <a:pt x="0" y="62975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534889" y="-348612"/>
            <a:ext cx="4753111" cy="4653480"/>
          </a:xfrm>
          <a:custGeom>
            <a:avLst/>
            <a:gdLst/>
            <a:ahLst/>
            <a:cxnLst/>
            <a:rect r="r" b="b" t="t" l="l"/>
            <a:pathLst>
              <a:path h="4653480" w="4753111">
                <a:moveTo>
                  <a:pt x="0" y="0"/>
                </a:moveTo>
                <a:lnTo>
                  <a:pt x="4753111" y="0"/>
                </a:lnTo>
                <a:lnTo>
                  <a:pt x="4753111" y="4653480"/>
                </a:lnTo>
                <a:lnTo>
                  <a:pt x="0" y="46534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967230" y="840600"/>
            <a:ext cx="13487419" cy="1461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59"/>
              </a:lnSpc>
            </a:pPr>
            <a:r>
              <a:rPr lang="en-US" sz="5825" b="true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2025-2026 Parent Satisfaction Survey Results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9067618" y="-348612"/>
            <a:ext cx="4753111" cy="4653480"/>
          </a:xfrm>
          <a:custGeom>
            <a:avLst/>
            <a:gdLst/>
            <a:ahLst/>
            <a:cxnLst/>
            <a:rect r="r" b="b" t="t" l="l"/>
            <a:pathLst>
              <a:path h="4653480" w="4753111">
                <a:moveTo>
                  <a:pt x="0" y="0"/>
                </a:moveTo>
                <a:lnTo>
                  <a:pt x="4753111" y="0"/>
                </a:lnTo>
                <a:lnTo>
                  <a:pt x="4753111" y="4653480"/>
                </a:lnTo>
                <a:lnTo>
                  <a:pt x="0" y="46534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62103" y="8200596"/>
            <a:ext cx="7713933" cy="1620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38"/>
              </a:lnSpc>
              <a:spcBef>
                <a:spcPct val="0"/>
              </a:spcBef>
            </a:pPr>
            <a:r>
              <a:rPr lang="en-US" sz="6099" spc="-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Preferred Methods of Communication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91921" y="8009166"/>
            <a:ext cx="8254297" cy="1936196"/>
            <a:chOff x="0" y="0"/>
            <a:chExt cx="2173971" cy="50994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73971" cy="509945"/>
            </a:xfrm>
            <a:custGeom>
              <a:avLst/>
              <a:gdLst/>
              <a:ahLst/>
              <a:cxnLst/>
              <a:rect r="r" b="b" t="t" l="l"/>
              <a:pathLst>
                <a:path h="509945" w="2173971">
                  <a:moveTo>
                    <a:pt x="15945" y="0"/>
                  </a:moveTo>
                  <a:lnTo>
                    <a:pt x="2158026" y="0"/>
                  </a:lnTo>
                  <a:cubicBezTo>
                    <a:pt x="2162255" y="0"/>
                    <a:pt x="2166311" y="1680"/>
                    <a:pt x="2169301" y="4670"/>
                  </a:cubicBezTo>
                  <a:cubicBezTo>
                    <a:pt x="2172291" y="7660"/>
                    <a:pt x="2173971" y="11716"/>
                    <a:pt x="2173971" y="15945"/>
                  </a:cubicBezTo>
                  <a:lnTo>
                    <a:pt x="2173971" y="494000"/>
                  </a:lnTo>
                  <a:cubicBezTo>
                    <a:pt x="2173971" y="502806"/>
                    <a:pt x="2166832" y="509945"/>
                    <a:pt x="2158026" y="509945"/>
                  </a:cubicBezTo>
                  <a:lnTo>
                    <a:pt x="15945" y="509945"/>
                  </a:lnTo>
                  <a:cubicBezTo>
                    <a:pt x="11716" y="509945"/>
                    <a:pt x="7660" y="508265"/>
                    <a:pt x="4670" y="505274"/>
                  </a:cubicBezTo>
                  <a:cubicBezTo>
                    <a:pt x="1680" y="502284"/>
                    <a:pt x="0" y="498229"/>
                    <a:pt x="0" y="494000"/>
                  </a:cubicBezTo>
                  <a:lnTo>
                    <a:pt x="0" y="15945"/>
                  </a:lnTo>
                  <a:cubicBezTo>
                    <a:pt x="0" y="11716"/>
                    <a:pt x="1680" y="7660"/>
                    <a:pt x="4670" y="4670"/>
                  </a:cubicBezTo>
                  <a:cubicBezTo>
                    <a:pt x="7660" y="1680"/>
                    <a:pt x="11716" y="0"/>
                    <a:pt x="15945" y="0"/>
                  </a:cubicBezTo>
                  <a:close/>
                </a:path>
              </a:pathLst>
            </a:custGeom>
            <a:ln w="3810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2173971" cy="5766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710939" y="8009166"/>
            <a:ext cx="9274769" cy="1936196"/>
            <a:chOff x="0" y="0"/>
            <a:chExt cx="2442737" cy="50994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42738" cy="509945"/>
            </a:xfrm>
            <a:custGeom>
              <a:avLst/>
              <a:gdLst/>
              <a:ahLst/>
              <a:cxnLst/>
              <a:rect r="r" b="b" t="t" l="l"/>
              <a:pathLst>
                <a:path h="509945" w="2442738">
                  <a:moveTo>
                    <a:pt x="14190" y="0"/>
                  </a:moveTo>
                  <a:lnTo>
                    <a:pt x="2428547" y="0"/>
                  </a:lnTo>
                  <a:cubicBezTo>
                    <a:pt x="2432311" y="0"/>
                    <a:pt x="2435920" y="1495"/>
                    <a:pt x="2438581" y="4156"/>
                  </a:cubicBezTo>
                  <a:cubicBezTo>
                    <a:pt x="2441242" y="6817"/>
                    <a:pt x="2442738" y="10427"/>
                    <a:pt x="2442738" y="14190"/>
                  </a:cubicBezTo>
                  <a:lnTo>
                    <a:pt x="2442738" y="495754"/>
                  </a:lnTo>
                  <a:cubicBezTo>
                    <a:pt x="2442738" y="503591"/>
                    <a:pt x="2436384" y="509945"/>
                    <a:pt x="2428547" y="509945"/>
                  </a:cubicBezTo>
                  <a:lnTo>
                    <a:pt x="14190" y="509945"/>
                  </a:lnTo>
                  <a:cubicBezTo>
                    <a:pt x="10427" y="509945"/>
                    <a:pt x="6817" y="508450"/>
                    <a:pt x="4156" y="505788"/>
                  </a:cubicBezTo>
                  <a:cubicBezTo>
                    <a:pt x="1495" y="503127"/>
                    <a:pt x="0" y="499518"/>
                    <a:pt x="0" y="495754"/>
                  </a:cubicBezTo>
                  <a:lnTo>
                    <a:pt x="0" y="14190"/>
                  </a:lnTo>
                  <a:cubicBezTo>
                    <a:pt x="0" y="6353"/>
                    <a:pt x="6353" y="0"/>
                    <a:pt x="14190" y="0"/>
                  </a:cubicBezTo>
                  <a:close/>
                </a:path>
              </a:pathLst>
            </a:custGeom>
            <a:ln w="3810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66675"/>
              <a:ext cx="2442737" cy="57662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34418" y="1279918"/>
            <a:ext cx="8706976" cy="6920239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262617" y="1680467"/>
            <a:ext cx="8949655" cy="7074503"/>
          </a:xfrm>
          <a:prstGeom prst="rect">
            <a:avLst/>
          </a:prstGeom>
        </p:spPr>
      </p:pic>
      <p:sp>
        <p:nvSpPr>
          <p:cNvPr name="Freeform 16" id="16"/>
          <p:cNvSpPr/>
          <p:nvPr/>
        </p:nvSpPr>
        <p:spPr>
          <a:xfrm flipH="false" flipV="false" rot="0">
            <a:off x="6513418" y="4162339"/>
            <a:ext cx="1562618" cy="1556758"/>
          </a:xfrm>
          <a:custGeom>
            <a:avLst/>
            <a:gdLst/>
            <a:ahLst/>
            <a:cxnLst/>
            <a:rect r="r" b="b" t="t" l="l"/>
            <a:pathLst>
              <a:path h="1556758" w="1562618">
                <a:moveTo>
                  <a:pt x="0" y="0"/>
                </a:moveTo>
                <a:lnTo>
                  <a:pt x="1562618" y="0"/>
                </a:lnTo>
                <a:lnTo>
                  <a:pt x="1562618" y="1556759"/>
                </a:lnTo>
                <a:lnTo>
                  <a:pt x="0" y="15567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9491357" y="8200596"/>
            <a:ext cx="7713933" cy="1620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38"/>
              </a:lnSpc>
              <a:spcBef>
                <a:spcPct val="0"/>
              </a:spcBef>
            </a:pPr>
            <a:r>
              <a:rPr lang="en-US" sz="6099" spc="-13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Preferred Times of Events/Activities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6010898" y="5217719"/>
            <a:ext cx="1555023" cy="1549192"/>
          </a:xfrm>
          <a:custGeom>
            <a:avLst/>
            <a:gdLst/>
            <a:ahLst/>
            <a:cxnLst/>
            <a:rect r="r" b="b" t="t" l="l"/>
            <a:pathLst>
              <a:path h="1549192" w="1555023">
                <a:moveTo>
                  <a:pt x="0" y="0"/>
                </a:moveTo>
                <a:lnTo>
                  <a:pt x="1555023" y="0"/>
                </a:lnTo>
                <a:lnTo>
                  <a:pt x="1555023" y="1549192"/>
                </a:lnTo>
                <a:lnTo>
                  <a:pt x="0" y="1549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DAHAeDPsPVE</dc:identifier>
  <dcterms:modified xsi:type="dcterms:W3CDTF">2011-08-01T06:04:30Z</dcterms:modified>
  <cp:revision>1</cp:revision>
  <dc:title>Voices for the Vision</dc:title>
</cp:coreProperties>
</file>