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</p:sldIdLst>
  <p:sldSz cy="5143500" cx="9144000"/>
  <p:notesSz cx="6858000" cy="9144000"/>
  <p:embeddedFontLst>
    <p:embeddedFont>
      <p:font typeface="DM Sans Medium"/>
      <p:regular r:id="rId31"/>
      <p:bold r:id="rId32"/>
      <p:italic r:id="rId33"/>
      <p:boldItalic r:id="rId34"/>
    </p:embeddedFont>
    <p:embeddedFont>
      <p:font typeface="Poppins"/>
      <p:regular r:id="rId35"/>
      <p:bold r:id="rId36"/>
      <p:italic r:id="rId37"/>
      <p:boldItalic r:id="rId38"/>
    </p:embeddedFont>
    <p:embeddedFont>
      <p:font typeface="DM Sans ExtraBold"/>
      <p:bold r:id="rId39"/>
      <p:boldItalic r:id="rId40"/>
    </p:embeddedFont>
    <p:embeddedFont>
      <p:font typeface="DM Sans Black"/>
      <p:bold r:id="rId41"/>
      <p:boldItalic r:id="rId42"/>
    </p:embeddedFont>
    <p:embeddedFont>
      <p:font typeface="DM Sans SemiBold"/>
      <p:regular r:id="rId43"/>
      <p:bold r:id="rId44"/>
      <p:italic r:id="rId45"/>
      <p:boldItalic r:id="rId46"/>
    </p:embeddedFont>
    <p:embeddedFont>
      <p:font typeface="DM Sans"/>
      <p:regular r:id="rId47"/>
      <p:bold r:id="rId48"/>
      <p:italic r:id="rId49"/>
      <p:boldItalic r:id="rId5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BFDE2015-F94F-4648-8AC1-38959834A6CA}">
  <a:tblStyle styleId="{BFDE2015-F94F-4648-8AC1-38959834A6C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DMSansExtraBold-boldItalic.fntdata"/><Relationship Id="rId42" Type="http://schemas.openxmlformats.org/officeDocument/2006/relationships/font" Target="fonts/DMSansBlack-boldItalic.fntdata"/><Relationship Id="rId41" Type="http://schemas.openxmlformats.org/officeDocument/2006/relationships/font" Target="fonts/DMSansBlack-bold.fntdata"/><Relationship Id="rId44" Type="http://schemas.openxmlformats.org/officeDocument/2006/relationships/font" Target="fonts/DMSansSemiBold-bold.fntdata"/><Relationship Id="rId43" Type="http://schemas.openxmlformats.org/officeDocument/2006/relationships/font" Target="fonts/DMSansSemiBold-regular.fntdata"/><Relationship Id="rId46" Type="http://schemas.openxmlformats.org/officeDocument/2006/relationships/font" Target="fonts/DMSansSemiBold-boldItalic.fntdata"/><Relationship Id="rId45" Type="http://schemas.openxmlformats.org/officeDocument/2006/relationships/font" Target="fonts/DMSansSemiBold-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font" Target="fonts/DMSans-bold.fntdata"/><Relationship Id="rId47" Type="http://schemas.openxmlformats.org/officeDocument/2006/relationships/font" Target="fonts/DMSans-regular.fntdata"/><Relationship Id="rId49" Type="http://schemas.openxmlformats.org/officeDocument/2006/relationships/font" Target="fonts/DMSans-italic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DMSansMedium-regular.fntdata"/><Relationship Id="rId30" Type="http://schemas.openxmlformats.org/officeDocument/2006/relationships/slide" Target="slides/slide24.xml"/><Relationship Id="rId33" Type="http://schemas.openxmlformats.org/officeDocument/2006/relationships/font" Target="fonts/DMSansMedium-italic.fntdata"/><Relationship Id="rId32" Type="http://schemas.openxmlformats.org/officeDocument/2006/relationships/font" Target="fonts/DMSansMedium-bold.fntdata"/><Relationship Id="rId35" Type="http://schemas.openxmlformats.org/officeDocument/2006/relationships/font" Target="fonts/Poppins-regular.fntdata"/><Relationship Id="rId34" Type="http://schemas.openxmlformats.org/officeDocument/2006/relationships/font" Target="fonts/DMSansMedium-boldItalic.fntdata"/><Relationship Id="rId37" Type="http://schemas.openxmlformats.org/officeDocument/2006/relationships/font" Target="fonts/Poppins-italic.fntdata"/><Relationship Id="rId36" Type="http://schemas.openxmlformats.org/officeDocument/2006/relationships/font" Target="fonts/Poppins-bold.fntdata"/><Relationship Id="rId39" Type="http://schemas.openxmlformats.org/officeDocument/2006/relationships/font" Target="fonts/DMSansExtraBold-bold.fntdata"/><Relationship Id="rId38" Type="http://schemas.openxmlformats.org/officeDocument/2006/relationships/font" Target="fonts/Poppins-boldItalic.fnt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0" Type="http://schemas.openxmlformats.org/officeDocument/2006/relationships/font" Target="fonts/DMSans-bold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24f3fe77bf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324f3fe77bf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24f3fe77bf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324f3fe77bf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aeeeb6bbc0_0_3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2aeeeb6bbc0_0_3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aeeeb6bbc0_0_3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2aeeeb6bbc0_0_3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24f3fe77bf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24f3fe77bf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afdadc796d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2afdadc796d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24f3fe77bf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24f3fe77bf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24f3fe77bf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324f3fe77bf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24f3fe77bf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324f3fe77bf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2aeeeb6bbc0_0_3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2aeeeb6bbc0_0_3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aeeeb6bbc0_0_3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2aeeeb6bbc0_0_3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aeeeb6bbc0_0_4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2aeeeb6bbc0_0_4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24f3fe77bf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324f3fe77bf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324f3fe77bf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324f3fe77bf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2aeeeb6bbc0_0_4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2aeeeb6bbc0_0_4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2aeeeb6bbc0_0_4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2aeeeb6bbc0_0_4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24f3fe77bf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24f3fe77bf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a512555ec3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2a512555ec3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aeeeb6bbc0_0_3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2aeeeb6bbc0_0_3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aeeeb6bbc0_0_3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aeeeb6bbc0_0_3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aeeeb6bbc0_0_3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aeeeb6bbc0_0_3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24f3fe77b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24f3fe77b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25458c01b1_1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325458c01b1_1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openxmlformats.org/officeDocument/2006/relationships/image" Target="../media/image4.png"/><Relationship Id="rId6" Type="http://schemas.openxmlformats.org/officeDocument/2006/relationships/image" Target="../media/image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openxmlformats.org/officeDocument/2006/relationships/image" Target="../media/image4.png"/><Relationship Id="rId6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5" Type="http://schemas.openxmlformats.org/officeDocument/2006/relationships/image" Target="../media/image1.png"/><Relationship Id="rId6" Type="http://schemas.openxmlformats.org/officeDocument/2006/relationships/image" Target="../media/image1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.png"/><Relationship Id="rId4" Type="http://schemas.openxmlformats.org/officeDocument/2006/relationships/image" Target="../media/image15.png"/><Relationship Id="rId10" Type="http://schemas.openxmlformats.org/officeDocument/2006/relationships/image" Target="../media/image3.png"/><Relationship Id="rId9" Type="http://schemas.openxmlformats.org/officeDocument/2006/relationships/image" Target="../media/image4.png"/><Relationship Id="rId5" Type="http://schemas.openxmlformats.org/officeDocument/2006/relationships/image" Target="../media/image13.png"/><Relationship Id="rId6" Type="http://schemas.openxmlformats.org/officeDocument/2006/relationships/image" Target="../media/image12.png"/><Relationship Id="rId7" Type="http://schemas.openxmlformats.org/officeDocument/2006/relationships/image" Target="../media/image9.png"/><Relationship Id="rId8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openxmlformats.org/officeDocument/2006/relationships/image" Target="../media/image4.png"/><Relationship Id="rId6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3.png"/><Relationship Id="rId6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3.png"/><Relationship Id="rId6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5" Type="http://schemas.openxmlformats.org/officeDocument/2006/relationships/image" Target="../media/image5.png"/><Relationship Id="rId6" Type="http://schemas.openxmlformats.org/officeDocument/2006/relationships/image" Target="../media/image3.png"/><Relationship Id="rId7" Type="http://schemas.openxmlformats.org/officeDocument/2006/relationships/image" Target="../media/image14.png"/><Relationship Id="rId8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155925" y="196350"/>
            <a:ext cx="8826300" cy="4716300"/>
          </a:xfrm>
          <a:prstGeom prst="rect">
            <a:avLst/>
          </a:prstGeom>
          <a:noFill/>
          <a:ln cap="sq" cmpd="sng" w="381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423913" y="309188"/>
            <a:ext cx="8290326" cy="4525136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1233950" y="908625"/>
            <a:ext cx="6728100" cy="260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chemeClr val="dk1"/>
                </a:solidFill>
                <a:latin typeface="DM Sans ExtraBold"/>
                <a:ea typeface="DM Sans ExtraBold"/>
                <a:cs typeface="DM Sans ExtraBold"/>
                <a:sym typeface="DM Sans ExtraBold"/>
              </a:rPr>
              <a:t>Superintendent’s Proposed 2025-26 Budget</a:t>
            </a:r>
            <a:endParaRPr sz="3800">
              <a:solidFill>
                <a:schemeClr val="dk1"/>
              </a:solidFill>
              <a:latin typeface="DM Sans ExtraBold"/>
              <a:ea typeface="DM Sans ExtraBold"/>
              <a:cs typeface="DM Sans ExtraBold"/>
              <a:sym typeface="DM Sans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DM Sans ExtraBold"/>
              <a:ea typeface="DM Sans ExtraBold"/>
              <a:cs typeface="DM Sans ExtraBold"/>
              <a:sym typeface="DM Sans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DM Sans ExtraBold"/>
              <a:ea typeface="DM Sans ExtraBold"/>
              <a:cs typeface="DM Sans ExtraBold"/>
              <a:sym typeface="DM Sans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DM Sans ExtraBold"/>
                <a:ea typeface="DM Sans ExtraBold"/>
                <a:cs typeface="DM Sans ExtraBold"/>
                <a:sym typeface="DM Sans ExtraBold"/>
              </a:rPr>
              <a:t>New Milford Board of Education</a:t>
            </a:r>
            <a:endParaRPr sz="2200">
              <a:solidFill>
                <a:schemeClr val="dk1"/>
              </a:solidFill>
              <a:latin typeface="DM Sans ExtraBold"/>
              <a:ea typeface="DM Sans ExtraBold"/>
              <a:cs typeface="DM Sans ExtraBold"/>
              <a:sym typeface="DM Sans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DM Sans ExtraBold"/>
                <a:ea typeface="DM Sans ExtraBold"/>
                <a:cs typeface="DM Sans ExtraBold"/>
                <a:sym typeface="DM Sans ExtraBold"/>
              </a:rPr>
              <a:t>January 14, 2025</a:t>
            </a:r>
            <a:endParaRPr sz="2200">
              <a:solidFill>
                <a:schemeClr val="dk1"/>
              </a:solidFill>
              <a:latin typeface="DM Sans ExtraBold"/>
              <a:ea typeface="DM Sans ExtraBold"/>
              <a:cs typeface="DM Sans ExtraBold"/>
              <a:sym typeface="DM Sans ExtraBold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4">
            <a:alphaModFix amt="54000"/>
          </a:blip>
          <a:stretch>
            <a:fillRect/>
          </a:stretch>
        </p:blipFill>
        <p:spPr>
          <a:xfrm>
            <a:off x="4196425" y="747125"/>
            <a:ext cx="863575" cy="772075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2"/>
          <p:cNvSpPr txBox="1"/>
          <p:nvPr/>
        </p:nvSpPr>
        <p:spPr>
          <a:xfrm>
            <a:off x="155925" y="196350"/>
            <a:ext cx="8826300" cy="4783800"/>
          </a:xfrm>
          <a:prstGeom prst="rect">
            <a:avLst/>
          </a:prstGeom>
          <a:noFill/>
          <a:ln cap="sq" cmpd="sng" w="381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52" name="Google Shape;152;p22"/>
          <p:cNvPicPr preferRelativeResize="0"/>
          <p:nvPr/>
        </p:nvPicPr>
        <p:blipFill>
          <a:blip r:embed="rId3">
            <a:alphaModFix amt="3000"/>
          </a:blip>
          <a:stretch>
            <a:fillRect/>
          </a:stretch>
        </p:blipFill>
        <p:spPr>
          <a:xfrm>
            <a:off x="2287888" y="514977"/>
            <a:ext cx="4562375" cy="40790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26000"/>
              </a:srgbClr>
            </a:outerShdw>
            <a:reflection blurRad="0" dir="5400000" dist="38100" endA="0" endPos="30000" fadeDir="5400012" kx="0" rotWithShape="0" algn="bl" stA="73000" stPos="0" sy="-100000" ky="0"/>
          </a:effectLst>
        </p:spPr>
      </p:pic>
      <p:sp>
        <p:nvSpPr>
          <p:cNvPr id="153" name="Google Shape;153;p22"/>
          <p:cNvSpPr txBox="1"/>
          <p:nvPr/>
        </p:nvSpPr>
        <p:spPr>
          <a:xfrm>
            <a:off x="1520700" y="413200"/>
            <a:ext cx="61026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DM Sans Black"/>
                <a:ea typeface="DM Sans Black"/>
                <a:cs typeface="DM Sans Black"/>
                <a:sym typeface="DM Sans Black"/>
              </a:rPr>
              <a:t>District Accountability Indicators</a:t>
            </a:r>
            <a:endParaRPr sz="2500">
              <a:solidFill>
                <a:schemeClr val="dk1"/>
              </a:solidFill>
              <a:latin typeface="DM Sans Black"/>
              <a:ea typeface="DM Sans Black"/>
              <a:cs typeface="DM Sans Black"/>
              <a:sym typeface="DM Sans Black"/>
            </a:endParaRPr>
          </a:p>
        </p:txBody>
      </p:sp>
      <p:sp>
        <p:nvSpPr>
          <p:cNvPr id="154" name="Google Shape;154;p22"/>
          <p:cNvSpPr txBox="1"/>
          <p:nvPr/>
        </p:nvSpPr>
        <p:spPr>
          <a:xfrm>
            <a:off x="343525" y="901425"/>
            <a:ext cx="8351100" cy="3932700"/>
          </a:xfrm>
          <a:prstGeom prst="rect">
            <a:avLst/>
          </a:prstGeom>
          <a:noFill/>
          <a:ln cap="sq" cmpd="sng" w="952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DM Sans ExtraBold"/>
                <a:ea typeface="DM Sans ExtraBold"/>
                <a:cs typeface="DM Sans ExtraBold"/>
                <a:sym typeface="DM Sans ExtraBold"/>
              </a:rPr>
              <a:t>English/Language Arts Performance</a:t>
            </a:r>
            <a:endParaRPr sz="1800">
              <a:solidFill>
                <a:schemeClr val="dk1"/>
              </a:solidFill>
              <a:latin typeface="DM Sans ExtraBold"/>
              <a:ea typeface="DM Sans ExtraBold"/>
              <a:cs typeface="DM Sans ExtraBold"/>
              <a:sym typeface="DM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DM Sans ExtraBold"/>
                <a:ea typeface="DM Sans ExtraBold"/>
                <a:cs typeface="DM Sans ExtraBold"/>
                <a:sym typeface="DM Sans ExtraBold"/>
              </a:rPr>
              <a:t>Mathematics Performance</a:t>
            </a:r>
            <a:endParaRPr sz="1800">
              <a:solidFill>
                <a:schemeClr val="dk1"/>
              </a:solidFill>
              <a:latin typeface="DM Sans ExtraBold"/>
              <a:ea typeface="DM Sans ExtraBold"/>
              <a:cs typeface="DM Sans ExtraBold"/>
              <a:sym typeface="DM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DM Sans ExtraBold"/>
                <a:ea typeface="DM Sans ExtraBold"/>
                <a:cs typeface="DM Sans ExtraBold"/>
                <a:sym typeface="DM Sans ExtraBold"/>
              </a:rPr>
              <a:t>Science Performance</a:t>
            </a:r>
            <a:endParaRPr sz="1800">
              <a:solidFill>
                <a:schemeClr val="dk1"/>
              </a:solidFill>
              <a:latin typeface="DM Sans ExtraBold"/>
              <a:ea typeface="DM Sans ExtraBold"/>
              <a:cs typeface="DM Sans ExtraBold"/>
              <a:sym typeface="DM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DM Sans ExtraBold"/>
                <a:ea typeface="DM Sans ExtraBold"/>
                <a:cs typeface="DM Sans ExtraBold"/>
                <a:sym typeface="DM Sans ExtraBold"/>
              </a:rPr>
              <a:t>English/Language Arts Academic Growth</a:t>
            </a:r>
            <a:endParaRPr sz="1800">
              <a:solidFill>
                <a:schemeClr val="dk1"/>
              </a:solidFill>
              <a:latin typeface="DM Sans ExtraBold"/>
              <a:ea typeface="DM Sans ExtraBold"/>
              <a:cs typeface="DM Sans ExtraBold"/>
              <a:sym typeface="DM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DM Sans ExtraBold"/>
                <a:ea typeface="DM Sans ExtraBold"/>
                <a:cs typeface="DM Sans ExtraBold"/>
                <a:sym typeface="DM Sans ExtraBold"/>
              </a:rPr>
              <a:t>Mathematics Academic Growth</a:t>
            </a:r>
            <a:endParaRPr sz="1800">
              <a:solidFill>
                <a:schemeClr val="dk1"/>
              </a:solidFill>
              <a:latin typeface="DM Sans ExtraBold"/>
              <a:ea typeface="DM Sans ExtraBold"/>
              <a:cs typeface="DM Sans ExtraBold"/>
              <a:sym typeface="DM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DM Sans ExtraBold"/>
                <a:ea typeface="DM Sans ExtraBold"/>
                <a:cs typeface="DM Sans ExtraBold"/>
                <a:sym typeface="DM Sans ExtraBold"/>
              </a:rPr>
              <a:t>Progress Toward English Proficiency</a:t>
            </a:r>
            <a:endParaRPr sz="1800">
              <a:solidFill>
                <a:schemeClr val="dk1"/>
              </a:solidFill>
              <a:latin typeface="DM Sans ExtraBold"/>
              <a:ea typeface="DM Sans ExtraBold"/>
              <a:cs typeface="DM Sans ExtraBold"/>
              <a:sym typeface="DM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DM Sans ExtraBold"/>
                <a:ea typeface="DM Sans ExtraBold"/>
                <a:cs typeface="DM Sans ExtraBold"/>
                <a:sym typeface="DM Sans ExtraBold"/>
              </a:rPr>
              <a:t>On Track to High School Graduation</a:t>
            </a:r>
            <a:endParaRPr sz="1800">
              <a:solidFill>
                <a:schemeClr val="dk1"/>
              </a:solidFill>
              <a:latin typeface="DM Sans ExtraBold"/>
              <a:ea typeface="DM Sans ExtraBold"/>
              <a:cs typeface="DM Sans ExtraBold"/>
              <a:sym typeface="DM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DM Sans ExtraBold"/>
                <a:ea typeface="DM Sans ExtraBold"/>
                <a:cs typeface="DM Sans ExtraBold"/>
                <a:sym typeface="DM Sans ExtraBold"/>
              </a:rPr>
              <a:t>Four Year Graduation Rate</a:t>
            </a:r>
            <a:endParaRPr sz="1800">
              <a:solidFill>
                <a:schemeClr val="dk1"/>
              </a:solidFill>
              <a:latin typeface="DM Sans ExtraBold"/>
              <a:ea typeface="DM Sans ExtraBold"/>
              <a:cs typeface="DM Sans ExtraBold"/>
              <a:sym typeface="DM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DM Sans ExtraBold"/>
                <a:ea typeface="DM Sans ExtraBold"/>
                <a:cs typeface="DM Sans ExtraBold"/>
                <a:sym typeface="DM Sans ExtraBold"/>
              </a:rPr>
              <a:t>Six Year Graduation Rate for High Needs Students</a:t>
            </a:r>
            <a:endParaRPr sz="1800">
              <a:solidFill>
                <a:schemeClr val="dk1"/>
              </a:solidFill>
              <a:latin typeface="DM Sans ExtraBold"/>
              <a:ea typeface="DM Sans ExtraBold"/>
              <a:cs typeface="DM Sans ExtraBold"/>
              <a:sym typeface="DM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DM Sans ExtraBold"/>
                <a:ea typeface="DM Sans ExtraBold"/>
                <a:cs typeface="DM Sans ExtraBold"/>
                <a:sym typeface="DM Sans ExtraBold"/>
              </a:rPr>
              <a:t>Chronic Absenteeism Rate</a:t>
            </a:r>
            <a:endParaRPr sz="1800">
              <a:solidFill>
                <a:schemeClr val="dk1"/>
              </a:solidFill>
              <a:latin typeface="DM Sans ExtraBold"/>
              <a:ea typeface="DM Sans ExtraBold"/>
              <a:cs typeface="DM Sans ExtraBold"/>
              <a:sym typeface="DM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DM Sans ExtraBold"/>
                <a:ea typeface="DM Sans ExtraBold"/>
                <a:cs typeface="DM Sans ExtraBold"/>
                <a:sym typeface="DM Sans ExtraBold"/>
              </a:rPr>
              <a:t>Arts Access</a:t>
            </a:r>
            <a:endParaRPr sz="1800">
              <a:solidFill>
                <a:schemeClr val="dk1"/>
              </a:solidFill>
              <a:latin typeface="DM Sans ExtraBold"/>
              <a:ea typeface="DM Sans ExtraBold"/>
              <a:cs typeface="DM Sans ExtraBold"/>
              <a:sym typeface="DM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DM Sans ExtraBold"/>
                <a:ea typeface="DM Sans ExtraBold"/>
                <a:cs typeface="DM Sans ExtraBold"/>
                <a:sym typeface="DM Sans ExtraBold"/>
              </a:rPr>
              <a:t>Physical Fitness</a:t>
            </a:r>
            <a:endParaRPr sz="1800">
              <a:solidFill>
                <a:schemeClr val="dk1"/>
              </a:solidFill>
              <a:latin typeface="DM Sans ExtraBold"/>
              <a:ea typeface="DM Sans ExtraBold"/>
              <a:cs typeface="DM Sans ExtraBold"/>
              <a:sym typeface="DM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DM Sans ExtraBold"/>
                <a:ea typeface="DM Sans ExtraBold"/>
                <a:cs typeface="DM Sans ExtraBold"/>
                <a:sym typeface="DM Sans ExtraBold"/>
              </a:rPr>
              <a:t>Preparation for College and Career Readiness</a:t>
            </a:r>
            <a:endParaRPr sz="1800">
              <a:solidFill>
                <a:schemeClr val="dk1"/>
              </a:solidFill>
              <a:latin typeface="DM Sans ExtraBold"/>
              <a:ea typeface="DM Sans ExtraBold"/>
              <a:cs typeface="DM Sans ExtraBold"/>
              <a:sym typeface="DM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DM Sans ExtraBold"/>
                <a:ea typeface="DM Sans ExtraBold"/>
                <a:cs typeface="DM Sans ExtraBold"/>
                <a:sym typeface="DM Sans ExtraBold"/>
              </a:rPr>
              <a:t>Post-Secondary Entrance</a:t>
            </a:r>
            <a:endParaRPr sz="1800">
              <a:solidFill>
                <a:schemeClr val="dk1"/>
              </a:solidFill>
              <a:latin typeface="DM Sans ExtraBold"/>
              <a:ea typeface="DM Sans ExtraBold"/>
              <a:cs typeface="DM Sans ExtraBold"/>
              <a:sym typeface="DM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DM Sans ExtraBold"/>
              <a:ea typeface="DM Sans ExtraBold"/>
              <a:cs typeface="DM Sans ExtraBold"/>
              <a:sym typeface="DM Sans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DM Sans ExtraBold"/>
              <a:ea typeface="DM Sans ExtraBold"/>
              <a:cs typeface="DM Sans ExtraBold"/>
              <a:sym typeface="DM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DM Sans ExtraBold"/>
              <a:ea typeface="DM Sans ExtraBold"/>
              <a:cs typeface="DM Sans ExtraBold"/>
              <a:sym typeface="DM Sans ExtraBold"/>
            </a:endParaRPr>
          </a:p>
        </p:txBody>
      </p:sp>
      <p:sp>
        <p:nvSpPr>
          <p:cNvPr id="155" name="Google Shape;155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56" name="Google Shape;15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134575" y="620213"/>
            <a:ext cx="2092900" cy="209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213888" y="154188"/>
            <a:ext cx="3478425" cy="347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83050" y="98188"/>
            <a:ext cx="3136975" cy="313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95788" y="1388638"/>
            <a:ext cx="3478425" cy="347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05075" y="3235175"/>
            <a:ext cx="2092900" cy="209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3"/>
          <p:cNvSpPr txBox="1"/>
          <p:nvPr/>
        </p:nvSpPr>
        <p:spPr>
          <a:xfrm>
            <a:off x="155925" y="196350"/>
            <a:ext cx="8826300" cy="4783800"/>
          </a:xfrm>
          <a:prstGeom prst="rect">
            <a:avLst/>
          </a:prstGeom>
          <a:noFill/>
          <a:ln cap="sq" cmpd="sng" w="381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66" name="Google Shape;166;p23"/>
          <p:cNvPicPr preferRelativeResize="0"/>
          <p:nvPr/>
        </p:nvPicPr>
        <p:blipFill>
          <a:blip r:embed="rId3">
            <a:alphaModFix amt="3000"/>
          </a:blip>
          <a:stretch>
            <a:fillRect/>
          </a:stretch>
        </p:blipFill>
        <p:spPr>
          <a:xfrm>
            <a:off x="2287888" y="514977"/>
            <a:ext cx="4562375" cy="40790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26000"/>
              </a:srgbClr>
            </a:outerShdw>
            <a:reflection blurRad="0" dir="5400000" dist="38100" endA="0" endPos="30000" fadeDir="5400012" kx="0" rotWithShape="0" algn="bl" stA="73000" stPos="0" sy="-100000" ky="0"/>
          </a:effectLst>
        </p:spPr>
      </p:pic>
      <p:sp>
        <p:nvSpPr>
          <p:cNvPr id="167" name="Google Shape;167;p23"/>
          <p:cNvSpPr txBox="1"/>
          <p:nvPr/>
        </p:nvSpPr>
        <p:spPr>
          <a:xfrm>
            <a:off x="1520700" y="413200"/>
            <a:ext cx="61026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1"/>
              </a:solidFill>
              <a:latin typeface="DM Sans Black"/>
              <a:ea typeface="DM Sans Black"/>
              <a:cs typeface="DM Sans Black"/>
              <a:sym typeface="DM Sans Black"/>
            </a:endParaRPr>
          </a:p>
        </p:txBody>
      </p:sp>
      <p:sp>
        <p:nvSpPr>
          <p:cNvPr id="168" name="Google Shape;168;p23"/>
          <p:cNvSpPr txBox="1"/>
          <p:nvPr/>
        </p:nvSpPr>
        <p:spPr>
          <a:xfrm>
            <a:off x="594550" y="901425"/>
            <a:ext cx="7828500" cy="3841800"/>
          </a:xfrm>
          <a:prstGeom prst="rect">
            <a:avLst/>
          </a:prstGeom>
          <a:noFill/>
          <a:ln cap="sq" cmpd="sng" w="952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dk1"/>
              </a:solidFill>
              <a:latin typeface="DM Sans ExtraBold"/>
              <a:ea typeface="DM Sans ExtraBold"/>
              <a:cs typeface="DM Sans ExtraBold"/>
              <a:sym typeface="DM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DM Sans ExtraBold"/>
              <a:ea typeface="DM Sans ExtraBold"/>
              <a:cs typeface="DM Sans ExtraBold"/>
              <a:sym typeface="DM Sans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>
              <a:solidFill>
                <a:schemeClr val="dk1"/>
              </a:solidFill>
              <a:latin typeface="DM Sans ExtraBold"/>
              <a:ea typeface="DM Sans ExtraBold"/>
              <a:cs typeface="DM Sans ExtraBold"/>
              <a:sym typeface="DM Sans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dk1"/>
                </a:solidFill>
                <a:latin typeface="DM Sans ExtraBold"/>
                <a:ea typeface="DM Sans ExtraBold"/>
                <a:cs typeface="DM Sans ExtraBold"/>
                <a:sym typeface="DM Sans ExtraBold"/>
              </a:rPr>
              <a:t>    </a:t>
            </a:r>
            <a:r>
              <a:rPr lang="en" sz="3600">
                <a:solidFill>
                  <a:schemeClr val="dk1"/>
                </a:solidFill>
                <a:latin typeface="DM Sans ExtraBold"/>
                <a:ea typeface="DM Sans ExtraBold"/>
                <a:cs typeface="DM Sans ExtraBold"/>
                <a:sym typeface="DM Sans ExtraBold"/>
              </a:rPr>
              <a:t>Fixed Costs</a:t>
            </a:r>
            <a:endParaRPr sz="3600">
              <a:solidFill>
                <a:schemeClr val="dk1"/>
              </a:solidFill>
              <a:latin typeface="DM Sans ExtraBold"/>
              <a:ea typeface="DM Sans ExtraBold"/>
              <a:cs typeface="DM Sans ExtraBold"/>
              <a:sym typeface="DM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DM Sans ExtraBold"/>
              <a:ea typeface="DM Sans ExtraBold"/>
              <a:cs typeface="DM Sans ExtraBold"/>
              <a:sym typeface="DM Sans ExtraBold"/>
            </a:endParaRPr>
          </a:p>
        </p:txBody>
      </p:sp>
      <p:sp>
        <p:nvSpPr>
          <p:cNvPr id="169" name="Google Shape;169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70" name="Google Shape;17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52925" y="-12"/>
            <a:ext cx="3478425" cy="347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79550" y="803075"/>
            <a:ext cx="2092900" cy="209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01449" y="2193700"/>
            <a:ext cx="3535250" cy="353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4"/>
          <p:cNvSpPr txBox="1"/>
          <p:nvPr/>
        </p:nvSpPr>
        <p:spPr>
          <a:xfrm>
            <a:off x="155925" y="196350"/>
            <a:ext cx="8826300" cy="4783800"/>
          </a:xfrm>
          <a:prstGeom prst="rect">
            <a:avLst/>
          </a:prstGeom>
          <a:noFill/>
          <a:ln cap="sq" cmpd="sng" w="381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78" name="Google Shape;178;p24"/>
          <p:cNvPicPr preferRelativeResize="0"/>
          <p:nvPr/>
        </p:nvPicPr>
        <p:blipFill>
          <a:blip r:embed="rId3">
            <a:alphaModFix amt="3000"/>
          </a:blip>
          <a:stretch>
            <a:fillRect/>
          </a:stretch>
        </p:blipFill>
        <p:spPr>
          <a:xfrm>
            <a:off x="2287888" y="548727"/>
            <a:ext cx="4562375" cy="40790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26000"/>
              </a:srgbClr>
            </a:outerShdw>
            <a:reflection blurRad="0" dir="5400000" dist="38100" endA="0" endPos="30000" fadeDir="5400012" kx="0" rotWithShape="0" algn="bl" stA="73000" stPos="0" sy="-100000" ky="0"/>
          </a:effectLst>
        </p:spPr>
      </p:pic>
      <p:sp>
        <p:nvSpPr>
          <p:cNvPr id="179" name="Google Shape;179;p24"/>
          <p:cNvSpPr txBox="1"/>
          <p:nvPr/>
        </p:nvSpPr>
        <p:spPr>
          <a:xfrm>
            <a:off x="1652913" y="254875"/>
            <a:ext cx="58323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DM Sans Black"/>
                <a:ea typeface="DM Sans Black"/>
                <a:cs typeface="DM Sans Black"/>
                <a:sym typeface="DM Sans Black"/>
              </a:rPr>
              <a:t>2025-26 Fixed Costs</a:t>
            </a:r>
            <a:endParaRPr sz="2000">
              <a:solidFill>
                <a:schemeClr val="dk1"/>
              </a:solidFill>
              <a:latin typeface="DM Sans Black"/>
              <a:ea typeface="DM Sans Black"/>
              <a:cs typeface="DM Sans Black"/>
              <a:sym typeface="DM Sans Black"/>
            </a:endParaRPr>
          </a:p>
        </p:txBody>
      </p:sp>
      <p:graphicFrame>
        <p:nvGraphicFramePr>
          <p:cNvPr id="180" name="Google Shape;180;p24"/>
          <p:cNvGraphicFramePr/>
          <p:nvPr/>
        </p:nvGraphicFramePr>
        <p:xfrm>
          <a:off x="1417263" y="7038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{BFDE2015-F94F-4648-8AC1-38959834A6CA}</a:tableStyleId>
              </a:tblPr>
              <a:tblGrid>
                <a:gridCol w="3760675"/>
                <a:gridCol w="2307275"/>
              </a:tblGrid>
              <a:tr h="674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solidFill>
                            <a:srgbClr val="274E13"/>
                          </a:solidFill>
                          <a:latin typeface="DM Sans ExtraBold"/>
                          <a:ea typeface="DM Sans ExtraBold"/>
                          <a:cs typeface="DM Sans ExtraBold"/>
                          <a:sym typeface="DM Sans ExtraBold"/>
                        </a:rPr>
                        <a:t>Contractual Salary Increases for All Bargaining Units</a:t>
                      </a:r>
                      <a:endParaRPr sz="1700">
                        <a:solidFill>
                          <a:srgbClr val="274E13"/>
                        </a:solidFill>
                        <a:latin typeface="DM Sans ExtraBold"/>
                        <a:ea typeface="DM Sans ExtraBold"/>
                        <a:cs typeface="DM Sans ExtraBold"/>
                        <a:sym typeface="DM Sans ExtraBold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DM Sans ExtraBold"/>
                          <a:ea typeface="DM Sans ExtraBold"/>
                          <a:cs typeface="DM Sans ExtraBold"/>
                          <a:sym typeface="DM Sans ExtraBold"/>
                        </a:rPr>
                        <a:t>+</a:t>
                      </a:r>
                      <a:r>
                        <a:rPr lang="en" sz="1700">
                          <a:latin typeface="DM Sans ExtraBold"/>
                          <a:ea typeface="DM Sans ExtraBold"/>
                          <a:cs typeface="DM Sans ExtraBold"/>
                          <a:sym typeface="DM Sans ExtraBold"/>
                        </a:rPr>
                        <a:t>$</a:t>
                      </a:r>
                      <a:r>
                        <a:rPr lang="en" sz="1700">
                          <a:solidFill>
                            <a:schemeClr val="dk1"/>
                          </a:solidFill>
                          <a:latin typeface="DM Sans ExtraBold"/>
                          <a:ea typeface="DM Sans ExtraBold"/>
                          <a:cs typeface="DM Sans ExtraBold"/>
                          <a:sym typeface="DM Sans ExtraBold"/>
                        </a:rPr>
                        <a:t>1,587,688</a:t>
                      </a:r>
                      <a:endParaRPr sz="1700">
                        <a:latin typeface="DM Sans ExtraBold"/>
                        <a:ea typeface="DM Sans ExtraBold"/>
                        <a:cs typeface="DM Sans ExtraBold"/>
                        <a:sym typeface="DM Sans ExtraBold"/>
                      </a:endParaRPr>
                    </a:p>
                  </a:txBody>
                  <a:tcPr marT="91425" marB="91425" marR="91425" marL="91425"/>
                </a:tc>
              </a:tr>
              <a:tr h="674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solidFill>
                            <a:srgbClr val="274E13"/>
                          </a:solidFill>
                          <a:latin typeface="DM Sans ExtraBold"/>
                          <a:ea typeface="DM Sans ExtraBold"/>
                          <a:cs typeface="DM Sans ExtraBold"/>
                          <a:sym typeface="DM Sans ExtraBold"/>
                        </a:rPr>
                        <a:t>Contractual Benefits for All Bargaining </a:t>
                      </a:r>
                      <a:r>
                        <a:rPr lang="en" sz="1700">
                          <a:solidFill>
                            <a:srgbClr val="274E13"/>
                          </a:solidFill>
                          <a:latin typeface="DM Sans ExtraBold"/>
                          <a:ea typeface="DM Sans ExtraBold"/>
                          <a:cs typeface="DM Sans ExtraBold"/>
                          <a:sym typeface="DM Sans ExtraBold"/>
                        </a:rPr>
                        <a:t>Units</a:t>
                      </a:r>
                      <a:endParaRPr sz="1700">
                        <a:solidFill>
                          <a:srgbClr val="274E13"/>
                        </a:solidFill>
                        <a:latin typeface="DM Sans ExtraBold"/>
                        <a:ea typeface="DM Sans ExtraBold"/>
                        <a:cs typeface="DM Sans ExtraBold"/>
                        <a:sym typeface="DM Sans ExtraBold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DM Sans ExtraBold"/>
                          <a:ea typeface="DM Sans ExtraBold"/>
                          <a:cs typeface="DM Sans ExtraBold"/>
                          <a:sym typeface="DM Sans ExtraBold"/>
                        </a:rPr>
                        <a:t>+</a:t>
                      </a:r>
                      <a:r>
                        <a:rPr lang="en" sz="1700">
                          <a:latin typeface="DM Sans ExtraBold"/>
                          <a:ea typeface="DM Sans ExtraBold"/>
                          <a:cs typeface="DM Sans ExtraBold"/>
                          <a:sym typeface="DM Sans ExtraBold"/>
                        </a:rPr>
                        <a:t>$</a:t>
                      </a:r>
                      <a:r>
                        <a:rPr lang="en" sz="1700">
                          <a:solidFill>
                            <a:schemeClr val="dk1"/>
                          </a:solidFill>
                          <a:latin typeface="DM Sans ExtraBold"/>
                          <a:ea typeface="DM Sans ExtraBold"/>
                          <a:cs typeface="DM Sans ExtraBold"/>
                          <a:sym typeface="DM Sans ExtraBold"/>
                        </a:rPr>
                        <a:t>675,218</a:t>
                      </a:r>
                      <a:endParaRPr sz="1700">
                        <a:latin typeface="DM Sans ExtraBold"/>
                        <a:ea typeface="DM Sans ExtraBold"/>
                        <a:cs typeface="DM Sans ExtraBold"/>
                        <a:sym typeface="DM Sans ExtraBold"/>
                      </a:endParaRPr>
                    </a:p>
                  </a:txBody>
                  <a:tcPr marT="91425" marB="91425" marR="91425" marL="91425"/>
                </a:tc>
              </a:tr>
              <a:tr h="425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solidFill>
                            <a:srgbClr val="274E13"/>
                          </a:solidFill>
                          <a:latin typeface="DM Sans ExtraBold"/>
                          <a:ea typeface="DM Sans ExtraBold"/>
                          <a:cs typeface="DM Sans ExtraBold"/>
                          <a:sym typeface="DM Sans ExtraBold"/>
                        </a:rPr>
                        <a:t>Bus Contract</a:t>
                      </a:r>
                      <a:endParaRPr sz="1700">
                        <a:solidFill>
                          <a:srgbClr val="274E13"/>
                        </a:solidFill>
                        <a:latin typeface="DM Sans ExtraBold"/>
                        <a:ea typeface="DM Sans ExtraBold"/>
                        <a:cs typeface="DM Sans ExtraBold"/>
                        <a:sym typeface="DM Sans ExtraBold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DM Sans ExtraBold"/>
                          <a:ea typeface="DM Sans ExtraBold"/>
                          <a:cs typeface="DM Sans ExtraBold"/>
                          <a:sym typeface="DM Sans ExtraBold"/>
                        </a:rPr>
                        <a:t>+$</a:t>
                      </a:r>
                      <a:r>
                        <a:rPr lang="en" sz="1700">
                          <a:solidFill>
                            <a:schemeClr val="dk1"/>
                          </a:solidFill>
                          <a:latin typeface="DM Sans ExtraBold"/>
                          <a:ea typeface="DM Sans ExtraBold"/>
                          <a:cs typeface="DM Sans ExtraBold"/>
                          <a:sym typeface="DM Sans ExtraBold"/>
                        </a:rPr>
                        <a:t>176,651</a:t>
                      </a:r>
                      <a:endParaRPr sz="1700">
                        <a:latin typeface="DM Sans ExtraBold"/>
                        <a:ea typeface="DM Sans ExtraBold"/>
                        <a:cs typeface="DM Sans ExtraBold"/>
                        <a:sym typeface="DM Sans ExtraBold"/>
                      </a:endParaRPr>
                    </a:p>
                  </a:txBody>
                  <a:tcPr marT="91425" marB="91425" marR="91425" marL="91425"/>
                </a:tc>
              </a:tr>
              <a:tr h="425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solidFill>
                            <a:srgbClr val="274E13"/>
                          </a:solidFill>
                          <a:latin typeface="DM Sans ExtraBold"/>
                          <a:ea typeface="DM Sans ExtraBold"/>
                          <a:cs typeface="DM Sans ExtraBold"/>
                          <a:sym typeface="DM Sans ExtraBold"/>
                        </a:rPr>
                        <a:t>Utilities</a:t>
                      </a:r>
                      <a:endParaRPr sz="1700">
                        <a:solidFill>
                          <a:srgbClr val="274E13"/>
                        </a:solidFill>
                        <a:latin typeface="DM Sans ExtraBold"/>
                        <a:ea typeface="DM Sans ExtraBold"/>
                        <a:cs typeface="DM Sans ExtraBold"/>
                        <a:sym typeface="DM Sans ExtraBold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DM Sans Black"/>
                          <a:ea typeface="DM Sans Black"/>
                          <a:cs typeface="DM Sans Black"/>
                          <a:sym typeface="DM Sans Black"/>
                        </a:rPr>
                        <a:t>+</a:t>
                      </a:r>
                      <a:r>
                        <a:rPr lang="en" sz="1700">
                          <a:latin typeface="DM Sans Black"/>
                          <a:ea typeface="DM Sans Black"/>
                          <a:cs typeface="DM Sans Black"/>
                          <a:sym typeface="DM Sans Black"/>
                        </a:rPr>
                        <a:t>$</a:t>
                      </a:r>
                      <a:r>
                        <a:rPr lang="en" sz="1700">
                          <a:solidFill>
                            <a:schemeClr val="dk1"/>
                          </a:solidFill>
                          <a:latin typeface="DM Sans Black"/>
                          <a:ea typeface="DM Sans Black"/>
                          <a:cs typeface="DM Sans Black"/>
                          <a:sym typeface="DM Sans Black"/>
                        </a:rPr>
                        <a:t>17,532</a:t>
                      </a:r>
                      <a:endParaRPr sz="1700">
                        <a:latin typeface="DM Sans Black"/>
                        <a:ea typeface="DM Sans Black"/>
                        <a:cs typeface="DM Sans Black"/>
                        <a:sym typeface="DM Sans Black"/>
                      </a:endParaRPr>
                    </a:p>
                  </a:txBody>
                  <a:tcPr marT="91425" marB="91425" marR="91425" marL="91425"/>
                </a:tc>
              </a:tr>
              <a:tr h="9244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700">
                          <a:solidFill>
                            <a:srgbClr val="274E13"/>
                          </a:solidFill>
                          <a:latin typeface="DM Sans ExtraBold"/>
                          <a:ea typeface="DM Sans ExtraBold"/>
                          <a:cs typeface="DM Sans ExtraBold"/>
                          <a:sym typeface="DM Sans ExtraBold"/>
                        </a:rPr>
                        <a:t>Other Insurance (Student Accident, Cyber, Liability for Auto and Property)</a:t>
                      </a:r>
                      <a:endParaRPr sz="1700">
                        <a:solidFill>
                          <a:srgbClr val="274E13"/>
                        </a:solidFill>
                        <a:latin typeface="DM Sans ExtraBold"/>
                        <a:ea typeface="DM Sans ExtraBold"/>
                        <a:cs typeface="DM Sans ExtraBold"/>
                        <a:sym typeface="DM Sans ExtraBold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DM Sans Black"/>
                          <a:ea typeface="DM Sans Black"/>
                          <a:cs typeface="DM Sans Black"/>
                          <a:sym typeface="DM Sans Black"/>
                        </a:rPr>
                        <a:t>+</a:t>
                      </a:r>
                      <a:r>
                        <a:rPr lang="en" sz="1700">
                          <a:latin typeface="DM Sans Black"/>
                          <a:ea typeface="DM Sans Black"/>
                          <a:cs typeface="DM Sans Black"/>
                          <a:sym typeface="DM Sans Black"/>
                        </a:rPr>
                        <a:t>$</a:t>
                      </a:r>
                      <a:r>
                        <a:rPr lang="en" sz="1700">
                          <a:solidFill>
                            <a:schemeClr val="dk1"/>
                          </a:solidFill>
                          <a:latin typeface="DM Sans Black"/>
                          <a:ea typeface="DM Sans Black"/>
                          <a:cs typeface="DM Sans Black"/>
                          <a:sym typeface="DM Sans Black"/>
                        </a:rPr>
                        <a:t>24,583</a:t>
                      </a:r>
                      <a:endParaRPr sz="1700">
                        <a:latin typeface="DM Sans Black"/>
                        <a:ea typeface="DM Sans Black"/>
                        <a:cs typeface="DM Sans Black"/>
                        <a:sym typeface="DM Sans Black"/>
                      </a:endParaRPr>
                    </a:p>
                  </a:txBody>
                  <a:tcPr marT="91425" marB="91425" marR="91425" marL="91425"/>
                </a:tc>
              </a:tr>
              <a:tr h="953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solidFill>
                            <a:srgbClr val="274E13"/>
                          </a:solidFill>
                          <a:latin typeface="DM Sans ExtraBold"/>
                          <a:ea typeface="DM Sans ExtraBold"/>
                          <a:cs typeface="DM Sans ExtraBold"/>
                          <a:sym typeface="DM Sans ExtraBold"/>
                        </a:rPr>
                        <a:t>2025-26 Fixed Costs</a:t>
                      </a:r>
                      <a:endParaRPr sz="1700">
                        <a:solidFill>
                          <a:srgbClr val="274E13"/>
                        </a:solidFill>
                        <a:latin typeface="DM Sans ExtraBold"/>
                        <a:ea typeface="DM Sans ExtraBold"/>
                        <a:cs typeface="DM Sans ExtraBold"/>
                        <a:sym typeface="DM Sans ExtraBold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DM Sans Black"/>
                          <a:ea typeface="DM Sans Black"/>
                          <a:cs typeface="DM Sans Black"/>
                          <a:sym typeface="DM Sans Black"/>
                        </a:rPr>
                        <a:t>+$</a:t>
                      </a:r>
                      <a:r>
                        <a:rPr lang="en" sz="1800">
                          <a:solidFill>
                            <a:schemeClr val="dk1"/>
                          </a:solidFill>
                          <a:latin typeface="DM Sans Black"/>
                          <a:ea typeface="DM Sans Black"/>
                          <a:cs typeface="DM Sans Black"/>
                          <a:sym typeface="DM Sans Black"/>
                        </a:rPr>
                        <a:t>2,481,672 </a:t>
                      </a:r>
                      <a:r>
                        <a:rPr lang="en" sz="1800">
                          <a:latin typeface="DM Sans Black"/>
                          <a:ea typeface="DM Sans Black"/>
                          <a:cs typeface="DM Sans Black"/>
                          <a:sym typeface="DM Sans Black"/>
                        </a:rPr>
                        <a:t>= 3.38% over the </a:t>
                      </a:r>
                      <a:r>
                        <a:rPr lang="en" sz="1700">
                          <a:latin typeface="DM Sans Black"/>
                          <a:ea typeface="DM Sans Black"/>
                          <a:cs typeface="DM Sans Black"/>
                          <a:sym typeface="DM Sans Black"/>
                        </a:rPr>
                        <a:t>24-25 budget</a:t>
                      </a:r>
                      <a:endParaRPr sz="1700">
                        <a:latin typeface="DM Sans Black"/>
                        <a:ea typeface="DM Sans Black"/>
                        <a:cs typeface="DM Sans Black"/>
                        <a:sym typeface="DM Sans Black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181" name="Google Shape;181;p24"/>
          <p:cNvSpPr txBox="1"/>
          <p:nvPr/>
        </p:nvSpPr>
        <p:spPr>
          <a:xfrm>
            <a:off x="7622250" y="607150"/>
            <a:ext cx="1233600" cy="2310000"/>
          </a:xfrm>
          <a:prstGeom prst="rect">
            <a:avLst/>
          </a:prstGeom>
          <a:noFill/>
          <a:ln cap="sq" cmpd="sng" w="381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dk1"/>
                </a:solidFill>
                <a:latin typeface="DM Sans SemiBold"/>
                <a:ea typeface="DM Sans SemiBold"/>
                <a:cs typeface="DM Sans SemiBold"/>
                <a:sym typeface="DM Sans SemiBold"/>
              </a:rPr>
              <a:t>Fixed Costs are required items and elements that carry forward from one year to the next.</a:t>
            </a:r>
            <a:endParaRPr i="1">
              <a:solidFill>
                <a:schemeClr val="dk1"/>
              </a:solidFill>
              <a:latin typeface="DM Sans SemiBold"/>
              <a:ea typeface="DM Sans SemiBold"/>
              <a:cs typeface="DM Sans SemiBold"/>
              <a:sym typeface="DM Sans SemiBold"/>
            </a:endParaRPr>
          </a:p>
        </p:txBody>
      </p:sp>
      <p:sp>
        <p:nvSpPr>
          <p:cNvPr id="182" name="Google Shape;182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3" name="Google Shape;183;p24"/>
          <p:cNvSpPr txBox="1"/>
          <p:nvPr/>
        </p:nvSpPr>
        <p:spPr>
          <a:xfrm>
            <a:off x="7802550" y="3192275"/>
            <a:ext cx="873000" cy="1328700"/>
          </a:xfrm>
          <a:prstGeom prst="rect">
            <a:avLst/>
          </a:prstGeom>
          <a:noFill/>
          <a:ln cap="sq" cmpd="sng" w="381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78.3% of the entire budget is Employee Salaries and Benefits</a:t>
            </a:r>
            <a:endParaRPr b="1" sz="11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5"/>
          <p:cNvSpPr txBox="1"/>
          <p:nvPr/>
        </p:nvSpPr>
        <p:spPr>
          <a:xfrm>
            <a:off x="155925" y="196350"/>
            <a:ext cx="8826300" cy="4783800"/>
          </a:xfrm>
          <a:prstGeom prst="rect">
            <a:avLst/>
          </a:prstGeom>
          <a:noFill/>
          <a:ln cap="sq" cmpd="sng" w="381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89" name="Google Shape;189;p25"/>
          <p:cNvPicPr preferRelativeResize="0"/>
          <p:nvPr/>
        </p:nvPicPr>
        <p:blipFill>
          <a:blip r:embed="rId3">
            <a:alphaModFix amt="3000"/>
          </a:blip>
          <a:stretch>
            <a:fillRect/>
          </a:stretch>
        </p:blipFill>
        <p:spPr>
          <a:xfrm>
            <a:off x="2290800" y="532227"/>
            <a:ext cx="4562375" cy="40790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26000"/>
              </a:srgbClr>
            </a:outerShdw>
            <a:reflection blurRad="0" dir="5400000" dist="38100" endA="0" endPos="30000" fadeDir="5400012" kx="0" rotWithShape="0" algn="bl" stA="73000" stPos="0" sy="-100000" ky="0"/>
          </a:effectLst>
        </p:spPr>
      </p:pic>
      <p:sp>
        <p:nvSpPr>
          <p:cNvPr id="190" name="Google Shape;190;p25"/>
          <p:cNvSpPr txBox="1"/>
          <p:nvPr/>
        </p:nvSpPr>
        <p:spPr>
          <a:xfrm>
            <a:off x="1368425" y="364425"/>
            <a:ext cx="6775800" cy="5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DM Sans Black"/>
                <a:ea typeface="DM Sans Black"/>
                <a:cs typeface="DM Sans Black"/>
                <a:sym typeface="DM Sans Black"/>
              </a:rPr>
              <a:t>Summary of 2025-26 Dollar Amounts and Percentages</a:t>
            </a:r>
            <a:endParaRPr sz="1800">
              <a:solidFill>
                <a:schemeClr val="dk1"/>
              </a:solidFill>
              <a:latin typeface="DM Sans Black"/>
              <a:ea typeface="DM Sans Black"/>
              <a:cs typeface="DM Sans Black"/>
              <a:sym typeface="DM Sans Black"/>
            </a:endParaRPr>
          </a:p>
        </p:txBody>
      </p:sp>
      <p:graphicFrame>
        <p:nvGraphicFramePr>
          <p:cNvPr id="191" name="Google Shape;191;p25"/>
          <p:cNvGraphicFramePr/>
          <p:nvPr/>
        </p:nvGraphicFramePr>
        <p:xfrm>
          <a:off x="1328050" y="11483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{BFDE2015-F94F-4648-8AC1-38959834A6CA}</a:tableStyleId>
              </a:tblPr>
              <a:tblGrid>
                <a:gridCol w="2137425"/>
                <a:gridCol w="4719125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DM Sans Black"/>
                          <a:ea typeface="DM Sans Black"/>
                          <a:cs typeface="DM Sans Black"/>
                          <a:sym typeface="DM Sans Black"/>
                        </a:rPr>
                        <a:t>Fixed Costs</a:t>
                      </a:r>
                      <a:endParaRPr sz="1800">
                        <a:latin typeface="DM Sans Black"/>
                        <a:ea typeface="DM Sans Black"/>
                        <a:cs typeface="DM Sans Black"/>
                        <a:sym typeface="DM Sans Black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DM Sans Black"/>
                          <a:ea typeface="DM Sans Black"/>
                          <a:cs typeface="DM Sans Black"/>
                          <a:sym typeface="DM Sans Black"/>
                        </a:rPr>
                        <a:t>+$</a:t>
                      </a:r>
                      <a:r>
                        <a:rPr lang="en" sz="1800">
                          <a:solidFill>
                            <a:schemeClr val="dk1"/>
                          </a:solidFill>
                          <a:latin typeface="DM Sans Black"/>
                          <a:ea typeface="DM Sans Black"/>
                          <a:cs typeface="DM Sans Black"/>
                          <a:sym typeface="DM Sans Black"/>
                        </a:rPr>
                        <a:t>2,481,672</a:t>
                      </a:r>
                      <a:r>
                        <a:rPr lang="en" sz="1800">
                          <a:latin typeface="DM Sans Black"/>
                          <a:ea typeface="DM Sans Black"/>
                          <a:cs typeface="DM Sans Black"/>
                          <a:sym typeface="DM Sans Black"/>
                        </a:rPr>
                        <a:t> = </a:t>
                      </a:r>
                      <a:r>
                        <a:rPr lang="en" sz="1800">
                          <a:solidFill>
                            <a:srgbClr val="38761D"/>
                          </a:solidFill>
                          <a:latin typeface="DM Sans Black"/>
                          <a:ea typeface="DM Sans Black"/>
                          <a:cs typeface="DM Sans Black"/>
                          <a:sym typeface="DM Sans Black"/>
                        </a:rPr>
                        <a:t>3.38% increase</a:t>
                      </a:r>
                      <a:endParaRPr sz="1800">
                        <a:solidFill>
                          <a:srgbClr val="38761D"/>
                        </a:solidFill>
                        <a:latin typeface="DM Sans Black"/>
                        <a:ea typeface="DM Sans Black"/>
                        <a:cs typeface="DM Sans Black"/>
                        <a:sym typeface="DM Sans Black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DM Sans Black"/>
                          <a:ea typeface="DM Sans Black"/>
                          <a:cs typeface="DM Sans Black"/>
                          <a:sym typeface="DM Sans Black"/>
                        </a:rPr>
                        <a:t>over the 24-25 budget</a:t>
                      </a:r>
                      <a:endParaRPr sz="1800">
                        <a:latin typeface="DM Sans Black"/>
                        <a:ea typeface="DM Sans Black"/>
                        <a:cs typeface="DM Sans Black"/>
                        <a:sym typeface="DM Sans Black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DM Sans Black"/>
                          <a:ea typeface="DM Sans Black"/>
                          <a:cs typeface="DM Sans Black"/>
                          <a:sym typeface="DM Sans Black"/>
                        </a:rPr>
                        <a:t>Requests</a:t>
                      </a:r>
                      <a:endParaRPr sz="1800">
                        <a:latin typeface="DM Sans Black"/>
                        <a:ea typeface="DM Sans Black"/>
                        <a:cs typeface="DM Sans Black"/>
                        <a:sym typeface="DM Sans Black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DM Sans Black"/>
                          <a:ea typeface="DM Sans Black"/>
                          <a:cs typeface="DM Sans Black"/>
                          <a:sym typeface="DM Sans Black"/>
                        </a:rPr>
                        <a:t> +$408,456 = </a:t>
                      </a:r>
                      <a:r>
                        <a:rPr lang="en" sz="1800">
                          <a:solidFill>
                            <a:srgbClr val="38761D"/>
                          </a:solidFill>
                          <a:latin typeface="DM Sans Black"/>
                          <a:ea typeface="DM Sans Black"/>
                          <a:cs typeface="DM Sans Black"/>
                          <a:sym typeface="DM Sans Black"/>
                        </a:rPr>
                        <a:t>0.55% increase</a:t>
                      </a:r>
                      <a:endParaRPr sz="1800">
                        <a:solidFill>
                          <a:srgbClr val="38761D"/>
                        </a:solidFill>
                        <a:latin typeface="DM Sans Black"/>
                        <a:ea typeface="DM Sans Black"/>
                        <a:cs typeface="DM Sans Black"/>
                        <a:sym typeface="DM Sans Black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DM Sans Black"/>
                          <a:ea typeface="DM Sans Black"/>
                          <a:cs typeface="DM Sans Black"/>
                          <a:sym typeface="DM Sans Black"/>
                        </a:rPr>
                        <a:t>over the 24-25 budget</a:t>
                      </a:r>
                      <a:endParaRPr sz="1800">
                        <a:latin typeface="DM Sans Black"/>
                        <a:ea typeface="DM Sans Black"/>
                        <a:cs typeface="DM Sans Black"/>
                        <a:sym typeface="DM Sans Black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DM Sans Black"/>
                          <a:ea typeface="DM Sans Black"/>
                          <a:cs typeface="DM Sans Black"/>
                          <a:sym typeface="DM Sans Black"/>
                        </a:rPr>
                        <a:t>Total Increase</a:t>
                      </a:r>
                      <a:endParaRPr sz="1800">
                        <a:latin typeface="DM Sans Black"/>
                        <a:ea typeface="DM Sans Black"/>
                        <a:cs typeface="DM Sans Black"/>
                        <a:sym typeface="DM Sans Black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DM Sans Black"/>
                          <a:ea typeface="DM Sans Black"/>
                          <a:cs typeface="DM Sans Black"/>
                          <a:sym typeface="DM Sans Black"/>
                        </a:rPr>
                        <a:t>+$2,890,128 = </a:t>
                      </a:r>
                      <a:r>
                        <a:rPr lang="en" sz="1800">
                          <a:solidFill>
                            <a:srgbClr val="38761D"/>
                          </a:solidFill>
                          <a:latin typeface="DM Sans Black"/>
                          <a:ea typeface="DM Sans Black"/>
                          <a:cs typeface="DM Sans Black"/>
                          <a:sym typeface="DM Sans Black"/>
                        </a:rPr>
                        <a:t>3.93</a:t>
                      </a:r>
                      <a:r>
                        <a:rPr lang="en" sz="1800">
                          <a:solidFill>
                            <a:srgbClr val="38761D"/>
                          </a:solidFill>
                          <a:latin typeface="DM Sans Black"/>
                          <a:ea typeface="DM Sans Black"/>
                          <a:cs typeface="DM Sans Black"/>
                          <a:sym typeface="DM Sans Black"/>
                        </a:rPr>
                        <a:t>% increase</a:t>
                      </a:r>
                      <a:endParaRPr sz="1800">
                        <a:solidFill>
                          <a:srgbClr val="38761D"/>
                        </a:solidFill>
                        <a:latin typeface="DM Sans Black"/>
                        <a:ea typeface="DM Sans Black"/>
                        <a:cs typeface="DM Sans Black"/>
                        <a:sym typeface="DM Sans Black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DM Sans Black"/>
                          <a:ea typeface="DM Sans Black"/>
                          <a:cs typeface="DM Sans Black"/>
                          <a:sym typeface="DM Sans Black"/>
                        </a:rPr>
                        <a:t>over the 24-25 budget</a:t>
                      </a:r>
                      <a:endParaRPr sz="1800">
                        <a:latin typeface="DM Sans Black"/>
                        <a:ea typeface="DM Sans Black"/>
                        <a:cs typeface="DM Sans Black"/>
                        <a:sym typeface="DM Sans Black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192" name="Google Shape;192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193" name="Google Shape;193;p25"/>
          <p:cNvGraphicFramePr/>
          <p:nvPr/>
        </p:nvGraphicFramePr>
        <p:xfrm>
          <a:off x="2759325" y="3585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{BFDE2015-F94F-4648-8AC1-38959834A6CA}</a:tableStyleId>
              </a:tblPr>
              <a:tblGrid>
                <a:gridCol w="1809750"/>
                <a:gridCol w="1809750"/>
              </a:tblGrid>
              <a:tr h="10774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DM Sans Black"/>
                          <a:ea typeface="DM Sans Black"/>
                          <a:cs typeface="DM Sans Black"/>
                          <a:sym typeface="DM Sans Black"/>
                        </a:rPr>
                        <a:t>2024-25</a:t>
                      </a:r>
                      <a:endParaRPr>
                        <a:latin typeface="DM Sans Black"/>
                        <a:ea typeface="DM Sans Black"/>
                        <a:cs typeface="DM Sans Black"/>
                        <a:sym typeface="DM Sans Black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Superintendent’s Proposed = 4.46%</a:t>
                      </a:r>
                      <a:endParaRPr b="1" sz="12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BOE Adopted =3.87% </a:t>
                      </a:r>
                      <a:endParaRPr b="1" sz="12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BOF Adopted = 3.87%</a:t>
                      </a:r>
                      <a:endParaRPr b="1"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DM Sans Black"/>
                          <a:ea typeface="DM Sans Black"/>
                          <a:cs typeface="DM Sans Black"/>
                          <a:sym typeface="DM Sans Black"/>
                        </a:rPr>
                        <a:t>2023-24</a:t>
                      </a:r>
                      <a:endParaRPr>
                        <a:solidFill>
                          <a:schemeClr val="dk1"/>
                        </a:solidFill>
                        <a:latin typeface="DM Sans Black"/>
                        <a:ea typeface="DM Sans Black"/>
                        <a:cs typeface="DM Sans Black"/>
                        <a:sym typeface="DM Sans Black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Superintendent’s Proposed  = 5.03% </a:t>
                      </a:r>
                      <a:endParaRPr b="1" sz="1200"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BOE Adopted = 4.88%</a:t>
                      </a:r>
                      <a:endParaRPr b="1" sz="1200"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BOF Adopted = 4.37%</a:t>
                      </a:r>
                      <a:endParaRPr b="1" sz="1100" u="sng"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>
                        <a:solidFill>
                          <a:schemeClr val="dk1"/>
                        </a:solidFill>
                        <a:latin typeface="DM Sans Black"/>
                        <a:ea typeface="DM Sans Black"/>
                        <a:cs typeface="DM Sans Black"/>
                        <a:sym typeface="DM Sans Black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6"/>
          <p:cNvSpPr txBox="1"/>
          <p:nvPr/>
        </p:nvSpPr>
        <p:spPr>
          <a:xfrm>
            <a:off x="155925" y="196350"/>
            <a:ext cx="8826300" cy="4783800"/>
          </a:xfrm>
          <a:prstGeom prst="rect">
            <a:avLst/>
          </a:prstGeom>
          <a:noFill/>
          <a:ln cap="sq" cmpd="sng" w="381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99" name="Google Shape;199;p26"/>
          <p:cNvPicPr preferRelativeResize="0"/>
          <p:nvPr/>
        </p:nvPicPr>
        <p:blipFill>
          <a:blip r:embed="rId3">
            <a:alphaModFix amt="3000"/>
          </a:blip>
          <a:stretch>
            <a:fillRect/>
          </a:stretch>
        </p:blipFill>
        <p:spPr>
          <a:xfrm>
            <a:off x="2290800" y="532227"/>
            <a:ext cx="4562375" cy="40790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26000"/>
              </a:srgbClr>
            </a:outerShdw>
            <a:reflection blurRad="0" dir="5400000" dist="38100" endA="0" endPos="30000" fadeDir="5400012" kx="0" rotWithShape="0" algn="bl" stA="73000" stPos="0" sy="-100000" ky="0"/>
          </a:effectLst>
        </p:spPr>
      </p:pic>
      <p:sp>
        <p:nvSpPr>
          <p:cNvPr id="200" name="Google Shape;200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1" name="Google Shape;201;p26"/>
          <p:cNvSpPr txBox="1"/>
          <p:nvPr/>
        </p:nvSpPr>
        <p:spPr>
          <a:xfrm>
            <a:off x="1530425" y="1920750"/>
            <a:ext cx="6216000" cy="559800"/>
          </a:xfrm>
          <a:prstGeom prst="rect">
            <a:avLst/>
          </a:prstGeom>
          <a:noFill/>
          <a:ln cap="sq" cmpd="sng" w="381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DM Sans Black"/>
                <a:ea typeface="DM Sans Black"/>
                <a:cs typeface="DM Sans Black"/>
                <a:sym typeface="DM Sans Black"/>
              </a:rPr>
              <a:t>2025-26 Proposed Additions and Reductions</a:t>
            </a:r>
            <a:endParaRPr sz="2100">
              <a:solidFill>
                <a:schemeClr val="dk1"/>
              </a:solidFill>
              <a:latin typeface="DM Sans Black"/>
              <a:ea typeface="DM Sans Black"/>
              <a:cs typeface="DM Sans Black"/>
              <a:sym typeface="DM Sans Black"/>
            </a:endParaRPr>
          </a:p>
        </p:txBody>
      </p:sp>
      <p:pic>
        <p:nvPicPr>
          <p:cNvPr id="202" name="Google Shape;202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98000" y="-290162"/>
            <a:ext cx="3478425" cy="347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89325" y="268950"/>
            <a:ext cx="2092900" cy="209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04375" y="2239850"/>
            <a:ext cx="3535250" cy="353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</p:bgPr>
    </p:bg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7"/>
          <p:cNvSpPr txBox="1"/>
          <p:nvPr/>
        </p:nvSpPr>
        <p:spPr>
          <a:xfrm>
            <a:off x="155925" y="196350"/>
            <a:ext cx="8826300" cy="4783800"/>
          </a:xfrm>
          <a:prstGeom prst="rect">
            <a:avLst/>
          </a:prstGeom>
          <a:noFill/>
          <a:ln cap="sq" cmpd="sng" w="381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10" name="Google Shape;210;p27"/>
          <p:cNvPicPr preferRelativeResize="0"/>
          <p:nvPr/>
        </p:nvPicPr>
        <p:blipFill>
          <a:blip r:embed="rId3">
            <a:alphaModFix amt="3000"/>
          </a:blip>
          <a:stretch>
            <a:fillRect/>
          </a:stretch>
        </p:blipFill>
        <p:spPr>
          <a:xfrm>
            <a:off x="2287888" y="514977"/>
            <a:ext cx="4562375" cy="40790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26000"/>
              </a:srgbClr>
            </a:outerShdw>
            <a:reflection blurRad="0" dir="5400000" dist="38100" endA="0" endPos="30000" fadeDir="5400012" kx="0" rotWithShape="0" algn="bl" stA="73000" stPos="0" sy="-100000" ky="0"/>
          </a:effectLst>
        </p:spPr>
      </p:pic>
      <p:sp>
        <p:nvSpPr>
          <p:cNvPr id="211" name="Google Shape;211;p27"/>
          <p:cNvSpPr txBox="1"/>
          <p:nvPr/>
        </p:nvSpPr>
        <p:spPr>
          <a:xfrm>
            <a:off x="1484925" y="285425"/>
            <a:ext cx="6168300" cy="2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DM Sans Black"/>
                <a:ea typeface="DM Sans Black"/>
                <a:cs typeface="DM Sans Black"/>
                <a:sym typeface="DM Sans Black"/>
              </a:rPr>
              <a:t>Salary </a:t>
            </a:r>
            <a:r>
              <a:rPr lang="en" sz="1800">
                <a:solidFill>
                  <a:schemeClr val="dk1"/>
                </a:solidFill>
                <a:latin typeface="DM Sans Black"/>
                <a:ea typeface="DM Sans Black"/>
                <a:cs typeface="DM Sans Black"/>
                <a:sym typeface="DM Sans Black"/>
              </a:rPr>
              <a:t>Reductions from the Current 2024-25 Budget</a:t>
            </a:r>
            <a:endParaRPr sz="1800">
              <a:solidFill>
                <a:schemeClr val="dk1"/>
              </a:solidFill>
              <a:latin typeface="DM Sans Black"/>
              <a:ea typeface="DM Sans Black"/>
              <a:cs typeface="DM Sans Black"/>
              <a:sym typeface="DM Sans Black"/>
            </a:endParaRPr>
          </a:p>
        </p:txBody>
      </p:sp>
      <p:sp>
        <p:nvSpPr>
          <p:cNvPr id="212" name="Google Shape;212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213" name="Google Shape;213;p27"/>
          <p:cNvGraphicFramePr/>
          <p:nvPr/>
        </p:nvGraphicFramePr>
        <p:xfrm>
          <a:off x="952500" y="10804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{BFDE2015-F94F-4648-8AC1-38959834A6CA}</a:tableStyleId>
              </a:tblPr>
              <a:tblGrid>
                <a:gridCol w="3619500"/>
                <a:gridCol w="36195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DM Sans Black"/>
                          <a:ea typeface="DM Sans Black"/>
                          <a:cs typeface="DM Sans Black"/>
                          <a:sym typeface="DM Sans Black"/>
                        </a:rPr>
                        <a:t>FTE Reductions</a:t>
                      </a:r>
                      <a:endParaRPr sz="1700">
                        <a:latin typeface="DM Sans Black"/>
                        <a:ea typeface="DM Sans Black"/>
                        <a:cs typeface="DM Sans Black"/>
                        <a:sym typeface="DM Sans Black"/>
                      </a:endParaRPr>
                    </a:p>
                  </a:txBody>
                  <a:tcPr marT="91425" marB="91425" marR="91425" marL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DM Sans Black"/>
                          <a:ea typeface="DM Sans Black"/>
                          <a:cs typeface="DM Sans Black"/>
                          <a:sym typeface="DM Sans Black"/>
                        </a:rPr>
                        <a:t>Salary Amount</a:t>
                      </a:r>
                      <a:endParaRPr sz="1700">
                        <a:latin typeface="DM Sans Black"/>
                        <a:ea typeface="DM Sans Black"/>
                        <a:cs typeface="DM Sans Black"/>
                        <a:sym typeface="DM Sans Black"/>
                      </a:endParaRPr>
                    </a:p>
                  </a:txBody>
                  <a:tcPr marT="91425" marB="91425" marR="91425" marL="91425">
                    <a:solidFill>
                      <a:srgbClr val="D9EAD3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DM Sans Black"/>
                          <a:ea typeface="DM Sans Black"/>
                          <a:cs typeface="DM Sans Black"/>
                          <a:sym typeface="DM Sans Black"/>
                        </a:rPr>
                        <a:t>-2.0 Certified Staff Grades K-5</a:t>
                      </a:r>
                      <a:endParaRPr sz="1700">
                        <a:latin typeface="DM Sans Black"/>
                        <a:ea typeface="DM Sans Black"/>
                        <a:cs typeface="DM Sans Black"/>
                        <a:sym typeface="DM Sans Black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DM Sans Black"/>
                          <a:ea typeface="DM Sans Black"/>
                          <a:cs typeface="DM Sans Black"/>
                          <a:sym typeface="DM Sans Black"/>
                        </a:rPr>
                        <a:t>$149,250 ($74,625 x 2)</a:t>
                      </a:r>
                      <a:endParaRPr sz="1700">
                        <a:latin typeface="DM Sans Black"/>
                        <a:ea typeface="DM Sans Black"/>
                        <a:cs typeface="DM Sans Black"/>
                        <a:sym typeface="DM Sans Black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DM Sans Black"/>
                          <a:ea typeface="DM Sans Black"/>
                          <a:cs typeface="DM Sans Black"/>
                          <a:sym typeface="DM Sans Black"/>
                        </a:rPr>
                        <a:t>-5.0 Certified Staff Grad</a:t>
                      </a:r>
                      <a:r>
                        <a:rPr lang="en" sz="1700">
                          <a:latin typeface="DM Sans Black"/>
                          <a:ea typeface="DM Sans Black"/>
                          <a:cs typeface="DM Sans Black"/>
                          <a:sym typeface="DM Sans Black"/>
                        </a:rPr>
                        <a:t>e</a:t>
                      </a:r>
                      <a:r>
                        <a:rPr lang="en" sz="1700">
                          <a:latin typeface="DM Sans Black"/>
                          <a:ea typeface="DM Sans Black"/>
                          <a:cs typeface="DM Sans Black"/>
                          <a:sym typeface="DM Sans Black"/>
                        </a:rPr>
                        <a:t>s 6-12</a:t>
                      </a:r>
                      <a:endParaRPr sz="1700">
                        <a:latin typeface="DM Sans Black"/>
                        <a:ea typeface="DM Sans Black"/>
                        <a:cs typeface="DM Sans Black"/>
                        <a:sym typeface="DM Sans Black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solidFill>
                            <a:schemeClr val="dk1"/>
                          </a:solidFill>
                          <a:latin typeface="DM Sans Black"/>
                          <a:ea typeface="DM Sans Black"/>
                          <a:cs typeface="DM Sans Black"/>
                          <a:sym typeface="DM Sans Black"/>
                        </a:rPr>
                        <a:t>$373,125 ($74,625 x 5)</a:t>
                      </a:r>
                      <a:endParaRPr sz="1700">
                        <a:latin typeface="DM Sans Black"/>
                        <a:ea typeface="DM Sans Black"/>
                        <a:cs typeface="DM Sans Black"/>
                        <a:sym typeface="DM Sans Black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DM Sans Black"/>
                          <a:ea typeface="DM Sans Black"/>
                          <a:cs typeface="DM Sans Black"/>
                          <a:sym typeface="DM Sans Black"/>
                        </a:rPr>
                        <a:t>-3.0 Paraprofessionals Grades K-12</a:t>
                      </a:r>
                      <a:endParaRPr sz="1700">
                        <a:latin typeface="DM Sans Black"/>
                        <a:ea typeface="DM Sans Black"/>
                        <a:cs typeface="DM Sans Black"/>
                        <a:sym typeface="DM Sans Black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solidFill>
                            <a:schemeClr val="dk1"/>
                          </a:solidFill>
                          <a:latin typeface="DM Sans Black"/>
                          <a:ea typeface="DM Sans Black"/>
                          <a:cs typeface="DM Sans Black"/>
                          <a:sym typeface="DM Sans Black"/>
                        </a:rPr>
                        <a:t>$75,000 ($25,000 x 3)</a:t>
                      </a:r>
                      <a:endParaRPr sz="1700">
                        <a:latin typeface="DM Sans Black"/>
                        <a:ea typeface="DM Sans Black"/>
                        <a:cs typeface="DM Sans Black"/>
                        <a:sym typeface="DM Sans Black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DM Sans Black"/>
                          <a:ea typeface="DM Sans Black"/>
                          <a:cs typeface="DM Sans Black"/>
                          <a:sym typeface="DM Sans Black"/>
                        </a:rPr>
                        <a:t>Total Reduction = 10.0 FTE</a:t>
                      </a:r>
                      <a:endParaRPr sz="1700">
                        <a:latin typeface="DM Sans Black"/>
                        <a:ea typeface="DM Sans Black"/>
                        <a:cs typeface="DM Sans Black"/>
                        <a:sym typeface="DM Sans Black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700">
                          <a:solidFill>
                            <a:schemeClr val="dk1"/>
                          </a:solidFill>
                          <a:latin typeface="DM Sans Black"/>
                          <a:ea typeface="DM Sans Black"/>
                          <a:cs typeface="DM Sans Black"/>
                          <a:sym typeface="DM Sans Black"/>
                        </a:rPr>
                        <a:t>Reduced Salary Amount = </a:t>
                      </a:r>
                      <a:r>
                        <a:rPr lang="en" sz="1700">
                          <a:solidFill>
                            <a:schemeClr val="dk1"/>
                          </a:solidFill>
                          <a:latin typeface="DM Sans Black"/>
                          <a:ea typeface="DM Sans Black"/>
                          <a:cs typeface="DM Sans Black"/>
                          <a:sym typeface="DM Sans Black"/>
                        </a:rPr>
                        <a:t>$597,375 </a:t>
                      </a:r>
                      <a:endParaRPr sz="1700">
                        <a:latin typeface="DM Sans Black"/>
                        <a:ea typeface="DM Sans Black"/>
                        <a:cs typeface="DM Sans Black"/>
                        <a:sym typeface="DM Sans Black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</p:bgPr>
    </p:bg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8"/>
          <p:cNvSpPr txBox="1"/>
          <p:nvPr/>
        </p:nvSpPr>
        <p:spPr>
          <a:xfrm>
            <a:off x="155925" y="196350"/>
            <a:ext cx="8826300" cy="4783800"/>
          </a:xfrm>
          <a:prstGeom prst="rect">
            <a:avLst/>
          </a:prstGeom>
          <a:noFill/>
          <a:ln cap="sq" cmpd="sng" w="381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19" name="Google Shape;219;p28"/>
          <p:cNvPicPr preferRelativeResize="0"/>
          <p:nvPr/>
        </p:nvPicPr>
        <p:blipFill>
          <a:blip r:embed="rId3">
            <a:alphaModFix amt="3000"/>
          </a:blip>
          <a:stretch>
            <a:fillRect/>
          </a:stretch>
        </p:blipFill>
        <p:spPr>
          <a:xfrm>
            <a:off x="2290800" y="532227"/>
            <a:ext cx="4562375" cy="40790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26000"/>
              </a:srgbClr>
            </a:outerShdw>
            <a:reflection blurRad="0" dir="5400000" dist="38100" endA="0" endPos="30000" fadeDir="5400012" kx="0" rotWithShape="0" algn="bl" stA="73000" stPos="0" sy="-100000" ky="0"/>
          </a:effectLst>
        </p:spPr>
      </p:pic>
      <p:sp>
        <p:nvSpPr>
          <p:cNvPr id="220" name="Google Shape;220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1" name="Google Shape;221;p28"/>
          <p:cNvSpPr txBox="1"/>
          <p:nvPr/>
        </p:nvSpPr>
        <p:spPr>
          <a:xfrm>
            <a:off x="2139625" y="1835325"/>
            <a:ext cx="5048700" cy="115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  <a:latin typeface="DM Sans Black"/>
                <a:ea typeface="DM Sans Black"/>
                <a:cs typeface="DM Sans Black"/>
                <a:sym typeface="DM Sans Black"/>
              </a:rPr>
              <a:t>Fewer Students in the District?</a:t>
            </a:r>
            <a:endParaRPr sz="2300">
              <a:solidFill>
                <a:schemeClr val="dk1"/>
              </a:solidFill>
              <a:latin typeface="DM Sans Black"/>
              <a:ea typeface="DM Sans Black"/>
              <a:cs typeface="DM Sans Black"/>
              <a:sym typeface="DM Sans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  <a:latin typeface="DM Sans Black"/>
                <a:ea typeface="DM Sans Black"/>
                <a:cs typeface="DM Sans Black"/>
                <a:sym typeface="DM Sans Black"/>
              </a:rPr>
              <a:t>Why Proposed Additions?</a:t>
            </a:r>
            <a:endParaRPr sz="2300">
              <a:solidFill>
                <a:schemeClr val="dk1"/>
              </a:solidFill>
              <a:latin typeface="DM Sans Black"/>
              <a:ea typeface="DM Sans Black"/>
              <a:cs typeface="DM Sans Black"/>
              <a:sym typeface="DM Sans Black"/>
            </a:endParaRPr>
          </a:p>
        </p:txBody>
      </p:sp>
      <p:pic>
        <p:nvPicPr>
          <p:cNvPr id="222" name="Google Shape;222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45250" y="-72562"/>
            <a:ext cx="3478425" cy="347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28250" y="478850"/>
            <a:ext cx="2092900" cy="209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04375" y="2193700"/>
            <a:ext cx="3535250" cy="353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</p:bgPr>
    </p:bg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9"/>
          <p:cNvSpPr txBox="1"/>
          <p:nvPr/>
        </p:nvSpPr>
        <p:spPr>
          <a:xfrm>
            <a:off x="155925" y="196350"/>
            <a:ext cx="8826300" cy="4783800"/>
          </a:xfrm>
          <a:prstGeom prst="rect">
            <a:avLst/>
          </a:prstGeom>
          <a:noFill/>
          <a:ln cap="sq" cmpd="sng" w="381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30" name="Google Shape;230;p29"/>
          <p:cNvPicPr preferRelativeResize="0"/>
          <p:nvPr/>
        </p:nvPicPr>
        <p:blipFill>
          <a:blip r:embed="rId3">
            <a:alphaModFix amt="3000"/>
          </a:blip>
          <a:stretch>
            <a:fillRect/>
          </a:stretch>
        </p:blipFill>
        <p:spPr>
          <a:xfrm>
            <a:off x="2290800" y="532227"/>
            <a:ext cx="4562375" cy="40790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26000"/>
              </a:srgbClr>
            </a:outerShdw>
            <a:reflection blurRad="0" dir="5400000" dist="38100" endA="0" endPos="30000" fadeDir="5400012" kx="0" rotWithShape="0" algn="bl" stA="73000" stPos="0" sy="-100000" ky="0"/>
          </a:effectLst>
        </p:spPr>
      </p:pic>
      <p:sp>
        <p:nvSpPr>
          <p:cNvPr id="231" name="Google Shape;231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2" name="Google Shape;232;p29"/>
          <p:cNvSpPr txBox="1"/>
          <p:nvPr/>
        </p:nvSpPr>
        <p:spPr>
          <a:xfrm>
            <a:off x="2227975" y="248875"/>
            <a:ext cx="5048700" cy="48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  <a:latin typeface="DM Sans Black"/>
                <a:ea typeface="DM Sans Black"/>
                <a:cs typeface="DM Sans Black"/>
                <a:sym typeface="DM Sans Black"/>
              </a:rPr>
              <a:t>High Needs Students Over Time</a:t>
            </a:r>
            <a:endParaRPr sz="2300">
              <a:solidFill>
                <a:schemeClr val="dk1"/>
              </a:solidFill>
              <a:latin typeface="DM Sans Black"/>
              <a:ea typeface="DM Sans Black"/>
              <a:cs typeface="DM Sans Black"/>
              <a:sym typeface="DM Sans Black"/>
            </a:endParaRPr>
          </a:p>
        </p:txBody>
      </p:sp>
      <p:pic>
        <p:nvPicPr>
          <p:cNvPr id="233" name="Google Shape;233;p29"/>
          <p:cNvPicPr preferRelativeResize="0"/>
          <p:nvPr/>
        </p:nvPicPr>
        <p:blipFill rotWithShape="1">
          <a:blip r:embed="rId4">
            <a:alphaModFix/>
          </a:blip>
          <a:srcRect b="0" l="0" r="0" t="7295"/>
          <a:stretch/>
        </p:blipFill>
        <p:spPr>
          <a:xfrm>
            <a:off x="470688" y="857900"/>
            <a:ext cx="8202626" cy="3881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</p:bgPr>
    </p:bg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0"/>
          <p:cNvSpPr txBox="1"/>
          <p:nvPr/>
        </p:nvSpPr>
        <p:spPr>
          <a:xfrm>
            <a:off x="155925" y="196350"/>
            <a:ext cx="8826300" cy="4783800"/>
          </a:xfrm>
          <a:prstGeom prst="rect">
            <a:avLst/>
          </a:prstGeom>
          <a:noFill/>
          <a:ln cap="sq" cmpd="sng" w="381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39" name="Google Shape;239;p30"/>
          <p:cNvPicPr preferRelativeResize="0"/>
          <p:nvPr/>
        </p:nvPicPr>
        <p:blipFill>
          <a:blip r:embed="rId3">
            <a:alphaModFix amt="3000"/>
          </a:blip>
          <a:stretch>
            <a:fillRect/>
          </a:stretch>
        </p:blipFill>
        <p:spPr>
          <a:xfrm>
            <a:off x="2290800" y="532227"/>
            <a:ext cx="4562375" cy="40790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26000"/>
              </a:srgbClr>
            </a:outerShdw>
            <a:reflection blurRad="0" dir="5400000" dist="38100" endA="0" endPos="30000" fadeDir="5400012" kx="0" rotWithShape="0" algn="bl" stA="73000" stPos="0" sy="-100000" ky="0"/>
          </a:effectLst>
        </p:spPr>
      </p:pic>
      <p:sp>
        <p:nvSpPr>
          <p:cNvPr id="240" name="Google Shape;240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1" name="Google Shape;241;p30"/>
          <p:cNvSpPr txBox="1"/>
          <p:nvPr/>
        </p:nvSpPr>
        <p:spPr>
          <a:xfrm>
            <a:off x="1468800" y="305825"/>
            <a:ext cx="6567000" cy="48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  <a:latin typeface="DM Sans Black"/>
                <a:ea typeface="DM Sans Black"/>
                <a:cs typeface="DM Sans Black"/>
                <a:sym typeface="DM Sans Black"/>
              </a:rPr>
              <a:t>High Needs Students by School in 2024-25</a:t>
            </a:r>
            <a:endParaRPr sz="2300">
              <a:solidFill>
                <a:schemeClr val="dk1"/>
              </a:solidFill>
              <a:latin typeface="DM Sans Black"/>
              <a:ea typeface="DM Sans Black"/>
              <a:cs typeface="DM Sans Black"/>
              <a:sym typeface="DM Sans Black"/>
            </a:endParaRPr>
          </a:p>
        </p:txBody>
      </p:sp>
      <p:graphicFrame>
        <p:nvGraphicFramePr>
          <p:cNvPr id="242" name="Google Shape;242;p30"/>
          <p:cNvGraphicFramePr/>
          <p:nvPr/>
        </p:nvGraphicFramePr>
        <p:xfrm>
          <a:off x="952500" y="1428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{BFDE2015-F94F-4648-8AC1-38959834A6CA}</a:tableStyleId>
              </a:tblPr>
              <a:tblGrid>
                <a:gridCol w="1809750"/>
                <a:gridCol w="1809750"/>
                <a:gridCol w="1809750"/>
                <a:gridCol w="180975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Free &amp; Reduced Lunch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Multilingual</a:t>
                      </a:r>
                      <a:r>
                        <a:rPr lang="en"/>
                        <a:t> Learners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Students with Disabilities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F4CCCC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Hill and Plain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40%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16%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15%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F4CCCC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Northville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31%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8%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16%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F4CCCC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Sarah Noble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35%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11%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19%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F4CCCC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Schaghticoke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33%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9%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19%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F4CCCC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NMHS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29%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6%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14%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F4CC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</p:bgPr>
    </p:bg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31"/>
          <p:cNvPicPr preferRelativeResize="0"/>
          <p:nvPr/>
        </p:nvPicPr>
        <p:blipFill>
          <a:blip r:embed="rId3">
            <a:alphaModFix amt="3000"/>
          </a:blip>
          <a:stretch>
            <a:fillRect/>
          </a:stretch>
        </p:blipFill>
        <p:spPr>
          <a:xfrm>
            <a:off x="2287875" y="532227"/>
            <a:ext cx="4562375" cy="40790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26000"/>
              </a:srgbClr>
            </a:outerShdw>
            <a:reflection blurRad="0" dir="5400000" dist="38100" endA="0" endPos="30000" fadeDir="5400012" kx="0" rotWithShape="0" algn="bl" stA="73000" stPos="0" sy="-100000" ky="0"/>
          </a:effectLst>
        </p:spPr>
      </p:pic>
      <p:sp>
        <p:nvSpPr>
          <p:cNvPr id="248" name="Google Shape;248;p31"/>
          <p:cNvSpPr txBox="1"/>
          <p:nvPr/>
        </p:nvSpPr>
        <p:spPr>
          <a:xfrm>
            <a:off x="1947350" y="-68050"/>
            <a:ext cx="5418600" cy="2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DM Sans Black"/>
                <a:ea typeface="DM Sans Black"/>
                <a:cs typeface="DM Sans Black"/>
                <a:sym typeface="DM Sans Black"/>
              </a:rPr>
              <a:t>Our Personnel Requests for 2025-26</a:t>
            </a:r>
            <a:endParaRPr>
              <a:solidFill>
                <a:schemeClr val="dk1"/>
              </a:solidFill>
              <a:latin typeface="DM Sans Black"/>
              <a:ea typeface="DM Sans Black"/>
              <a:cs typeface="DM Sans Black"/>
              <a:sym typeface="DM Sans Black"/>
            </a:endParaRPr>
          </a:p>
        </p:txBody>
      </p:sp>
      <p:graphicFrame>
        <p:nvGraphicFramePr>
          <p:cNvPr id="249" name="Google Shape;249;p31"/>
          <p:cNvGraphicFramePr/>
          <p:nvPr/>
        </p:nvGraphicFramePr>
        <p:xfrm>
          <a:off x="159713" y="2492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{BFDE2015-F94F-4648-8AC1-38959834A6CA}</a:tableStyleId>
              </a:tblPr>
              <a:tblGrid>
                <a:gridCol w="3824700"/>
                <a:gridCol w="4993975"/>
              </a:tblGrid>
              <a:tr h="4588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1.0 Armed School Security Officer at NMHS</a:t>
                      </a:r>
                      <a:endParaRPr b="1" sz="1200"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91425" marB="91425" marR="91425" marL="91425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en" sz="1100">
                          <a:solidFill>
                            <a:srgbClr val="3876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Provides an armed security coverage where monitors do not; Female officer potential</a:t>
                      </a:r>
                      <a:endParaRPr b="1" i="1" sz="1100">
                        <a:solidFill>
                          <a:srgbClr val="3876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91425" marB="91425" marR="91425" marL="91425"/>
                </a:tc>
              </a:tr>
              <a:tr h="5348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1.0 Career and Technical Education Teacher at NMHS</a:t>
                      </a:r>
                      <a:endParaRPr b="1" sz="1200"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91425" marB="91425" marR="91425" marL="91425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en" sz="1100">
                          <a:solidFill>
                            <a:srgbClr val="3876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Restored position that was reduced in 2024-25; Increases trades-based courses</a:t>
                      </a:r>
                      <a:endParaRPr b="1" i="1" sz="1100">
                        <a:solidFill>
                          <a:srgbClr val="3876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91425" marB="91425" marR="91425" marL="91425"/>
                </a:tc>
              </a:tr>
              <a:tr h="5348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1.0 Social Worker at SMS</a:t>
                      </a:r>
                      <a:endParaRPr b="1" sz="1200"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91425" marB="91425" marR="91425" marL="91425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en" sz="1100">
                          <a:solidFill>
                            <a:srgbClr val="3876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Replaces Effective School Solutions with our own employee; more coverage for student needs; Savings</a:t>
                      </a:r>
                      <a:endParaRPr b="1" i="1" sz="1100">
                        <a:solidFill>
                          <a:srgbClr val="3876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91425" marB="91425" marR="91425" marL="91425"/>
                </a:tc>
              </a:tr>
              <a:tr h="3639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1.0 Multilingual Learners Teacher at SMS</a:t>
                      </a:r>
                      <a:endParaRPr b="1" sz="1200"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91425" marB="91425" marR="91425" marL="91425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en" sz="1100">
                          <a:solidFill>
                            <a:srgbClr val="3876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Increase in student needs</a:t>
                      </a:r>
                      <a:endParaRPr b="1" i="1" sz="1100">
                        <a:solidFill>
                          <a:srgbClr val="3876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91425" marB="91425" marR="91425" marL="91425"/>
                </a:tc>
              </a:tr>
              <a:tr h="355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1.0 Special Education Teacher at SMS</a:t>
                      </a:r>
                      <a:endParaRPr b="1" sz="12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91425" marB="91425" marR="91425" marL="91425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i="1" lang="en" sz="1100">
                          <a:solidFill>
                            <a:srgbClr val="3876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Increased need for support for student mental health and testing</a:t>
                      </a:r>
                      <a:endParaRPr b="1" i="1" sz="1100">
                        <a:solidFill>
                          <a:srgbClr val="3876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i="1" sz="1100">
                        <a:solidFill>
                          <a:srgbClr val="3876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91425" marB="91425" marR="91425" marL="91425"/>
                </a:tc>
              </a:tr>
              <a:tr h="4330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1.0 Special Education Teacher at SNIS</a:t>
                      </a:r>
                      <a:endParaRPr b="1" sz="12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1.0 Interventionist from Title I to General Fund</a:t>
                      </a:r>
                      <a:endParaRPr b="1" sz="1200"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91425" marB="91425" marR="91425" marL="91425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en" sz="1100">
                          <a:solidFill>
                            <a:srgbClr val="3876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Increase in severity of student needs, Assistance with PPT meeting coverage; Grant funds should not supplant the general fund</a:t>
                      </a:r>
                      <a:endParaRPr b="1" i="1" sz="1100">
                        <a:solidFill>
                          <a:srgbClr val="3876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91425" marB="91425" marR="91425" marL="91425"/>
                </a:tc>
              </a:tr>
              <a:tr h="4042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0.5 School Psychologist at SNIS</a:t>
                      </a:r>
                      <a:endParaRPr b="1" sz="1200"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91425" marB="91425" marR="91425" marL="91425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en" sz="1100">
                          <a:solidFill>
                            <a:srgbClr val="3876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Increase in student needs and number of PPT meetings</a:t>
                      </a:r>
                      <a:endParaRPr b="1" i="1" sz="1100">
                        <a:solidFill>
                          <a:srgbClr val="3876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91425" marB="91425" marR="91425" marL="91425"/>
                </a:tc>
              </a:tr>
              <a:tr h="5348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0.5 School Psychologist at HPS</a:t>
                      </a:r>
                      <a:endParaRPr b="1" sz="1200"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91425" marB="91425" marR="91425" marL="91425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en" sz="1100">
                          <a:solidFill>
                            <a:srgbClr val="3876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Increase in number and severity of mental health and </a:t>
                      </a:r>
                      <a:r>
                        <a:rPr b="1" i="1" lang="en" sz="1100">
                          <a:solidFill>
                            <a:srgbClr val="3876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academic </a:t>
                      </a:r>
                      <a:r>
                        <a:rPr b="1" i="1" lang="en" sz="1100">
                          <a:solidFill>
                            <a:srgbClr val="3876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needs; increased testing</a:t>
                      </a:r>
                      <a:endParaRPr b="1" i="1" sz="1100">
                        <a:solidFill>
                          <a:srgbClr val="3876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91425" marB="91425" marR="91425" marL="91425"/>
                </a:tc>
              </a:tr>
              <a:tr h="3565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0.4 Assistant Principal at HPS</a:t>
                      </a:r>
                      <a:endParaRPr b="1" sz="1200"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91425" marB="91425" marR="91425" marL="91425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i="1" lang="en" sz="1100">
                          <a:solidFill>
                            <a:srgbClr val="3876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Makes the current 0.6 position 1.0; Increased student need</a:t>
                      </a:r>
                      <a:endParaRPr b="1" i="1" sz="1100">
                        <a:solidFill>
                          <a:srgbClr val="3876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91425" marB="91425" marR="91425" marL="91425"/>
                </a:tc>
              </a:tr>
              <a:tr h="3565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1.0 Central Office Secretary</a:t>
                      </a:r>
                      <a:endParaRPr b="1" sz="1200"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91425" marB="91425" marR="91425" marL="91425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en" sz="1100">
                          <a:solidFill>
                            <a:srgbClr val="3876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Split </a:t>
                      </a:r>
                      <a:r>
                        <a:rPr b="1" i="1" lang="en" sz="1100">
                          <a:solidFill>
                            <a:srgbClr val="3876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between</a:t>
                      </a:r>
                      <a:r>
                        <a:rPr b="1" i="1" lang="en" sz="1100">
                          <a:solidFill>
                            <a:srgbClr val="3876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the assistant </a:t>
                      </a:r>
                      <a:r>
                        <a:rPr b="1" i="1" lang="en" sz="1100">
                          <a:solidFill>
                            <a:srgbClr val="3876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superintendent</a:t>
                      </a:r>
                      <a:r>
                        <a:rPr b="1" i="1" lang="en" sz="1100">
                          <a:solidFill>
                            <a:srgbClr val="3876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’s office and central registration/registry</a:t>
                      </a:r>
                      <a:endParaRPr b="1" i="1" sz="1100">
                        <a:solidFill>
                          <a:srgbClr val="3876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250" name="Google Shape;250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/>
        </p:nvSpPr>
        <p:spPr>
          <a:xfrm>
            <a:off x="155925" y="196350"/>
            <a:ext cx="8826300" cy="4783800"/>
          </a:xfrm>
          <a:prstGeom prst="rect">
            <a:avLst/>
          </a:prstGeom>
          <a:noFill/>
          <a:ln cap="sq" cmpd="sng" w="381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3">
            <a:alphaModFix amt="3000"/>
          </a:blip>
          <a:stretch>
            <a:fillRect/>
          </a:stretch>
        </p:blipFill>
        <p:spPr>
          <a:xfrm>
            <a:off x="2287888" y="514977"/>
            <a:ext cx="4562375" cy="40790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26000"/>
              </a:srgbClr>
            </a:outerShdw>
            <a:reflection blurRad="0" dir="5400000" dist="38100" endA="0" endPos="30000" fadeDir="5400012" kx="0" rotWithShape="0" algn="bl" stA="73000" stPos="0" sy="-100000" ky="0"/>
          </a:effectLst>
        </p:spPr>
      </p:pic>
      <p:sp>
        <p:nvSpPr>
          <p:cNvPr id="65" name="Google Shape;65;p14"/>
          <p:cNvSpPr txBox="1"/>
          <p:nvPr/>
        </p:nvSpPr>
        <p:spPr>
          <a:xfrm>
            <a:off x="305575" y="282975"/>
            <a:ext cx="8559900" cy="43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latin typeface="DM Sans ExtraBold"/>
              <a:ea typeface="DM Sans ExtraBold"/>
              <a:cs typeface="DM Sans ExtraBold"/>
              <a:sym typeface="DM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latin typeface="DM Sans ExtraBold"/>
              <a:ea typeface="DM Sans ExtraBold"/>
              <a:cs typeface="DM Sans ExtraBold"/>
              <a:sym typeface="DM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latin typeface="DM Sans ExtraBold"/>
              <a:ea typeface="DM Sans ExtraBold"/>
              <a:cs typeface="DM Sans ExtraBold"/>
              <a:sym typeface="DM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latin typeface="DM Sans ExtraBold"/>
              <a:ea typeface="DM Sans ExtraBold"/>
              <a:cs typeface="DM Sans ExtraBold"/>
              <a:sym typeface="DM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latin typeface="DM Sans ExtraBold"/>
              <a:ea typeface="DM Sans ExtraBold"/>
              <a:cs typeface="DM Sans ExtraBold"/>
              <a:sym typeface="DM Sans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dk1"/>
                </a:solidFill>
                <a:latin typeface="DM Sans ExtraBold"/>
                <a:ea typeface="DM Sans ExtraBold"/>
                <a:cs typeface="DM Sans ExtraBold"/>
                <a:sym typeface="DM Sans ExtraBold"/>
              </a:rPr>
              <a:t>Purposes,</a:t>
            </a:r>
            <a:endParaRPr sz="3500">
              <a:solidFill>
                <a:schemeClr val="dk1"/>
              </a:solidFill>
              <a:latin typeface="DM Sans ExtraBold"/>
              <a:ea typeface="DM Sans ExtraBold"/>
              <a:cs typeface="DM Sans ExtraBold"/>
              <a:sym typeface="DM Sans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dk1"/>
                </a:solidFill>
                <a:latin typeface="DM Sans ExtraBold"/>
                <a:ea typeface="DM Sans ExtraBold"/>
                <a:cs typeface="DM Sans ExtraBold"/>
                <a:sym typeface="DM Sans ExtraBold"/>
              </a:rPr>
              <a:t>Goals &amp;</a:t>
            </a:r>
            <a:endParaRPr sz="3500">
              <a:solidFill>
                <a:schemeClr val="dk1"/>
              </a:solidFill>
              <a:latin typeface="DM Sans ExtraBold"/>
              <a:ea typeface="DM Sans ExtraBold"/>
              <a:cs typeface="DM Sans ExtraBold"/>
              <a:sym typeface="DM Sans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dk1"/>
                </a:solidFill>
                <a:latin typeface="DM Sans ExtraBold"/>
                <a:ea typeface="DM Sans ExtraBold"/>
                <a:cs typeface="DM Sans ExtraBold"/>
                <a:sym typeface="DM Sans ExtraBold"/>
              </a:rPr>
              <a:t>Indicators of Progress</a:t>
            </a:r>
            <a:endParaRPr sz="3500">
              <a:solidFill>
                <a:schemeClr val="dk1"/>
              </a:solidFill>
              <a:latin typeface="DM Sans ExtraBold"/>
              <a:ea typeface="DM Sans ExtraBold"/>
              <a:cs typeface="DM Sans ExtraBold"/>
              <a:sym typeface="DM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6" name="Google Shape;66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7" name="Google Shape;6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19125" y="442450"/>
            <a:ext cx="2092900" cy="209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252925" y="-12"/>
            <a:ext cx="3478425" cy="347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55349" y="2535350"/>
            <a:ext cx="3535250" cy="353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</p:bgPr>
    </p:bg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32"/>
          <p:cNvPicPr preferRelativeResize="0"/>
          <p:nvPr/>
        </p:nvPicPr>
        <p:blipFill>
          <a:blip r:embed="rId3">
            <a:alphaModFix amt="3000"/>
          </a:blip>
          <a:stretch>
            <a:fillRect/>
          </a:stretch>
        </p:blipFill>
        <p:spPr>
          <a:xfrm>
            <a:off x="2287888" y="514977"/>
            <a:ext cx="4562375" cy="40790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26000"/>
              </a:srgbClr>
            </a:outerShdw>
            <a:reflection blurRad="0" dir="5400000" dist="38100" endA="0" endPos="30000" fadeDir="5400012" kx="0" rotWithShape="0" algn="bl" stA="73000" stPos="0" sy="-100000" ky="0"/>
          </a:effectLst>
        </p:spPr>
      </p:pic>
      <p:sp>
        <p:nvSpPr>
          <p:cNvPr id="256" name="Google Shape;256;p32"/>
          <p:cNvSpPr txBox="1"/>
          <p:nvPr/>
        </p:nvSpPr>
        <p:spPr>
          <a:xfrm>
            <a:off x="1119538" y="79075"/>
            <a:ext cx="6899100" cy="43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DM Sans Black"/>
                <a:ea typeface="DM Sans Black"/>
                <a:cs typeface="DM Sans Black"/>
                <a:sym typeface="DM Sans Black"/>
              </a:rPr>
              <a:t>What did not make it into the 2025-26 proposed budget?</a:t>
            </a:r>
            <a:endParaRPr sz="1800">
              <a:solidFill>
                <a:schemeClr val="dk1"/>
              </a:solidFill>
              <a:latin typeface="DM Sans Black"/>
              <a:ea typeface="DM Sans Black"/>
              <a:cs typeface="DM Sans Black"/>
              <a:sym typeface="DM Sans Black"/>
            </a:endParaRPr>
          </a:p>
        </p:txBody>
      </p:sp>
      <p:sp>
        <p:nvSpPr>
          <p:cNvPr id="257" name="Google Shape;257;p32"/>
          <p:cNvSpPr txBox="1"/>
          <p:nvPr/>
        </p:nvSpPr>
        <p:spPr>
          <a:xfrm>
            <a:off x="113638" y="514975"/>
            <a:ext cx="8910900" cy="4485000"/>
          </a:xfrm>
          <a:prstGeom prst="rect">
            <a:avLst/>
          </a:prstGeom>
          <a:noFill/>
          <a:ln cap="sq" cmpd="sng" w="381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M Sans Black"/>
              <a:buAutoNum type="arabicPeriod"/>
            </a:pPr>
            <a:r>
              <a:rPr lang="en" sz="1500">
                <a:solidFill>
                  <a:schemeClr val="dk1"/>
                </a:solidFill>
                <a:latin typeface="DM Sans Black"/>
                <a:ea typeface="DM Sans Black"/>
                <a:cs typeface="DM Sans Black"/>
                <a:sym typeface="DM Sans Black"/>
              </a:rPr>
              <a:t>K-3 Literacy Curriculum Materials</a:t>
            </a:r>
            <a:endParaRPr sz="1500">
              <a:solidFill>
                <a:schemeClr val="dk1"/>
              </a:solidFill>
              <a:latin typeface="DM Sans Black"/>
              <a:ea typeface="DM Sans Black"/>
              <a:cs typeface="DM Sans Black"/>
              <a:sym typeface="DM Sans Bla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Required to implement the state’s right to read legislation</a:t>
            </a:r>
            <a:endParaRPr sz="15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(K-2: $161,855; Grade 3: $93,000)</a:t>
            </a:r>
            <a:endParaRPr sz="15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We will use part of our 2% set-aside funding and end–of-year funds from the insurance line for these materials.</a:t>
            </a:r>
            <a:endParaRPr sz="15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DM Sans Black"/>
              <a:ea typeface="DM Sans Black"/>
              <a:cs typeface="DM Sans Black"/>
              <a:sym typeface="DM Sans Black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M Sans Black"/>
              <a:buAutoNum type="arabicPeriod"/>
            </a:pPr>
            <a:r>
              <a:rPr lang="en" sz="1500">
                <a:solidFill>
                  <a:schemeClr val="dk1"/>
                </a:solidFill>
                <a:latin typeface="DM Sans Black"/>
                <a:ea typeface="DM Sans Black"/>
                <a:cs typeface="DM Sans Black"/>
                <a:sym typeface="DM Sans Black"/>
              </a:rPr>
              <a:t>Requested Personnel Not Included:</a:t>
            </a:r>
            <a:endParaRPr sz="1500">
              <a:solidFill>
                <a:schemeClr val="dk1"/>
              </a:solidFill>
              <a:latin typeface="DM Sans Black"/>
              <a:ea typeface="DM Sans Black"/>
              <a:cs typeface="DM Sans Black"/>
              <a:sym typeface="DM Sans Bla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6.0 Kindergarten general education paraprofessionals</a:t>
            </a:r>
            <a:endParaRPr sz="15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0.4 School psychologist - HPS</a:t>
            </a:r>
            <a:endParaRPr sz="15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0.5 Nurse paraprofessional - HPS</a:t>
            </a:r>
            <a:endParaRPr sz="15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0.5 Nurse paraprofessional - NES</a:t>
            </a:r>
            <a:endParaRPr sz="15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1.0 Music teacher - SMS</a:t>
            </a:r>
            <a:endParaRPr sz="15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0.6 Assistant principal - SMS</a:t>
            </a:r>
            <a:endParaRPr sz="15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0.5 Speech and language pathologist - SMS</a:t>
            </a:r>
            <a:endParaRPr sz="15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0.5 Library clerk - SMS</a:t>
            </a:r>
            <a:endParaRPr sz="15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1.0 Math and Reading Interventionist - SMS</a:t>
            </a:r>
            <a:endParaRPr sz="15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1.0 Social Studies teacher - NMHS</a:t>
            </a:r>
            <a:endParaRPr sz="15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1.0 Social Worker - NMHS</a:t>
            </a:r>
            <a:endParaRPr sz="15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0.6 Speech and language pathologist  - LHTC</a:t>
            </a:r>
            <a:endParaRPr sz="15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</p:bgPr>
    </p:bg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3"/>
          <p:cNvSpPr txBox="1"/>
          <p:nvPr/>
        </p:nvSpPr>
        <p:spPr>
          <a:xfrm>
            <a:off x="155925" y="196350"/>
            <a:ext cx="8826300" cy="4783800"/>
          </a:xfrm>
          <a:prstGeom prst="rect">
            <a:avLst/>
          </a:prstGeom>
          <a:noFill/>
          <a:ln cap="sq" cmpd="sng" w="381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63" name="Google Shape;263;p33"/>
          <p:cNvPicPr preferRelativeResize="0"/>
          <p:nvPr/>
        </p:nvPicPr>
        <p:blipFill>
          <a:blip r:embed="rId3">
            <a:alphaModFix amt="3000"/>
          </a:blip>
          <a:stretch>
            <a:fillRect/>
          </a:stretch>
        </p:blipFill>
        <p:spPr>
          <a:xfrm>
            <a:off x="2287888" y="514977"/>
            <a:ext cx="4562375" cy="40790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26000"/>
              </a:srgbClr>
            </a:outerShdw>
            <a:reflection blurRad="0" dir="5400000" dist="38100" endA="0" endPos="30000" fadeDir="5400012" kx="0" rotWithShape="0" algn="bl" stA="73000" stPos="0" sy="-100000" ky="0"/>
          </a:effectLst>
        </p:spPr>
      </p:pic>
      <p:sp>
        <p:nvSpPr>
          <p:cNvPr id="264" name="Google Shape;264;p33"/>
          <p:cNvSpPr txBox="1"/>
          <p:nvPr/>
        </p:nvSpPr>
        <p:spPr>
          <a:xfrm>
            <a:off x="1520700" y="413200"/>
            <a:ext cx="61026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DM Sans Black"/>
                <a:ea typeface="DM Sans Black"/>
                <a:cs typeface="DM Sans Black"/>
                <a:sym typeface="DM Sans Black"/>
              </a:rPr>
              <a:t>District Accountability Indicators</a:t>
            </a:r>
            <a:endParaRPr sz="2500">
              <a:solidFill>
                <a:schemeClr val="dk1"/>
              </a:solidFill>
              <a:latin typeface="DM Sans Black"/>
              <a:ea typeface="DM Sans Black"/>
              <a:cs typeface="DM Sans Black"/>
              <a:sym typeface="DM Sans Black"/>
            </a:endParaRPr>
          </a:p>
        </p:txBody>
      </p:sp>
      <p:sp>
        <p:nvSpPr>
          <p:cNvPr id="265" name="Google Shape;265;p33"/>
          <p:cNvSpPr txBox="1"/>
          <p:nvPr/>
        </p:nvSpPr>
        <p:spPr>
          <a:xfrm>
            <a:off x="343525" y="901425"/>
            <a:ext cx="8351100" cy="3932700"/>
          </a:xfrm>
          <a:prstGeom prst="rect">
            <a:avLst/>
          </a:prstGeom>
          <a:noFill/>
          <a:ln cap="sq" cmpd="sng" w="952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DM Sans ExtraBold"/>
                <a:ea typeface="DM Sans ExtraBold"/>
                <a:cs typeface="DM Sans ExtraBold"/>
                <a:sym typeface="DM Sans ExtraBold"/>
              </a:rPr>
              <a:t>English/Language Arts Performance</a:t>
            </a:r>
            <a:endParaRPr sz="1800">
              <a:solidFill>
                <a:schemeClr val="dk1"/>
              </a:solidFill>
              <a:latin typeface="DM Sans ExtraBold"/>
              <a:ea typeface="DM Sans ExtraBold"/>
              <a:cs typeface="DM Sans ExtraBold"/>
              <a:sym typeface="DM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DM Sans ExtraBold"/>
                <a:ea typeface="DM Sans ExtraBold"/>
                <a:cs typeface="DM Sans ExtraBold"/>
                <a:sym typeface="DM Sans ExtraBold"/>
              </a:rPr>
              <a:t>Mathematics Performance</a:t>
            </a:r>
            <a:endParaRPr sz="1800">
              <a:solidFill>
                <a:schemeClr val="dk1"/>
              </a:solidFill>
              <a:latin typeface="DM Sans ExtraBold"/>
              <a:ea typeface="DM Sans ExtraBold"/>
              <a:cs typeface="DM Sans ExtraBold"/>
              <a:sym typeface="DM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DM Sans ExtraBold"/>
                <a:ea typeface="DM Sans ExtraBold"/>
                <a:cs typeface="DM Sans ExtraBold"/>
                <a:sym typeface="DM Sans ExtraBold"/>
              </a:rPr>
              <a:t>Science Performance</a:t>
            </a:r>
            <a:endParaRPr sz="1800">
              <a:solidFill>
                <a:schemeClr val="dk1"/>
              </a:solidFill>
              <a:latin typeface="DM Sans ExtraBold"/>
              <a:ea typeface="DM Sans ExtraBold"/>
              <a:cs typeface="DM Sans ExtraBold"/>
              <a:sym typeface="DM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DM Sans ExtraBold"/>
                <a:ea typeface="DM Sans ExtraBold"/>
                <a:cs typeface="DM Sans ExtraBold"/>
                <a:sym typeface="DM Sans ExtraBold"/>
              </a:rPr>
              <a:t>English/Language Arts Academic Growth</a:t>
            </a:r>
            <a:endParaRPr sz="1800">
              <a:solidFill>
                <a:schemeClr val="dk1"/>
              </a:solidFill>
              <a:latin typeface="DM Sans ExtraBold"/>
              <a:ea typeface="DM Sans ExtraBold"/>
              <a:cs typeface="DM Sans ExtraBold"/>
              <a:sym typeface="DM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DM Sans ExtraBold"/>
                <a:ea typeface="DM Sans ExtraBold"/>
                <a:cs typeface="DM Sans ExtraBold"/>
                <a:sym typeface="DM Sans ExtraBold"/>
              </a:rPr>
              <a:t>Mathematics Academic Growth</a:t>
            </a:r>
            <a:endParaRPr sz="1800">
              <a:solidFill>
                <a:schemeClr val="dk1"/>
              </a:solidFill>
              <a:latin typeface="DM Sans ExtraBold"/>
              <a:ea typeface="DM Sans ExtraBold"/>
              <a:cs typeface="DM Sans ExtraBold"/>
              <a:sym typeface="DM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DM Sans ExtraBold"/>
                <a:ea typeface="DM Sans ExtraBold"/>
                <a:cs typeface="DM Sans ExtraBold"/>
                <a:sym typeface="DM Sans ExtraBold"/>
              </a:rPr>
              <a:t>Progress Toward English Proficiency</a:t>
            </a:r>
            <a:endParaRPr sz="1800">
              <a:solidFill>
                <a:schemeClr val="dk1"/>
              </a:solidFill>
              <a:latin typeface="DM Sans ExtraBold"/>
              <a:ea typeface="DM Sans ExtraBold"/>
              <a:cs typeface="DM Sans ExtraBold"/>
              <a:sym typeface="DM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DM Sans ExtraBold"/>
                <a:ea typeface="DM Sans ExtraBold"/>
                <a:cs typeface="DM Sans ExtraBold"/>
                <a:sym typeface="DM Sans ExtraBold"/>
              </a:rPr>
              <a:t>On Track to High School Graduation</a:t>
            </a:r>
            <a:endParaRPr sz="1800">
              <a:solidFill>
                <a:schemeClr val="dk1"/>
              </a:solidFill>
              <a:latin typeface="DM Sans ExtraBold"/>
              <a:ea typeface="DM Sans ExtraBold"/>
              <a:cs typeface="DM Sans ExtraBold"/>
              <a:sym typeface="DM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DM Sans ExtraBold"/>
                <a:ea typeface="DM Sans ExtraBold"/>
                <a:cs typeface="DM Sans ExtraBold"/>
                <a:sym typeface="DM Sans ExtraBold"/>
              </a:rPr>
              <a:t>Four Year Graduation Rate</a:t>
            </a:r>
            <a:endParaRPr sz="1800">
              <a:solidFill>
                <a:schemeClr val="dk1"/>
              </a:solidFill>
              <a:latin typeface="DM Sans ExtraBold"/>
              <a:ea typeface="DM Sans ExtraBold"/>
              <a:cs typeface="DM Sans ExtraBold"/>
              <a:sym typeface="DM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DM Sans ExtraBold"/>
                <a:ea typeface="DM Sans ExtraBold"/>
                <a:cs typeface="DM Sans ExtraBold"/>
                <a:sym typeface="DM Sans ExtraBold"/>
              </a:rPr>
              <a:t>Six Year Graduation Rate for High Needs Students</a:t>
            </a:r>
            <a:endParaRPr sz="1800">
              <a:solidFill>
                <a:schemeClr val="dk1"/>
              </a:solidFill>
              <a:latin typeface="DM Sans ExtraBold"/>
              <a:ea typeface="DM Sans ExtraBold"/>
              <a:cs typeface="DM Sans ExtraBold"/>
              <a:sym typeface="DM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DM Sans ExtraBold"/>
                <a:ea typeface="DM Sans ExtraBold"/>
                <a:cs typeface="DM Sans ExtraBold"/>
                <a:sym typeface="DM Sans ExtraBold"/>
              </a:rPr>
              <a:t>Chronic Absenteeism Rate</a:t>
            </a:r>
            <a:endParaRPr sz="1800">
              <a:solidFill>
                <a:schemeClr val="dk1"/>
              </a:solidFill>
              <a:latin typeface="DM Sans ExtraBold"/>
              <a:ea typeface="DM Sans ExtraBold"/>
              <a:cs typeface="DM Sans ExtraBold"/>
              <a:sym typeface="DM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DM Sans ExtraBold"/>
                <a:ea typeface="DM Sans ExtraBold"/>
                <a:cs typeface="DM Sans ExtraBold"/>
                <a:sym typeface="DM Sans ExtraBold"/>
              </a:rPr>
              <a:t>Arts Access</a:t>
            </a:r>
            <a:endParaRPr sz="1800">
              <a:solidFill>
                <a:schemeClr val="dk1"/>
              </a:solidFill>
              <a:latin typeface="DM Sans ExtraBold"/>
              <a:ea typeface="DM Sans ExtraBold"/>
              <a:cs typeface="DM Sans ExtraBold"/>
              <a:sym typeface="DM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DM Sans ExtraBold"/>
                <a:ea typeface="DM Sans ExtraBold"/>
                <a:cs typeface="DM Sans ExtraBold"/>
                <a:sym typeface="DM Sans ExtraBold"/>
              </a:rPr>
              <a:t>Physical Fitness</a:t>
            </a:r>
            <a:endParaRPr sz="1800">
              <a:solidFill>
                <a:schemeClr val="dk1"/>
              </a:solidFill>
              <a:latin typeface="DM Sans ExtraBold"/>
              <a:ea typeface="DM Sans ExtraBold"/>
              <a:cs typeface="DM Sans ExtraBold"/>
              <a:sym typeface="DM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DM Sans ExtraBold"/>
                <a:ea typeface="DM Sans ExtraBold"/>
                <a:cs typeface="DM Sans ExtraBold"/>
                <a:sym typeface="DM Sans ExtraBold"/>
              </a:rPr>
              <a:t>Preparation for College and Career Readiness</a:t>
            </a:r>
            <a:endParaRPr sz="1800">
              <a:solidFill>
                <a:schemeClr val="dk1"/>
              </a:solidFill>
              <a:latin typeface="DM Sans ExtraBold"/>
              <a:ea typeface="DM Sans ExtraBold"/>
              <a:cs typeface="DM Sans ExtraBold"/>
              <a:sym typeface="DM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DM Sans ExtraBold"/>
                <a:ea typeface="DM Sans ExtraBold"/>
                <a:cs typeface="DM Sans ExtraBold"/>
                <a:sym typeface="DM Sans ExtraBold"/>
              </a:rPr>
              <a:t>Post-Secondary Entrance</a:t>
            </a:r>
            <a:endParaRPr sz="1800">
              <a:solidFill>
                <a:schemeClr val="dk1"/>
              </a:solidFill>
              <a:latin typeface="DM Sans ExtraBold"/>
              <a:ea typeface="DM Sans ExtraBold"/>
              <a:cs typeface="DM Sans ExtraBold"/>
              <a:sym typeface="DM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DM Sans ExtraBold"/>
              <a:ea typeface="DM Sans ExtraBold"/>
              <a:cs typeface="DM Sans ExtraBold"/>
              <a:sym typeface="DM Sans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DM Sans ExtraBold"/>
              <a:ea typeface="DM Sans ExtraBold"/>
              <a:cs typeface="DM Sans ExtraBold"/>
              <a:sym typeface="DM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DM Sans ExtraBold"/>
              <a:ea typeface="DM Sans ExtraBold"/>
              <a:cs typeface="DM Sans ExtraBold"/>
              <a:sym typeface="DM Sans ExtraBold"/>
            </a:endParaRPr>
          </a:p>
        </p:txBody>
      </p:sp>
      <p:sp>
        <p:nvSpPr>
          <p:cNvPr id="266" name="Google Shape;266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</p:bgPr>
    </p:bg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4"/>
          <p:cNvSpPr txBox="1"/>
          <p:nvPr/>
        </p:nvSpPr>
        <p:spPr>
          <a:xfrm>
            <a:off x="206300" y="129925"/>
            <a:ext cx="8826300" cy="4783800"/>
          </a:xfrm>
          <a:prstGeom prst="rect">
            <a:avLst/>
          </a:prstGeom>
          <a:noFill/>
          <a:ln cap="sq" cmpd="sng" w="381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72" name="Google Shape;272;p34"/>
          <p:cNvPicPr preferRelativeResize="0"/>
          <p:nvPr/>
        </p:nvPicPr>
        <p:blipFill>
          <a:blip r:embed="rId3">
            <a:alphaModFix amt="3000"/>
          </a:blip>
          <a:stretch>
            <a:fillRect/>
          </a:stretch>
        </p:blipFill>
        <p:spPr>
          <a:xfrm>
            <a:off x="2290813" y="482302"/>
            <a:ext cx="4562375" cy="40790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26000"/>
              </a:srgbClr>
            </a:outerShdw>
            <a:reflection blurRad="0" dir="5400000" dist="38100" endA="0" endPos="30000" fadeDir="5400012" kx="0" rotWithShape="0" algn="bl" stA="73000" stPos="0" sy="-100000" ky="0"/>
          </a:effectLst>
        </p:spPr>
      </p:pic>
      <p:sp>
        <p:nvSpPr>
          <p:cNvPr id="273" name="Google Shape;273;p34"/>
          <p:cNvSpPr txBox="1"/>
          <p:nvPr/>
        </p:nvSpPr>
        <p:spPr>
          <a:xfrm>
            <a:off x="1568150" y="129925"/>
            <a:ext cx="6102600" cy="3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DM Sans Black"/>
                <a:ea typeface="DM Sans Black"/>
                <a:cs typeface="DM Sans Black"/>
                <a:sym typeface="DM Sans Black"/>
              </a:rPr>
              <a:t>24-25 vs. 23-24 </a:t>
            </a:r>
            <a:r>
              <a:rPr lang="en" sz="1600">
                <a:solidFill>
                  <a:schemeClr val="dk1"/>
                </a:solidFill>
                <a:latin typeface="DM Sans Black"/>
                <a:ea typeface="DM Sans Black"/>
                <a:cs typeface="DM Sans Black"/>
                <a:sym typeface="DM Sans Black"/>
              </a:rPr>
              <a:t>District Accountability Indicators</a:t>
            </a:r>
            <a:endParaRPr sz="1600">
              <a:solidFill>
                <a:schemeClr val="dk1"/>
              </a:solidFill>
              <a:latin typeface="DM Sans Black"/>
              <a:ea typeface="DM Sans Black"/>
              <a:cs typeface="DM Sans Black"/>
              <a:sym typeface="DM Sans Black"/>
            </a:endParaRPr>
          </a:p>
        </p:txBody>
      </p:sp>
      <p:sp>
        <p:nvSpPr>
          <p:cNvPr id="274" name="Google Shape;274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275" name="Google Shape;275;p34"/>
          <p:cNvGraphicFramePr/>
          <p:nvPr/>
        </p:nvGraphicFramePr>
        <p:xfrm>
          <a:off x="688413" y="4686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{BFDE2015-F94F-4648-8AC1-38959834A6CA}</a:tableStyleId>
              </a:tblPr>
              <a:tblGrid>
                <a:gridCol w="4329250"/>
                <a:gridCol w="3532825"/>
              </a:tblGrid>
              <a:tr h="324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DM Sans Medium"/>
                          <a:ea typeface="DM Sans Medium"/>
                          <a:cs typeface="DM Sans Medium"/>
                          <a:sym typeface="DM Sans Medium"/>
                        </a:rPr>
                        <a:t>Year over Year Increases in:</a:t>
                      </a:r>
                      <a:endParaRPr>
                        <a:solidFill>
                          <a:schemeClr val="dk1"/>
                        </a:solidFill>
                        <a:latin typeface="DM Sans Medium"/>
                        <a:ea typeface="DM Sans Medium"/>
                        <a:cs typeface="DM Sans Medium"/>
                        <a:sym typeface="DM Sans Medium"/>
                      </a:endParaRPr>
                    </a:p>
                  </a:txBody>
                  <a:tcPr marT="91425" marB="91425" marR="91425" marL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333333"/>
                          </a:solidFill>
                          <a:latin typeface="DM Sans Medium"/>
                          <a:ea typeface="DM Sans Medium"/>
                          <a:cs typeface="DM Sans Medium"/>
                          <a:sym typeface="DM Sans Medium"/>
                        </a:rPr>
                        <a:t>Year over Year Decreases in:</a:t>
                      </a:r>
                      <a:endParaRPr>
                        <a:solidFill>
                          <a:srgbClr val="333333"/>
                        </a:solidFill>
                        <a:latin typeface="DM Sans Medium"/>
                        <a:ea typeface="DM Sans Medium"/>
                        <a:cs typeface="DM Sans Medium"/>
                        <a:sym typeface="DM Sans Medium"/>
                      </a:endParaRPr>
                    </a:p>
                  </a:txBody>
                  <a:tcPr marT="91425" marB="91425" marR="91425" marL="91425">
                    <a:solidFill>
                      <a:srgbClr val="D0E0E3"/>
                    </a:solidFill>
                  </a:tcPr>
                </a:tc>
              </a:tr>
              <a:tr h="36828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DM Sans Medium"/>
                          <a:ea typeface="DM Sans Medium"/>
                          <a:cs typeface="DM Sans Medium"/>
                          <a:sym typeface="DM Sans Medium"/>
                        </a:rPr>
                        <a:t>+Overall District Performance</a:t>
                      </a:r>
                      <a:endParaRPr>
                        <a:solidFill>
                          <a:schemeClr val="dk1"/>
                        </a:solidFill>
                        <a:latin typeface="DM Sans Medium"/>
                        <a:ea typeface="DM Sans Medium"/>
                        <a:cs typeface="DM Sans Medium"/>
                        <a:sym typeface="DM Sans Medium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DM Sans Medium"/>
                          <a:ea typeface="DM Sans Medium"/>
                          <a:cs typeface="DM Sans Medium"/>
                          <a:sym typeface="DM Sans Medium"/>
                        </a:rPr>
                        <a:t>+Overall English Language Arts</a:t>
                      </a:r>
                      <a:endParaRPr>
                        <a:solidFill>
                          <a:schemeClr val="dk1"/>
                        </a:solidFill>
                        <a:latin typeface="DM Sans Medium"/>
                        <a:ea typeface="DM Sans Medium"/>
                        <a:cs typeface="DM Sans Medium"/>
                        <a:sym typeface="DM Sans Medium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DM Sans Medium"/>
                          <a:ea typeface="DM Sans Medium"/>
                          <a:cs typeface="DM Sans Medium"/>
                          <a:sym typeface="DM Sans Medium"/>
                        </a:rPr>
                        <a:t>+English/Language Arts: High Needs</a:t>
                      </a:r>
                      <a:endParaRPr>
                        <a:solidFill>
                          <a:schemeClr val="dk1"/>
                        </a:solidFill>
                        <a:latin typeface="DM Sans Medium"/>
                        <a:ea typeface="DM Sans Medium"/>
                        <a:cs typeface="DM Sans Medium"/>
                        <a:sym typeface="DM Sans Medium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DM Sans Medium"/>
                          <a:ea typeface="DM Sans Medium"/>
                          <a:cs typeface="DM Sans Medium"/>
                          <a:sym typeface="DM Sans Medium"/>
                        </a:rPr>
                        <a:t>+Math: High Needs</a:t>
                      </a:r>
                      <a:endParaRPr>
                        <a:solidFill>
                          <a:schemeClr val="dk1"/>
                        </a:solidFill>
                        <a:latin typeface="DM Sans Medium"/>
                        <a:ea typeface="DM Sans Medium"/>
                        <a:cs typeface="DM Sans Medium"/>
                        <a:sym typeface="DM Sans Medium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DM Sans Medium"/>
                          <a:ea typeface="DM Sans Medium"/>
                          <a:cs typeface="DM Sans Medium"/>
                          <a:sym typeface="DM Sans Medium"/>
                        </a:rPr>
                        <a:t>+Growth Target Met: English/Language Arts Overall</a:t>
                      </a:r>
                      <a:endParaRPr>
                        <a:solidFill>
                          <a:schemeClr val="dk1"/>
                        </a:solidFill>
                        <a:latin typeface="DM Sans Medium"/>
                        <a:ea typeface="DM Sans Medium"/>
                        <a:cs typeface="DM Sans Medium"/>
                        <a:sym typeface="DM Sans Medium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DM Sans Medium"/>
                          <a:ea typeface="DM Sans Medium"/>
                          <a:cs typeface="DM Sans Medium"/>
                          <a:sym typeface="DM Sans Medium"/>
                        </a:rPr>
                        <a:t>+Growth Target Met: English/Language Arts: High Needs</a:t>
                      </a:r>
                      <a:endParaRPr>
                        <a:solidFill>
                          <a:schemeClr val="dk1"/>
                        </a:solidFill>
                        <a:latin typeface="DM Sans Medium"/>
                        <a:ea typeface="DM Sans Medium"/>
                        <a:cs typeface="DM Sans Medium"/>
                        <a:sym typeface="DM Sans Medium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DM Sans Medium"/>
                          <a:ea typeface="DM Sans Medium"/>
                          <a:cs typeface="DM Sans Medium"/>
                          <a:sym typeface="DM Sans Medium"/>
                        </a:rPr>
                        <a:t>+Growth Target Met: Math Overall</a:t>
                      </a:r>
                      <a:endParaRPr>
                        <a:solidFill>
                          <a:schemeClr val="dk1"/>
                        </a:solidFill>
                        <a:latin typeface="DM Sans Medium"/>
                        <a:ea typeface="DM Sans Medium"/>
                        <a:cs typeface="DM Sans Medium"/>
                        <a:sym typeface="DM Sans Medium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DM Sans Medium"/>
                          <a:ea typeface="DM Sans Medium"/>
                          <a:cs typeface="DM Sans Medium"/>
                          <a:sym typeface="DM Sans Medium"/>
                        </a:rPr>
                        <a:t>+Growth Target Met: Math: High Needs</a:t>
                      </a:r>
                      <a:endParaRPr>
                        <a:solidFill>
                          <a:schemeClr val="dk1"/>
                        </a:solidFill>
                        <a:latin typeface="DM Sans Medium"/>
                        <a:ea typeface="DM Sans Medium"/>
                        <a:cs typeface="DM Sans Medium"/>
                        <a:sym typeface="DM Sans Medium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DM Sans Medium"/>
                          <a:ea typeface="DM Sans Medium"/>
                          <a:cs typeface="DM Sans Medium"/>
                          <a:sym typeface="DM Sans Medium"/>
                        </a:rPr>
                        <a:t>+Progress Toward English Proficiency: Literacy</a:t>
                      </a:r>
                      <a:endParaRPr>
                        <a:solidFill>
                          <a:schemeClr val="dk1"/>
                        </a:solidFill>
                        <a:latin typeface="DM Sans Medium"/>
                        <a:ea typeface="DM Sans Medium"/>
                        <a:cs typeface="DM Sans Medium"/>
                        <a:sym typeface="DM Sans Medium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DM Sans Medium"/>
                          <a:ea typeface="DM Sans Medium"/>
                          <a:cs typeface="DM Sans Medium"/>
                          <a:sym typeface="DM Sans Medium"/>
                        </a:rPr>
                        <a:t>+Progress Toward English Proficiency: Oral</a:t>
                      </a:r>
                      <a:endParaRPr>
                        <a:solidFill>
                          <a:schemeClr val="dk1"/>
                        </a:solidFill>
                        <a:latin typeface="DM Sans Medium"/>
                        <a:ea typeface="DM Sans Medium"/>
                        <a:cs typeface="DM Sans Medium"/>
                        <a:sym typeface="DM Sans Medium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DM Sans Medium"/>
                          <a:ea typeface="DM Sans Medium"/>
                          <a:cs typeface="DM Sans Medium"/>
                          <a:sym typeface="DM Sans Medium"/>
                        </a:rPr>
                        <a:t>+Chronic Absenteeism Reduced Overall</a:t>
                      </a:r>
                      <a:endParaRPr>
                        <a:solidFill>
                          <a:schemeClr val="dk1"/>
                        </a:solidFill>
                        <a:latin typeface="DM Sans Medium"/>
                        <a:ea typeface="DM Sans Medium"/>
                        <a:cs typeface="DM Sans Medium"/>
                        <a:sym typeface="DM Sans Medium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DM Sans Medium"/>
                          <a:ea typeface="DM Sans Medium"/>
                          <a:cs typeface="DM Sans Medium"/>
                          <a:sym typeface="DM Sans Medium"/>
                        </a:rPr>
                        <a:t>+Chronic Absenteeism Reduced: High Needs</a:t>
                      </a:r>
                      <a:endParaRPr>
                        <a:solidFill>
                          <a:schemeClr val="dk1"/>
                        </a:solidFill>
                        <a:latin typeface="DM Sans Medium"/>
                        <a:ea typeface="DM Sans Medium"/>
                        <a:cs typeface="DM Sans Medium"/>
                        <a:sym typeface="DM Sans Medium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DM Sans Medium"/>
                          <a:ea typeface="DM Sans Medium"/>
                          <a:cs typeface="DM Sans Medium"/>
                          <a:sym typeface="DM Sans Medium"/>
                        </a:rPr>
                        <a:t>+Six-Year Graduation Rate: High Needs</a:t>
                      </a:r>
                      <a:endParaRPr>
                        <a:solidFill>
                          <a:schemeClr val="dk1"/>
                        </a:solidFill>
                        <a:latin typeface="DM Sans Medium"/>
                        <a:ea typeface="DM Sans Medium"/>
                        <a:cs typeface="DM Sans Medium"/>
                        <a:sym typeface="DM Sans Medium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DM Sans Medium"/>
                          <a:ea typeface="DM Sans Medium"/>
                          <a:cs typeface="DM Sans Medium"/>
                          <a:sym typeface="DM Sans Medium"/>
                        </a:rPr>
                        <a:t>+Two- and four-year college entrance</a:t>
                      </a:r>
                      <a:endParaRPr>
                        <a:solidFill>
                          <a:schemeClr val="dk1"/>
                        </a:solidFill>
                        <a:latin typeface="DM Sans Medium"/>
                        <a:ea typeface="DM Sans Medium"/>
                        <a:cs typeface="DM Sans Medium"/>
                        <a:sym typeface="DM Sans Medium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DM Sans Medium"/>
                          <a:ea typeface="DM Sans Medium"/>
                          <a:cs typeface="DM Sans Medium"/>
                          <a:sym typeface="DM Sans Medium"/>
                        </a:rPr>
                        <a:t>+Arts Access</a:t>
                      </a:r>
                      <a:endParaRPr>
                        <a:solidFill>
                          <a:schemeClr val="dk1"/>
                        </a:solidFill>
                        <a:latin typeface="DM Sans Medium"/>
                        <a:ea typeface="DM Sans Medium"/>
                        <a:cs typeface="DM Sans Medium"/>
                        <a:sym typeface="DM Sans Medium"/>
                      </a:endParaRPr>
                    </a:p>
                  </a:txBody>
                  <a:tcPr marT="91425" marB="91425" marR="91425" marL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333333"/>
                          </a:solidFill>
                          <a:latin typeface="DM Sans Medium"/>
                          <a:ea typeface="DM Sans Medium"/>
                          <a:cs typeface="DM Sans Medium"/>
                          <a:sym typeface="DM Sans Medium"/>
                        </a:rPr>
                        <a:t>-Overall Math Performance</a:t>
                      </a:r>
                      <a:endParaRPr>
                        <a:solidFill>
                          <a:srgbClr val="333333"/>
                        </a:solidFill>
                        <a:latin typeface="DM Sans Medium"/>
                        <a:ea typeface="DM Sans Medium"/>
                        <a:cs typeface="DM Sans Medium"/>
                        <a:sym typeface="DM Sans Medium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333333"/>
                          </a:solidFill>
                          <a:latin typeface="DM Sans Medium"/>
                          <a:ea typeface="DM Sans Medium"/>
                          <a:cs typeface="DM Sans Medium"/>
                          <a:sym typeface="DM Sans Medium"/>
                        </a:rPr>
                        <a:t>-Overall Science Performance</a:t>
                      </a:r>
                      <a:endParaRPr>
                        <a:solidFill>
                          <a:srgbClr val="333333"/>
                        </a:solidFill>
                        <a:latin typeface="DM Sans Medium"/>
                        <a:ea typeface="DM Sans Medium"/>
                        <a:cs typeface="DM Sans Medium"/>
                        <a:sym typeface="DM Sans Medium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333333"/>
                          </a:solidFill>
                          <a:latin typeface="DM Sans Medium"/>
                          <a:ea typeface="DM Sans Medium"/>
                          <a:cs typeface="DM Sans Medium"/>
                          <a:sym typeface="DM Sans Medium"/>
                        </a:rPr>
                        <a:t>-Science Performance: High Needs</a:t>
                      </a:r>
                      <a:endParaRPr>
                        <a:solidFill>
                          <a:srgbClr val="333333"/>
                        </a:solidFill>
                        <a:latin typeface="DM Sans Medium"/>
                        <a:ea typeface="DM Sans Medium"/>
                        <a:cs typeface="DM Sans Medium"/>
                        <a:sym typeface="DM Sans Medium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333333"/>
                          </a:solidFill>
                          <a:latin typeface="DM Sans Medium"/>
                          <a:ea typeface="DM Sans Medium"/>
                          <a:cs typeface="DM Sans Medium"/>
                          <a:sym typeface="DM Sans Medium"/>
                        </a:rPr>
                        <a:t>-College/Career Readiness:% Taking Courses</a:t>
                      </a:r>
                      <a:endParaRPr>
                        <a:solidFill>
                          <a:srgbClr val="333333"/>
                        </a:solidFill>
                        <a:latin typeface="DM Sans Medium"/>
                        <a:ea typeface="DM Sans Medium"/>
                        <a:cs typeface="DM Sans Medium"/>
                        <a:sym typeface="DM Sans Medium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333333"/>
                          </a:solidFill>
                          <a:latin typeface="DM Sans Medium"/>
                          <a:ea typeface="DM Sans Medium"/>
                          <a:cs typeface="DM Sans Medium"/>
                          <a:sym typeface="DM Sans Medium"/>
                        </a:rPr>
                        <a:t>-</a:t>
                      </a:r>
                      <a:r>
                        <a:rPr lang="en">
                          <a:solidFill>
                            <a:srgbClr val="333333"/>
                          </a:solidFill>
                          <a:latin typeface="DM Sans Medium"/>
                          <a:ea typeface="DM Sans Medium"/>
                          <a:cs typeface="DM Sans Medium"/>
                          <a:sym typeface="DM Sans Medium"/>
                        </a:rPr>
                        <a:t>College/Career Readiness:% Passing Exams</a:t>
                      </a:r>
                      <a:endParaRPr>
                        <a:solidFill>
                          <a:srgbClr val="333333"/>
                        </a:solidFill>
                        <a:latin typeface="DM Sans Medium"/>
                        <a:ea typeface="DM Sans Medium"/>
                        <a:cs typeface="DM Sans Medium"/>
                        <a:sym typeface="DM Sans Medium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333333"/>
                          </a:solidFill>
                          <a:latin typeface="DM Sans Medium"/>
                          <a:ea typeface="DM Sans Medium"/>
                          <a:cs typeface="DM Sans Medium"/>
                          <a:sym typeface="DM Sans Medium"/>
                        </a:rPr>
                        <a:t>-On-Track to High School Graduation</a:t>
                      </a:r>
                      <a:endParaRPr>
                        <a:solidFill>
                          <a:srgbClr val="333333"/>
                        </a:solidFill>
                        <a:latin typeface="DM Sans Medium"/>
                        <a:ea typeface="DM Sans Medium"/>
                        <a:cs typeface="DM Sans Medium"/>
                        <a:sym typeface="DM Sans Medium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333333"/>
                          </a:solidFill>
                          <a:latin typeface="DM Sans Medium"/>
                          <a:ea typeface="DM Sans Medium"/>
                          <a:cs typeface="DM Sans Medium"/>
                          <a:sym typeface="DM Sans Medium"/>
                        </a:rPr>
                        <a:t>-Four-Year Graduation Rate</a:t>
                      </a:r>
                      <a:endParaRPr>
                        <a:solidFill>
                          <a:srgbClr val="333333"/>
                        </a:solidFill>
                        <a:latin typeface="DM Sans Medium"/>
                        <a:ea typeface="DM Sans Medium"/>
                        <a:cs typeface="DM Sans Medium"/>
                        <a:sym typeface="DM Sans Medium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333333"/>
                          </a:solidFill>
                          <a:latin typeface="DM Sans Medium"/>
                          <a:ea typeface="DM Sans Medium"/>
                          <a:cs typeface="DM Sans Medium"/>
                          <a:sym typeface="DM Sans Medium"/>
                        </a:rPr>
                        <a:t>-Physical Fitness</a:t>
                      </a:r>
                      <a:endParaRPr>
                        <a:solidFill>
                          <a:srgbClr val="333333"/>
                        </a:solidFill>
                        <a:latin typeface="DM Sans Medium"/>
                        <a:ea typeface="DM Sans Medium"/>
                        <a:cs typeface="DM Sans Medium"/>
                        <a:sym typeface="DM Sans Medium"/>
                      </a:endParaRPr>
                    </a:p>
                  </a:txBody>
                  <a:tcPr marT="91425" marB="91425" marR="91425" marL="91425">
                    <a:solidFill>
                      <a:srgbClr val="D0E0E3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</p:bgPr>
    </p:bg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5"/>
          <p:cNvSpPr txBox="1"/>
          <p:nvPr/>
        </p:nvSpPr>
        <p:spPr>
          <a:xfrm>
            <a:off x="155925" y="196350"/>
            <a:ext cx="8826300" cy="4875000"/>
          </a:xfrm>
          <a:prstGeom prst="rect">
            <a:avLst/>
          </a:prstGeom>
          <a:noFill/>
          <a:ln cap="sq" cmpd="sng" w="381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81" name="Google Shape;281;p35"/>
          <p:cNvPicPr preferRelativeResize="0"/>
          <p:nvPr/>
        </p:nvPicPr>
        <p:blipFill>
          <a:blip r:embed="rId3">
            <a:alphaModFix amt="3000"/>
          </a:blip>
          <a:stretch>
            <a:fillRect/>
          </a:stretch>
        </p:blipFill>
        <p:spPr>
          <a:xfrm>
            <a:off x="2287888" y="514977"/>
            <a:ext cx="4562375" cy="40790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26000"/>
              </a:srgbClr>
            </a:outerShdw>
            <a:reflection blurRad="0" dir="5400000" dist="38100" endA="0" endPos="30000" fadeDir="5400012" kx="0" rotWithShape="0" algn="bl" stA="73000" stPos="0" sy="-100000" ky="0"/>
          </a:effectLst>
        </p:spPr>
      </p:pic>
      <p:sp>
        <p:nvSpPr>
          <p:cNvPr id="282" name="Google Shape;282;p35"/>
          <p:cNvSpPr txBox="1"/>
          <p:nvPr/>
        </p:nvSpPr>
        <p:spPr>
          <a:xfrm>
            <a:off x="1721250" y="369125"/>
            <a:ext cx="5701500" cy="427200"/>
          </a:xfrm>
          <a:prstGeom prst="rect">
            <a:avLst/>
          </a:prstGeom>
          <a:noFill/>
          <a:ln cap="sq" cmpd="sng" w="381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DM Sans Black"/>
                <a:ea typeface="DM Sans Black"/>
                <a:cs typeface="DM Sans Black"/>
                <a:sym typeface="DM Sans Black"/>
              </a:rPr>
              <a:t>Summary Points</a:t>
            </a:r>
            <a:endParaRPr sz="1800">
              <a:solidFill>
                <a:schemeClr val="dk1"/>
              </a:solidFill>
              <a:latin typeface="DM Sans Black"/>
              <a:ea typeface="DM Sans Black"/>
              <a:cs typeface="DM Sans Black"/>
              <a:sym typeface="DM Sans Black"/>
            </a:endParaRPr>
          </a:p>
        </p:txBody>
      </p:sp>
      <p:pic>
        <p:nvPicPr>
          <p:cNvPr id="283" name="Google Shape;283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94650" y="3382650"/>
            <a:ext cx="2348850" cy="168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928444">
            <a:off x="4452090" y="3734097"/>
            <a:ext cx="132871" cy="118782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35"/>
          <p:cNvSpPr txBox="1"/>
          <p:nvPr/>
        </p:nvSpPr>
        <p:spPr>
          <a:xfrm>
            <a:off x="438425" y="1047675"/>
            <a:ext cx="7705800" cy="2296500"/>
          </a:xfrm>
          <a:prstGeom prst="rect">
            <a:avLst/>
          </a:prstGeom>
          <a:noFill/>
          <a:ln cap="sq" cmpd="sng" w="381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DM Sans Black"/>
                <a:ea typeface="DM Sans Black"/>
                <a:cs typeface="DM Sans Black"/>
                <a:sym typeface="DM Sans Black"/>
              </a:rPr>
              <a:t>Honest and thoughtful budgeting practices;</a:t>
            </a:r>
            <a:endParaRPr sz="1800">
              <a:solidFill>
                <a:schemeClr val="dk1"/>
              </a:solidFill>
              <a:latin typeface="DM Sans Black"/>
              <a:ea typeface="DM Sans Black"/>
              <a:cs typeface="DM Sans Black"/>
              <a:sym typeface="DM Sans Black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DM Sans Black"/>
                <a:ea typeface="DM Sans Black"/>
                <a:cs typeface="DM Sans Black"/>
                <a:sym typeface="DM Sans Black"/>
              </a:rPr>
              <a:t>Balance of addressing needs and demonstrating fiscal responsibility;</a:t>
            </a:r>
            <a:endParaRPr sz="1800">
              <a:solidFill>
                <a:schemeClr val="dk1"/>
              </a:solidFill>
              <a:latin typeface="DM Sans Black"/>
              <a:ea typeface="DM Sans Black"/>
              <a:cs typeface="DM Sans Black"/>
              <a:sym typeface="DM Sans Black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DM Sans Black"/>
                <a:ea typeface="DM Sans Black"/>
                <a:cs typeface="DM Sans Black"/>
                <a:sym typeface="DM Sans Black"/>
              </a:rPr>
              <a:t>Student needs persist and continue to increase;</a:t>
            </a:r>
            <a:endParaRPr sz="1800">
              <a:solidFill>
                <a:schemeClr val="dk1"/>
              </a:solidFill>
              <a:latin typeface="DM Sans Black"/>
              <a:ea typeface="DM Sans Black"/>
              <a:cs typeface="DM Sans Black"/>
              <a:sym typeface="DM Sans Black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DM Sans Black"/>
                <a:ea typeface="DM Sans Black"/>
                <a:cs typeface="DM Sans Black"/>
                <a:sym typeface="DM Sans Black"/>
              </a:rPr>
              <a:t>Maintaining our momentum: continuing to grow and improve;</a:t>
            </a:r>
            <a:endParaRPr sz="1800">
              <a:solidFill>
                <a:schemeClr val="dk1"/>
              </a:solidFill>
              <a:latin typeface="DM Sans Black"/>
              <a:ea typeface="DM Sans Black"/>
              <a:cs typeface="DM Sans Black"/>
              <a:sym typeface="DM Sans Black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DM Sans Black"/>
                <a:ea typeface="DM Sans Black"/>
                <a:cs typeface="DM Sans Black"/>
                <a:sym typeface="DM Sans Black"/>
              </a:rPr>
              <a:t>Maximizing our staffing for the greatest return on the community’s investment</a:t>
            </a:r>
            <a:endParaRPr sz="1800">
              <a:solidFill>
                <a:schemeClr val="dk1"/>
              </a:solidFill>
              <a:latin typeface="DM Sans Black"/>
              <a:ea typeface="DM Sans Black"/>
              <a:cs typeface="DM Sans Black"/>
              <a:sym typeface="DM Sans Black"/>
            </a:endParaRPr>
          </a:p>
        </p:txBody>
      </p:sp>
      <p:pic>
        <p:nvPicPr>
          <p:cNvPr id="286" name="Google Shape;286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5950" y="1162400"/>
            <a:ext cx="249375" cy="24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5950" y="1411775"/>
            <a:ext cx="249375" cy="24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5950" y="2017625"/>
            <a:ext cx="249375" cy="24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5950" y="2267000"/>
            <a:ext cx="249375" cy="24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5950" y="2509162"/>
            <a:ext cx="249375" cy="249375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</p:bgPr>
    </p:bg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6"/>
          <p:cNvSpPr txBox="1"/>
          <p:nvPr/>
        </p:nvSpPr>
        <p:spPr>
          <a:xfrm>
            <a:off x="155925" y="196350"/>
            <a:ext cx="8826300" cy="4783800"/>
          </a:xfrm>
          <a:prstGeom prst="rect">
            <a:avLst/>
          </a:prstGeom>
          <a:noFill/>
          <a:ln cap="sq" cmpd="sng" w="381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97" name="Google Shape;297;p36"/>
          <p:cNvPicPr preferRelativeResize="0"/>
          <p:nvPr/>
        </p:nvPicPr>
        <p:blipFill rotWithShape="1">
          <a:blip r:embed="rId3">
            <a:alphaModFix amt="10000"/>
          </a:blip>
          <a:srcRect b="0" l="-1120" r="1119" t="0"/>
          <a:stretch/>
        </p:blipFill>
        <p:spPr>
          <a:xfrm>
            <a:off x="2210888" y="548727"/>
            <a:ext cx="4562375" cy="407905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36"/>
          <p:cNvSpPr txBox="1"/>
          <p:nvPr/>
        </p:nvSpPr>
        <p:spPr>
          <a:xfrm>
            <a:off x="2994000" y="2130625"/>
            <a:ext cx="3156000" cy="63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DM Sans Black"/>
                <a:ea typeface="DM Sans Black"/>
                <a:cs typeface="DM Sans Black"/>
                <a:sym typeface="DM Sans Black"/>
              </a:rPr>
              <a:t>Thank You!</a:t>
            </a:r>
            <a:endParaRPr sz="3600">
              <a:latin typeface="DM Sans Black"/>
              <a:ea typeface="DM Sans Black"/>
              <a:cs typeface="DM Sans Black"/>
              <a:sym typeface="DM Sans Black"/>
            </a:endParaRPr>
          </a:p>
        </p:txBody>
      </p:sp>
      <p:pic>
        <p:nvPicPr>
          <p:cNvPr id="299" name="Google Shape;299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69600" y="2631000"/>
            <a:ext cx="2911299" cy="2129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22925" y="360925"/>
            <a:ext cx="2688251" cy="2016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1575" y="360925"/>
            <a:ext cx="2714061" cy="2035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1563" y="2673275"/>
            <a:ext cx="2782899" cy="2087174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4" name="Google Shape;304;p36"/>
          <p:cNvSpPr txBox="1"/>
          <p:nvPr/>
        </p:nvSpPr>
        <p:spPr>
          <a:xfrm>
            <a:off x="791200" y="2785550"/>
            <a:ext cx="1925100" cy="2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305" name="Google Shape;305;p3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300400" y="1401708"/>
            <a:ext cx="1271600" cy="127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900925" y="548723"/>
            <a:ext cx="2827350" cy="282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611163" y="2677963"/>
            <a:ext cx="2035525" cy="203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/>
          <p:nvPr/>
        </p:nvSpPr>
        <p:spPr>
          <a:xfrm>
            <a:off x="155925" y="196350"/>
            <a:ext cx="8826300" cy="4783800"/>
          </a:xfrm>
          <a:prstGeom prst="rect">
            <a:avLst/>
          </a:prstGeom>
          <a:noFill/>
          <a:ln cap="sq" cmpd="sng" w="381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75" name="Google Shape;75;p15"/>
          <p:cNvPicPr preferRelativeResize="0"/>
          <p:nvPr/>
        </p:nvPicPr>
        <p:blipFill>
          <a:blip r:embed="rId3">
            <a:alphaModFix amt="3000"/>
          </a:blip>
          <a:stretch>
            <a:fillRect/>
          </a:stretch>
        </p:blipFill>
        <p:spPr>
          <a:xfrm>
            <a:off x="2287888" y="514977"/>
            <a:ext cx="4562375" cy="40790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26000"/>
              </a:srgbClr>
            </a:outerShdw>
            <a:reflection blurRad="0" dir="5400000" dist="38100" endA="0" endPos="30000" fadeDir="5400012" kx="0" rotWithShape="0" algn="bl" stA="73000" stPos="0" sy="-100000" ky="0"/>
          </a:effectLst>
        </p:spPr>
      </p:pic>
      <p:sp>
        <p:nvSpPr>
          <p:cNvPr id="76" name="Google Shape;76;p15"/>
          <p:cNvSpPr txBox="1"/>
          <p:nvPr/>
        </p:nvSpPr>
        <p:spPr>
          <a:xfrm>
            <a:off x="305575" y="282975"/>
            <a:ext cx="8559900" cy="43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DM Sans ExtraBold"/>
                <a:ea typeface="DM Sans ExtraBold"/>
                <a:cs typeface="DM Sans ExtraBold"/>
                <a:sym typeface="DM Sans ExtraBold"/>
              </a:rPr>
              <a:t>Purposes of This Presentation and These Hearings:</a:t>
            </a:r>
            <a:endParaRPr sz="1900">
              <a:solidFill>
                <a:schemeClr val="dk1"/>
              </a:solidFill>
              <a:latin typeface="DM Sans ExtraBold"/>
              <a:ea typeface="DM Sans ExtraBold"/>
              <a:cs typeface="DM Sans ExtraBold"/>
              <a:sym typeface="DM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latin typeface="DM Sans ExtraBold"/>
              <a:ea typeface="DM Sans ExtraBold"/>
              <a:cs typeface="DM Sans ExtraBold"/>
              <a:sym typeface="DM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DM Sans ExtraBold"/>
                <a:ea typeface="DM Sans ExtraBold"/>
                <a:cs typeface="DM Sans ExtraBold"/>
                <a:sym typeface="DM Sans ExtraBold"/>
              </a:rPr>
              <a:t>1.	To </a:t>
            </a:r>
            <a:r>
              <a:rPr lang="en" sz="1900">
                <a:solidFill>
                  <a:srgbClr val="38761D"/>
                </a:solidFill>
                <a:latin typeface="DM Sans ExtraBold"/>
                <a:ea typeface="DM Sans ExtraBold"/>
                <a:cs typeface="DM Sans ExtraBold"/>
                <a:sym typeface="DM Sans ExtraBold"/>
              </a:rPr>
              <a:t>provide an overview</a:t>
            </a:r>
            <a:r>
              <a:rPr lang="en" sz="1900">
                <a:solidFill>
                  <a:schemeClr val="dk1"/>
                </a:solidFill>
                <a:latin typeface="DM Sans ExtraBold"/>
                <a:ea typeface="DM Sans ExtraBold"/>
                <a:cs typeface="DM Sans ExtraBold"/>
                <a:sym typeface="DM Sans ExtraBold"/>
              </a:rPr>
              <a:t> of the 2025-26 Superintendent’s Proposed Budget;</a:t>
            </a:r>
            <a:endParaRPr sz="1900">
              <a:solidFill>
                <a:schemeClr val="dk1"/>
              </a:solidFill>
              <a:latin typeface="DM Sans ExtraBold"/>
              <a:ea typeface="DM Sans ExtraBold"/>
              <a:cs typeface="DM Sans ExtraBold"/>
              <a:sym typeface="DM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latin typeface="DM Sans ExtraBold"/>
              <a:ea typeface="DM Sans ExtraBold"/>
              <a:cs typeface="DM Sans ExtraBold"/>
              <a:sym typeface="DM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DM Sans ExtraBold"/>
                <a:ea typeface="DM Sans ExtraBold"/>
                <a:cs typeface="DM Sans ExtraBold"/>
                <a:sym typeface="DM Sans ExtraBold"/>
              </a:rPr>
              <a:t>2.	To demonstrate </a:t>
            </a:r>
            <a:r>
              <a:rPr lang="en" sz="1900">
                <a:solidFill>
                  <a:srgbClr val="38761D"/>
                </a:solidFill>
                <a:latin typeface="DM Sans ExtraBold"/>
                <a:ea typeface="DM Sans ExtraBold"/>
                <a:cs typeface="DM Sans ExtraBold"/>
                <a:sym typeface="DM Sans ExtraBold"/>
              </a:rPr>
              <a:t>the impact of fixed costs</a:t>
            </a:r>
            <a:r>
              <a:rPr lang="en" sz="1900">
                <a:solidFill>
                  <a:schemeClr val="dk1"/>
                </a:solidFill>
                <a:latin typeface="DM Sans ExtraBold"/>
                <a:ea typeface="DM Sans ExtraBold"/>
                <a:cs typeface="DM Sans ExtraBold"/>
                <a:sym typeface="DM Sans ExtraBold"/>
              </a:rPr>
              <a:t> on the Superintendent’s Proposed Budget;</a:t>
            </a:r>
            <a:endParaRPr sz="1900">
              <a:solidFill>
                <a:schemeClr val="dk1"/>
              </a:solidFill>
              <a:latin typeface="DM Sans ExtraBold"/>
              <a:ea typeface="DM Sans ExtraBold"/>
              <a:cs typeface="DM Sans ExtraBold"/>
              <a:sym typeface="DM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latin typeface="DM Sans ExtraBold"/>
              <a:ea typeface="DM Sans ExtraBold"/>
              <a:cs typeface="DM Sans ExtraBold"/>
              <a:sym typeface="DM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DM Sans ExtraBold"/>
                <a:ea typeface="DM Sans ExtraBold"/>
                <a:cs typeface="DM Sans ExtraBold"/>
                <a:sym typeface="DM Sans ExtraBold"/>
              </a:rPr>
              <a:t>3.	To serve as a </a:t>
            </a:r>
            <a:r>
              <a:rPr lang="en" sz="1900">
                <a:solidFill>
                  <a:srgbClr val="38761D"/>
                </a:solidFill>
                <a:latin typeface="DM Sans ExtraBold"/>
                <a:ea typeface="DM Sans ExtraBold"/>
                <a:cs typeface="DM Sans ExtraBold"/>
                <a:sym typeface="DM Sans ExtraBold"/>
              </a:rPr>
              <a:t>springboard for questions and dialogue</a:t>
            </a:r>
            <a:r>
              <a:rPr lang="en" sz="1900">
                <a:solidFill>
                  <a:schemeClr val="dk1"/>
                </a:solidFill>
                <a:latin typeface="DM Sans ExtraBold"/>
                <a:ea typeface="DM Sans ExtraBold"/>
                <a:cs typeface="DM Sans ExtraBold"/>
                <a:sym typeface="DM Sans ExtraBold"/>
              </a:rPr>
              <a:t> about organizational needs;</a:t>
            </a:r>
            <a:endParaRPr sz="1900">
              <a:solidFill>
                <a:schemeClr val="dk1"/>
              </a:solidFill>
              <a:latin typeface="DM Sans ExtraBold"/>
              <a:ea typeface="DM Sans ExtraBold"/>
              <a:cs typeface="DM Sans ExtraBold"/>
              <a:sym typeface="DM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latin typeface="DM Sans ExtraBold"/>
              <a:ea typeface="DM Sans ExtraBold"/>
              <a:cs typeface="DM Sans ExtraBold"/>
              <a:sym typeface="DM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DM Sans ExtraBold"/>
                <a:ea typeface="DM Sans ExtraBold"/>
                <a:cs typeface="DM Sans ExtraBold"/>
                <a:sym typeface="DM Sans ExtraBold"/>
              </a:rPr>
              <a:t>4.	To </a:t>
            </a:r>
            <a:r>
              <a:rPr lang="en" sz="1900">
                <a:solidFill>
                  <a:srgbClr val="38761D"/>
                </a:solidFill>
                <a:latin typeface="DM Sans ExtraBold"/>
                <a:ea typeface="DM Sans ExtraBold"/>
                <a:cs typeface="DM Sans ExtraBold"/>
                <a:sym typeface="DM Sans ExtraBold"/>
              </a:rPr>
              <a:t>showcase</a:t>
            </a:r>
            <a:r>
              <a:rPr lang="en" sz="1900">
                <a:solidFill>
                  <a:schemeClr val="dk1"/>
                </a:solidFill>
                <a:latin typeface="DM Sans ExtraBold"/>
                <a:ea typeface="DM Sans ExtraBold"/>
                <a:cs typeface="DM Sans ExtraBold"/>
                <a:sym typeface="DM Sans ExtraBold"/>
              </a:rPr>
              <a:t> the efforts and work of each school and department;</a:t>
            </a:r>
            <a:endParaRPr sz="1900">
              <a:solidFill>
                <a:schemeClr val="dk1"/>
              </a:solidFill>
              <a:latin typeface="DM Sans ExtraBold"/>
              <a:ea typeface="DM Sans ExtraBold"/>
              <a:cs typeface="DM Sans ExtraBold"/>
              <a:sym typeface="DM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latin typeface="DM Sans ExtraBold"/>
              <a:ea typeface="DM Sans ExtraBold"/>
              <a:cs typeface="DM Sans ExtraBold"/>
              <a:sym typeface="DM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DM Sans ExtraBold"/>
                <a:ea typeface="DM Sans ExtraBold"/>
                <a:cs typeface="DM Sans ExtraBold"/>
                <a:sym typeface="DM Sans ExtraBold"/>
              </a:rPr>
              <a:t>5.	To hear common themes of </a:t>
            </a:r>
            <a:r>
              <a:rPr lang="en" sz="1900">
                <a:solidFill>
                  <a:srgbClr val="38761D"/>
                </a:solidFill>
                <a:latin typeface="DM Sans ExtraBold"/>
                <a:ea typeface="DM Sans ExtraBold"/>
                <a:cs typeface="DM Sans ExtraBold"/>
                <a:sym typeface="DM Sans ExtraBold"/>
              </a:rPr>
              <a:t>the district’s direction</a:t>
            </a:r>
            <a:r>
              <a:rPr lang="en" sz="1900">
                <a:solidFill>
                  <a:schemeClr val="dk1"/>
                </a:solidFill>
                <a:latin typeface="DM Sans ExtraBold"/>
                <a:ea typeface="DM Sans ExtraBold"/>
                <a:cs typeface="DM Sans ExtraBold"/>
                <a:sym typeface="DM Sans ExtraBold"/>
              </a:rPr>
              <a:t> across schools and departments = “the work”</a:t>
            </a:r>
            <a:endParaRPr sz="1900">
              <a:solidFill>
                <a:schemeClr val="dk1"/>
              </a:solidFill>
              <a:latin typeface="DM Sans ExtraBold"/>
              <a:ea typeface="DM Sans ExtraBold"/>
              <a:cs typeface="DM Sans ExtraBold"/>
              <a:sym typeface="DM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latin typeface="DM Sans ExtraBold"/>
              <a:ea typeface="DM Sans ExtraBold"/>
              <a:cs typeface="DM Sans ExtraBold"/>
              <a:sym typeface="DM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7" name="Google Shape;77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8" name="Google Shape;7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72850" y="-711702"/>
            <a:ext cx="2845625" cy="284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/>
          <p:nvPr/>
        </p:nvSpPr>
        <p:spPr>
          <a:xfrm>
            <a:off x="155925" y="196350"/>
            <a:ext cx="8826300" cy="4783800"/>
          </a:xfrm>
          <a:prstGeom prst="rect">
            <a:avLst/>
          </a:prstGeom>
          <a:noFill/>
          <a:ln cap="sq" cmpd="sng" w="381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84" name="Google Shape;84;p16"/>
          <p:cNvPicPr preferRelativeResize="0"/>
          <p:nvPr/>
        </p:nvPicPr>
        <p:blipFill>
          <a:blip r:embed="rId3">
            <a:alphaModFix amt="3000"/>
          </a:blip>
          <a:stretch>
            <a:fillRect/>
          </a:stretch>
        </p:blipFill>
        <p:spPr>
          <a:xfrm>
            <a:off x="2287888" y="514977"/>
            <a:ext cx="4562375" cy="40790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26000"/>
              </a:srgbClr>
            </a:outerShdw>
            <a:reflection blurRad="0" dir="5400000" dist="38100" endA="0" endPos="30000" fadeDir="5400012" kx="0" rotWithShape="0" algn="bl" stA="73000" stPos="0" sy="-100000" ky="0"/>
          </a:effectLst>
        </p:spPr>
      </p:pic>
      <p:sp>
        <p:nvSpPr>
          <p:cNvPr id="85" name="Google Shape;85;p16"/>
          <p:cNvSpPr txBox="1"/>
          <p:nvPr/>
        </p:nvSpPr>
        <p:spPr>
          <a:xfrm>
            <a:off x="305575" y="282975"/>
            <a:ext cx="8559900" cy="43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DM Sans ExtraBold"/>
                <a:ea typeface="DM Sans ExtraBold"/>
                <a:cs typeface="DM Sans ExtraBold"/>
                <a:sym typeface="DM Sans ExtraBold"/>
              </a:rPr>
              <a:t>From the Connecticut Association of Boards of Education’s</a:t>
            </a:r>
            <a:endParaRPr sz="1900">
              <a:solidFill>
                <a:schemeClr val="dk1"/>
              </a:solidFill>
              <a:latin typeface="DM Sans ExtraBold"/>
              <a:ea typeface="DM Sans ExtraBold"/>
              <a:cs typeface="DM Sans ExtraBold"/>
              <a:sym typeface="DM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DM Sans ExtraBold"/>
                <a:ea typeface="DM Sans ExtraBold"/>
                <a:cs typeface="DM Sans ExtraBold"/>
                <a:sym typeface="DM Sans ExtraBold"/>
              </a:rPr>
              <a:t>School Governance Position Statement, 2016:</a:t>
            </a:r>
            <a:endParaRPr sz="1900">
              <a:solidFill>
                <a:schemeClr val="dk1"/>
              </a:solidFill>
              <a:latin typeface="DM Sans ExtraBold"/>
              <a:ea typeface="DM Sans ExtraBold"/>
              <a:cs typeface="DM Sans ExtraBold"/>
              <a:sym typeface="DM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latin typeface="DM Sans ExtraBold"/>
              <a:ea typeface="DM Sans ExtraBold"/>
              <a:cs typeface="DM Sans ExtraBold"/>
              <a:sym typeface="DM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DM Sans ExtraBold"/>
                <a:ea typeface="DM Sans ExtraBold"/>
                <a:cs typeface="DM Sans ExtraBold"/>
                <a:sym typeface="DM Sans ExtraBold"/>
              </a:rPr>
              <a:t>Superintendent of School’s Responsibilities: </a:t>
            </a:r>
            <a:endParaRPr sz="1900">
              <a:solidFill>
                <a:schemeClr val="dk1"/>
              </a:solidFill>
              <a:latin typeface="DM Sans ExtraBold"/>
              <a:ea typeface="DM Sans ExtraBold"/>
              <a:cs typeface="DM Sans ExtraBold"/>
              <a:sym typeface="DM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9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To prepare, advocate for, and implement the annual budget that addresses district goals and meets the needs of all students; and report regularly to the Board on the status of the budget; </a:t>
            </a:r>
            <a:endParaRPr i="1" sz="19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900">
              <a:solidFill>
                <a:schemeClr val="dk1"/>
              </a:solidFill>
              <a:latin typeface="DM Sans ExtraBold"/>
              <a:ea typeface="DM Sans ExtraBold"/>
              <a:cs typeface="DM Sans ExtraBold"/>
              <a:sym typeface="DM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DM Sans ExtraBold"/>
                <a:ea typeface="DM Sans ExtraBold"/>
                <a:cs typeface="DM Sans ExtraBold"/>
                <a:sym typeface="DM Sans ExtraBold"/>
              </a:rPr>
              <a:t>Board of Education’s Responsibilities:</a:t>
            </a:r>
            <a:br>
              <a:rPr lang="en" sz="1900">
                <a:solidFill>
                  <a:schemeClr val="dk1"/>
                </a:solidFill>
                <a:latin typeface="DM Sans ExtraBold"/>
                <a:ea typeface="DM Sans ExtraBold"/>
                <a:cs typeface="DM Sans ExtraBold"/>
                <a:sym typeface="DM Sans ExtraBold"/>
              </a:rPr>
            </a:br>
            <a:r>
              <a:rPr i="1" lang="en" sz="19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To adopt, advocate for, and oversee the school budget, which is responsive to district goals and meets the needs of all students</a:t>
            </a:r>
            <a:endParaRPr i="1" sz="19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9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latin typeface="DM Sans ExtraBold"/>
              <a:ea typeface="DM Sans ExtraBold"/>
              <a:cs typeface="DM Sans ExtraBold"/>
              <a:sym typeface="DM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latin typeface="DM Sans ExtraBold"/>
              <a:ea typeface="DM Sans ExtraBold"/>
              <a:cs typeface="DM Sans ExtraBold"/>
              <a:sym typeface="DM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latin typeface="DM Sans ExtraBold"/>
              <a:ea typeface="DM Sans ExtraBold"/>
              <a:cs typeface="DM Sans ExtraBold"/>
              <a:sym typeface="DM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latin typeface="DM Sans ExtraBold"/>
              <a:ea typeface="DM Sans ExtraBold"/>
              <a:cs typeface="DM Sans ExtraBold"/>
              <a:sym typeface="DM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6" name="Google Shape;86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7" name="Google Shape;8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72850" y="-711702"/>
            <a:ext cx="2845625" cy="284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7"/>
          <p:cNvSpPr txBox="1"/>
          <p:nvPr/>
        </p:nvSpPr>
        <p:spPr>
          <a:xfrm>
            <a:off x="155925" y="196350"/>
            <a:ext cx="8826300" cy="4783800"/>
          </a:xfrm>
          <a:prstGeom prst="rect">
            <a:avLst/>
          </a:prstGeom>
          <a:noFill/>
          <a:ln cap="sq" cmpd="sng" w="381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93" name="Google Shape;93;p17"/>
          <p:cNvPicPr preferRelativeResize="0"/>
          <p:nvPr/>
        </p:nvPicPr>
        <p:blipFill>
          <a:blip r:embed="rId3">
            <a:alphaModFix amt="3000"/>
          </a:blip>
          <a:stretch>
            <a:fillRect/>
          </a:stretch>
        </p:blipFill>
        <p:spPr>
          <a:xfrm>
            <a:off x="2287888" y="514977"/>
            <a:ext cx="4562375" cy="40790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26000"/>
              </a:srgbClr>
            </a:outerShdw>
            <a:reflection blurRad="0" dir="5400000" dist="38100" endA="0" endPos="30000" fadeDir="5400012" kx="0" rotWithShape="0" algn="bl" stA="73000" stPos="0" sy="-100000" ky="0"/>
          </a:effectLst>
        </p:spPr>
      </p:pic>
      <p:sp>
        <p:nvSpPr>
          <p:cNvPr id="94" name="Google Shape;94;p17"/>
          <p:cNvSpPr txBox="1"/>
          <p:nvPr/>
        </p:nvSpPr>
        <p:spPr>
          <a:xfrm>
            <a:off x="348425" y="369600"/>
            <a:ext cx="8508900" cy="44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u="sng">
                <a:solidFill>
                  <a:schemeClr val="dk1"/>
                </a:solidFill>
                <a:latin typeface="DM Sans ExtraBold"/>
                <a:ea typeface="DM Sans ExtraBold"/>
                <a:cs typeface="DM Sans ExtraBold"/>
                <a:sym typeface="DM Sans ExtraBold"/>
              </a:rPr>
              <a:t>New Milford Public Schools Mission Statement</a:t>
            </a:r>
            <a:endParaRPr sz="1600" u="sng">
              <a:solidFill>
                <a:schemeClr val="dk1"/>
              </a:solidFill>
              <a:latin typeface="DM Sans ExtraBold"/>
              <a:ea typeface="DM Sans ExtraBold"/>
              <a:cs typeface="DM Sans ExtraBold"/>
              <a:sym typeface="DM Sans ExtraBold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100" u="sng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rgbClr val="333333"/>
                </a:solidFill>
                <a:latin typeface="DM Sans"/>
                <a:ea typeface="DM Sans"/>
                <a:cs typeface="DM Sans"/>
                <a:sym typeface="DM Sans"/>
              </a:rPr>
              <a:t>The mission of the New Milford Public Schools, a </a:t>
            </a:r>
            <a:r>
              <a:rPr b="1" lang="en" sz="16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collaborative partnership</a:t>
            </a:r>
            <a:r>
              <a:rPr lang="en" sz="15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of students, </a:t>
            </a:r>
            <a:r>
              <a:rPr lang="en" sz="1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educators, family and community, is</a:t>
            </a:r>
            <a:r>
              <a:rPr lang="en" sz="15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b="1" lang="en" sz="16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to prepare each and every student:</a:t>
            </a:r>
            <a:endParaRPr b="1" sz="16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oppins"/>
              <a:buChar char="●"/>
            </a:pPr>
            <a:r>
              <a:rPr b="1" lang="en" sz="16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To compete and excel</a:t>
            </a:r>
            <a:r>
              <a:rPr lang="en" sz="15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" sz="1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in an ever-changing world;</a:t>
            </a:r>
            <a:endParaRPr sz="15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oppins"/>
              <a:buChar char="●"/>
            </a:pPr>
            <a:r>
              <a:rPr b="1" lang="en" sz="16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To embrace challenges</a:t>
            </a:r>
            <a:r>
              <a:rPr lang="en" sz="15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" sz="1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with vigor;</a:t>
            </a:r>
            <a:endParaRPr sz="15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oppins"/>
              <a:buChar char="●"/>
            </a:pPr>
            <a:r>
              <a:rPr b="1" lang="en" sz="16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To respect and appreciate</a:t>
            </a:r>
            <a:r>
              <a:rPr lang="en" sz="15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" sz="1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the worth of every human being, </a:t>
            </a:r>
            <a:endParaRPr sz="15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and contribute to society by</a:t>
            </a:r>
            <a:r>
              <a:rPr lang="en" sz="15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b="1" lang="en" sz="16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providing</a:t>
            </a:r>
            <a:r>
              <a:rPr lang="en" sz="15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" sz="1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effective instruction and dynamic curriculum, </a:t>
            </a:r>
            <a:r>
              <a:rPr b="1" lang="en" sz="16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offering</a:t>
            </a:r>
            <a:r>
              <a:rPr lang="en" sz="15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" sz="1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a wide range of valuable experiences, and</a:t>
            </a:r>
            <a:r>
              <a:rPr lang="en" sz="15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b="1" lang="en" sz="16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inspiring</a:t>
            </a:r>
            <a:r>
              <a:rPr b="1" lang="en" sz="15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" sz="1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students to pursue their dreams and aspirations.</a:t>
            </a:r>
            <a:endParaRPr sz="15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33333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333333"/>
              </a:solidFill>
            </a:endParaRPr>
          </a:p>
        </p:txBody>
      </p:sp>
      <p:sp>
        <p:nvSpPr>
          <p:cNvPr id="95" name="Google Shape;95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6" name="Google Shape;9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50275" y="3126013"/>
            <a:ext cx="2092900" cy="209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29588" y="2659988"/>
            <a:ext cx="3478425" cy="347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67200" y="2505800"/>
            <a:ext cx="3333325" cy="333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8"/>
          <p:cNvSpPr txBox="1"/>
          <p:nvPr/>
        </p:nvSpPr>
        <p:spPr>
          <a:xfrm>
            <a:off x="155925" y="196350"/>
            <a:ext cx="8826300" cy="4783800"/>
          </a:xfrm>
          <a:prstGeom prst="rect">
            <a:avLst/>
          </a:prstGeom>
          <a:noFill/>
          <a:ln cap="sq" cmpd="sng" w="381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DM Sans Black"/>
              <a:buChar char="●"/>
            </a:pPr>
            <a:r>
              <a:rPr lang="en" sz="1800">
                <a:latin typeface="DM Sans Black"/>
                <a:ea typeface="DM Sans Black"/>
                <a:cs typeface="DM Sans Black"/>
                <a:sym typeface="DM Sans Black"/>
              </a:rPr>
              <a:t>Schools and departments receive budget templates - October;</a:t>
            </a:r>
            <a:endParaRPr sz="1800">
              <a:latin typeface="DM Sans Black"/>
              <a:ea typeface="DM Sans Black"/>
              <a:cs typeface="DM Sans Black"/>
              <a:sym typeface="DM Sans Black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DM Sans Black"/>
              <a:buChar char="●"/>
            </a:pPr>
            <a:r>
              <a:rPr lang="en" sz="1800">
                <a:latin typeface="DM Sans Black"/>
                <a:ea typeface="DM Sans Black"/>
                <a:cs typeface="DM Sans Black"/>
                <a:sym typeface="DM Sans Black"/>
              </a:rPr>
              <a:t>Enrollment projects are finalized - October;</a:t>
            </a:r>
            <a:endParaRPr sz="1800">
              <a:latin typeface="DM Sans Black"/>
              <a:ea typeface="DM Sans Black"/>
              <a:cs typeface="DM Sans Black"/>
              <a:sym typeface="DM Sans Black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DM Sans Black"/>
              <a:buChar char="●"/>
            </a:pPr>
            <a:r>
              <a:rPr lang="en" sz="1800">
                <a:latin typeface="DM Sans Black"/>
                <a:ea typeface="DM Sans Black"/>
                <a:cs typeface="DM Sans Black"/>
                <a:sym typeface="DM Sans Black"/>
              </a:rPr>
              <a:t>Schools and departments submit their proposed budgets to the Business Office;</a:t>
            </a:r>
            <a:endParaRPr sz="1800">
              <a:latin typeface="DM Sans Black"/>
              <a:ea typeface="DM Sans Black"/>
              <a:cs typeface="DM Sans Black"/>
              <a:sym typeface="DM Sans Black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DM Sans Black"/>
              <a:buChar char="●"/>
            </a:pPr>
            <a:r>
              <a:rPr lang="en" sz="1800">
                <a:latin typeface="DM Sans Black"/>
                <a:ea typeface="DM Sans Black"/>
                <a:cs typeface="DM Sans Black"/>
                <a:sym typeface="DM Sans Black"/>
              </a:rPr>
              <a:t>Superintendent and Director of Fiscal Services meet with each school and department - November;</a:t>
            </a:r>
            <a:endParaRPr sz="1800">
              <a:latin typeface="DM Sans Black"/>
              <a:ea typeface="DM Sans Black"/>
              <a:cs typeface="DM Sans Black"/>
              <a:sym typeface="DM Sans Black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DM Sans Black"/>
              <a:buChar char="●"/>
            </a:pPr>
            <a:r>
              <a:rPr lang="en" sz="1800">
                <a:latin typeface="DM Sans Black"/>
                <a:ea typeface="DM Sans Black"/>
                <a:cs typeface="DM Sans Black"/>
                <a:sym typeface="DM Sans Black"/>
              </a:rPr>
              <a:t>Preliminary budget rollover into MUNIS - December;</a:t>
            </a:r>
            <a:endParaRPr sz="1800">
              <a:latin typeface="DM Sans Black"/>
              <a:ea typeface="DM Sans Black"/>
              <a:cs typeface="DM Sans Black"/>
              <a:sym typeface="DM Sans Black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DM Sans Black"/>
              <a:buChar char="●"/>
            </a:pPr>
            <a:r>
              <a:rPr lang="en" sz="1800">
                <a:latin typeface="DM Sans Black"/>
                <a:ea typeface="DM Sans Black"/>
                <a:cs typeface="DM Sans Black"/>
                <a:sym typeface="DM Sans Black"/>
              </a:rPr>
              <a:t>Superintendent and Cabinet decide what is included in the proposed budget - January;</a:t>
            </a:r>
            <a:endParaRPr sz="1800">
              <a:latin typeface="DM Sans Black"/>
              <a:ea typeface="DM Sans Black"/>
              <a:cs typeface="DM Sans Black"/>
              <a:sym typeface="DM Sans Black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DM Sans Black"/>
              <a:buChar char="●"/>
            </a:pPr>
            <a:r>
              <a:rPr lang="en" sz="1800">
                <a:latin typeface="DM Sans Black"/>
                <a:ea typeface="DM Sans Black"/>
                <a:cs typeface="DM Sans Black"/>
                <a:sym typeface="DM Sans Black"/>
              </a:rPr>
              <a:t>Decisions are communicated to each school and department</a:t>
            </a:r>
            <a:endParaRPr sz="1800">
              <a:latin typeface="DM Sans Black"/>
              <a:ea typeface="DM Sans Black"/>
              <a:cs typeface="DM Sans Black"/>
              <a:sym typeface="DM Sans Black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DM Sans Black"/>
              <a:buChar char="●"/>
            </a:pPr>
            <a:r>
              <a:rPr lang="en" sz="1800">
                <a:latin typeface="DM Sans Black"/>
                <a:ea typeface="DM Sans Black"/>
                <a:cs typeface="DM Sans Black"/>
                <a:sym typeface="DM Sans Black"/>
              </a:rPr>
              <a:t>Budget books are created and delivered - January</a:t>
            </a:r>
            <a:endParaRPr sz="1800">
              <a:latin typeface="DM Sans Black"/>
              <a:ea typeface="DM Sans Black"/>
              <a:cs typeface="DM Sans Black"/>
              <a:sym typeface="DM Sans Black"/>
            </a:endParaRPr>
          </a:p>
        </p:txBody>
      </p:sp>
      <p:pic>
        <p:nvPicPr>
          <p:cNvPr id="104" name="Google Shape;104;p18"/>
          <p:cNvPicPr preferRelativeResize="0"/>
          <p:nvPr/>
        </p:nvPicPr>
        <p:blipFill>
          <a:blip r:embed="rId3">
            <a:alphaModFix amt="3000"/>
          </a:blip>
          <a:stretch>
            <a:fillRect/>
          </a:stretch>
        </p:blipFill>
        <p:spPr>
          <a:xfrm>
            <a:off x="2287888" y="514977"/>
            <a:ext cx="4562375" cy="40790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26000"/>
              </a:srgbClr>
            </a:outerShdw>
            <a:reflection blurRad="0" dir="5400000" dist="38100" endA="0" endPos="30000" fadeDir="5400012" kx="0" rotWithShape="0" algn="bl" stA="73000" stPos="0" sy="-100000" ky="0"/>
          </a:effectLst>
        </p:spPr>
      </p:pic>
      <p:sp>
        <p:nvSpPr>
          <p:cNvPr id="105" name="Google Shape;105;p18"/>
          <p:cNvSpPr txBox="1"/>
          <p:nvPr/>
        </p:nvSpPr>
        <p:spPr>
          <a:xfrm>
            <a:off x="2244225" y="299875"/>
            <a:ext cx="4649700" cy="3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Budget Development Process</a:t>
            </a:r>
            <a:endParaRPr b="1" sz="23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6" name="Google Shape;106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7" name="Google Shape;10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11975" y="-302176"/>
            <a:ext cx="2222725" cy="222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80325" y="-273525"/>
            <a:ext cx="1939950" cy="193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/>
          <p:cNvSpPr txBox="1"/>
          <p:nvPr/>
        </p:nvSpPr>
        <p:spPr>
          <a:xfrm>
            <a:off x="155925" y="196350"/>
            <a:ext cx="8826300" cy="4783800"/>
          </a:xfrm>
          <a:prstGeom prst="rect">
            <a:avLst/>
          </a:prstGeom>
          <a:noFill/>
          <a:ln cap="sq" cmpd="sng" w="381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14" name="Google Shape;114;p19"/>
          <p:cNvPicPr preferRelativeResize="0"/>
          <p:nvPr/>
        </p:nvPicPr>
        <p:blipFill>
          <a:blip r:embed="rId3">
            <a:alphaModFix amt="3000"/>
          </a:blip>
          <a:stretch>
            <a:fillRect/>
          </a:stretch>
        </p:blipFill>
        <p:spPr>
          <a:xfrm>
            <a:off x="2287888" y="514977"/>
            <a:ext cx="4562375" cy="40790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26000"/>
              </a:srgbClr>
            </a:outerShdw>
            <a:reflection blurRad="0" dir="5400000" dist="38100" endA="0" endPos="30000" fadeDir="5400012" kx="0" rotWithShape="0" algn="bl" stA="73000" stPos="0" sy="-100000" ky="0"/>
          </a:effectLst>
        </p:spPr>
      </p:pic>
      <p:sp>
        <p:nvSpPr>
          <p:cNvPr id="115" name="Google Shape;115;p19"/>
          <p:cNvSpPr txBox="1"/>
          <p:nvPr/>
        </p:nvSpPr>
        <p:spPr>
          <a:xfrm>
            <a:off x="1520700" y="280325"/>
            <a:ext cx="61026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DM Sans Black"/>
                <a:ea typeface="DM Sans Black"/>
                <a:cs typeface="DM Sans Black"/>
                <a:sym typeface="DM Sans Black"/>
              </a:rPr>
              <a:t>Board of Education Goals</a:t>
            </a:r>
            <a:endParaRPr sz="2500">
              <a:solidFill>
                <a:schemeClr val="dk1"/>
              </a:solidFill>
              <a:latin typeface="DM Sans Black"/>
              <a:ea typeface="DM Sans Black"/>
              <a:cs typeface="DM Sans Black"/>
              <a:sym typeface="DM Sans Black"/>
            </a:endParaRPr>
          </a:p>
        </p:txBody>
      </p:sp>
      <p:sp>
        <p:nvSpPr>
          <p:cNvPr id="116" name="Google Shape;116;p19"/>
          <p:cNvSpPr txBox="1"/>
          <p:nvPr/>
        </p:nvSpPr>
        <p:spPr>
          <a:xfrm>
            <a:off x="277100" y="752225"/>
            <a:ext cx="8427000" cy="4227900"/>
          </a:xfrm>
          <a:prstGeom prst="rect">
            <a:avLst/>
          </a:prstGeom>
          <a:noFill/>
          <a:ln cap="sq" cmpd="sng" w="952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274E13"/>
                </a:solidFill>
                <a:latin typeface="DM Sans"/>
                <a:ea typeface="DM Sans"/>
                <a:cs typeface="DM Sans"/>
                <a:sym typeface="DM Sans"/>
              </a:rPr>
              <a:t>Student Achievement:</a:t>
            </a:r>
            <a:endParaRPr b="1" sz="1300">
              <a:solidFill>
                <a:srgbClr val="274E13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DM Sans"/>
                <a:ea typeface="DM Sans"/>
                <a:cs typeface="DM Sans"/>
                <a:sym typeface="DM Sans"/>
              </a:rPr>
              <a:t>Increase the achievement of every student through high quality curriculum, instruction, assessment, and programming.</a:t>
            </a:r>
            <a:endParaRPr b="1" sz="1300"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274E13"/>
                </a:solidFill>
                <a:latin typeface="DM Sans"/>
                <a:ea typeface="DM Sans"/>
                <a:cs typeface="DM Sans"/>
                <a:sym typeface="DM Sans"/>
              </a:rPr>
              <a:t>Family and Community Engagement:</a:t>
            </a:r>
            <a:endParaRPr b="1" sz="1300">
              <a:solidFill>
                <a:srgbClr val="274E13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DM Sans"/>
                <a:ea typeface="DM Sans"/>
                <a:cs typeface="DM Sans"/>
                <a:sym typeface="DM Sans"/>
              </a:rPr>
              <a:t>Increase families' engagement in their children's learning through consistent communication and the development of trusting relationships; increase community partnerships through ongoing outreach and opportunities.</a:t>
            </a:r>
            <a:endParaRPr b="1" sz="1300"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274E13"/>
                </a:solidFill>
                <a:latin typeface="DM Sans"/>
                <a:ea typeface="DM Sans"/>
                <a:cs typeface="DM Sans"/>
                <a:sym typeface="DM Sans"/>
              </a:rPr>
              <a:t>Budget Development and Fiscal Management:</a:t>
            </a:r>
            <a:endParaRPr b="1" sz="1300">
              <a:solidFill>
                <a:srgbClr val="274E13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DM Sans"/>
                <a:ea typeface="DM Sans"/>
                <a:cs typeface="DM Sans"/>
                <a:sym typeface="DM Sans"/>
              </a:rPr>
              <a:t>Practice fiscally responsible, transparent budget development and ongoing fiscal management that addresses district priorities and maximizes available resources.</a:t>
            </a:r>
            <a:endParaRPr b="1" sz="1300"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274E13"/>
                </a:solidFill>
                <a:latin typeface="DM Sans"/>
                <a:ea typeface="DM Sans"/>
                <a:cs typeface="DM Sans"/>
                <a:sym typeface="DM Sans"/>
              </a:rPr>
              <a:t>District and School Environment:</a:t>
            </a:r>
            <a:endParaRPr b="1" sz="1300">
              <a:solidFill>
                <a:srgbClr val="274E13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DM Sans"/>
                <a:ea typeface="DM Sans"/>
                <a:cs typeface="DM Sans"/>
                <a:sym typeface="DM Sans"/>
              </a:rPr>
              <a:t>Promote safe school environments that are physically, socially, and emotionally conducive to teaching and learning.</a:t>
            </a:r>
            <a:endParaRPr b="1" sz="1300"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274E13"/>
                </a:solidFill>
                <a:latin typeface="DM Sans"/>
                <a:ea typeface="DM Sans"/>
                <a:cs typeface="DM Sans"/>
                <a:sym typeface="DM Sans"/>
              </a:rPr>
              <a:t>District Workforce:</a:t>
            </a:r>
            <a:endParaRPr b="1" sz="1300">
              <a:solidFill>
                <a:srgbClr val="274E13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DM Sans"/>
                <a:ea typeface="DM Sans"/>
                <a:cs typeface="DM Sans"/>
                <a:sym typeface="DM Sans"/>
              </a:rPr>
              <a:t>Hire, develop, and retain passionate and exceptional staff who will contribute to a collaborative, caring, and innovative culture, defined by continuous improvement.</a:t>
            </a:r>
            <a:endParaRPr b="1" sz="1300"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7" name="Google Shape;117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8" name="Google Shape;11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25525" y="-640054"/>
            <a:ext cx="2390050" cy="239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23549" y="-308675"/>
            <a:ext cx="2058675" cy="205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23350" y="3253125"/>
            <a:ext cx="1340900" cy="134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0"/>
          <p:cNvSpPr txBox="1"/>
          <p:nvPr/>
        </p:nvSpPr>
        <p:spPr>
          <a:xfrm>
            <a:off x="155925" y="196350"/>
            <a:ext cx="8826300" cy="4783800"/>
          </a:xfrm>
          <a:prstGeom prst="rect">
            <a:avLst/>
          </a:prstGeom>
          <a:noFill/>
          <a:ln cap="sq" cmpd="sng" w="381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26" name="Google Shape;126;p20"/>
          <p:cNvPicPr preferRelativeResize="0"/>
          <p:nvPr/>
        </p:nvPicPr>
        <p:blipFill>
          <a:blip r:embed="rId3">
            <a:alphaModFix amt="3000"/>
          </a:blip>
          <a:stretch>
            <a:fillRect/>
          </a:stretch>
        </p:blipFill>
        <p:spPr>
          <a:xfrm>
            <a:off x="2287888" y="514977"/>
            <a:ext cx="4562375" cy="40790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26000"/>
              </a:srgbClr>
            </a:outerShdw>
            <a:reflection blurRad="0" dir="5400000" dist="38100" endA="0" endPos="30000" fadeDir="5400012" kx="0" rotWithShape="0" algn="bl" stA="73000" stPos="0" sy="-100000" ky="0"/>
          </a:effectLst>
        </p:spPr>
      </p:pic>
      <p:sp>
        <p:nvSpPr>
          <p:cNvPr id="127" name="Google Shape;127;p20"/>
          <p:cNvSpPr txBox="1"/>
          <p:nvPr/>
        </p:nvSpPr>
        <p:spPr>
          <a:xfrm>
            <a:off x="1520700" y="413200"/>
            <a:ext cx="61026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DM Sans Black"/>
                <a:ea typeface="DM Sans Black"/>
                <a:cs typeface="DM Sans Black"/>
                <a:sym typeface="DM Sans Black"/>
              </a:rPr>
              <a:t>District Priorities</a:t>
            </a:r>
            <a:endParaRPr sz="2500">
              <a:solidFill>
                <a:schemeClr val="dk1"/>
              </a:solidFill>
              <a:latin typeface="DM Sans Black"/>
              <a:ea typeface="DM Sans Black"/>
              <a:cs typeface="DM Sans Black"/>
              <a:sym typeface="DM Sans Black"/>
            </a:endParaRPr>
          </a:p>
        </p:txBody>
      </p:sp>
      <p:sp>
        <p:nvSpPr>
          <p:cNvPr id="128" name="Google Shape;128;p20"/>
          <p:cNvSpPr txBox="1"/>
          <p:nvPr/>
        </p:nvSpPr>
        <p:spPr>
          <a:xfrm>
            <a:off x="594550" y="901425"/>
            <a:ext cx="7828500" cy="3841800"/>
          </a:xfrm>
          <a:prstGeom prst="rect">
            <a:avLst/>
          </a:prstGeom>
          <a:noFill/>
          <a:ln cap="sq" cmpd="sng" w="952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DM Sans ExtraBold"/>
              <a:buChar char="★"/>
            </a:pPr>
            <a:r>
              <a:rPr lang="en" sz="2300">
                <a:solidFill>
                  <a:srgbClr val="38761D"/>
                </a:solidFill>
                <a:latin typeface="DM Sans ExtraBold"/>
                <a:ea typeface="DM Sans ExtraBold"/>
                <a:cs typeface="DM Sans ExtraBold"/>
                <a:sym typeface="DM Sans ExtraBold"/>
              </a:rPr>
              <a:t>Support</a:t>
            </a:r>
            <a:r>
              <a:rPr lang="en" sz="2300">
                <a:solidFill>
                  <a:schemeClr val="dk1"/>
                </a:solidFill>
                <a:latin typeface="DM Sans ExtraBold"/>
                <a:ea typeface="DM Sans ExtraBold"/>
                <a:cs typeface="DM Sans ExtraBold"/>
                <a:sym typeface="DM Sans ExtraBold"/>
              </a:rPr>
              <a:t> PK-12 students to meet their </a:t>
            </a:r>
            <a:r>
              <a:rPr lang="en" sz="2300">
                <a:solidFill>
                  <a:srgbClr val="38761D"/>
                </a:solidFill>
                <a:latin typeface="DM Sans ExtraBold"/>
                <a:ea typeface="DM Sans ExtraBold"/>
                <a:cs typeface="DM Sans ExtraBold"/>
                <a:sym typeface="DM Sans ExtraBold"/>
              </a:rPr>
              <a:t>academic growth targets</a:t>
            </a:r>
            <a:r>
              <a:rPr lang="en" sz="2300">
                <a:solidFill>
                  <a:schemeClr val="dk1"/>
                </a:solidFill>
                <a:latin typeface="DM Sans ExtraBold"/>
                <a:ea typeface="DM Sans ExtraBold"/>
                <a:cs typeface="DM Sans ExtraBold"/>
                <a:sym typeface="DM Sans ExtraBold"/>
              </a:rPr>
              <a:t>;</a:t>
            </a:r>
            <a:endParaRPr sz="2300">
              <a:solidFill>
                <a:schemeClr val="dk1"/>
              </a:solidFill>
              <a:latin typeface="DM Sans ExtraBold"/>
              <a:ea typeface="DM Sans ExtraBold"/>
              <a:cs typeface="DM Sans ExtraBold"/>
              <a:sym typeface="DM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dk1"/>
              </a:solidFill>
              <a:latin typeface="DM Sans ExtraBold"/>
              <a:ea typeface="DM Sans ExtraBold"/>
              <a:cs typeface="DM Sans ExtraBold"/>
              <a:sym typeface="DM Sans ExtraBold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DM Sans ExtraBold"/>
              <a:buChar char="★"/>
            </a:pPr>
            <a:r>
              <a:rPr lang="en" sz="2300">
                <a:solidFill>
                  <a:schemeClr val="dk1"/>
                </a:solidFill>
                <a:latin typeface="DM Sans ExtraBold"/>
                <a:ea typeface="DM Sans ExtraBold"/>
                <a:cs typeface="DM Sans ExtraBold"/>
                <a:sym typeface="DM Sans ExtraBold"/>
              </a:rPr>
              <a:t>Build and strengthen </a:t>
            </a:r>
            <a:r>
              <a:rPr lang="en" sz="2300">
                <a:solidFill>
                  <a:srgbClr val="38761D"/>
                </a:solidFill>
                <a:latin typeface="DM Sans ExtraBold"/>
                <a:ea typeface="DM Sans ExtraBold"/>
                <a:cs typeface="DM Sans ExtraBold"/>
                <a:sym typeface="DM Sans ExtraBold"/>
              </a:rPr>
              <a:t>relationships</a:t>
            </a:r>
            <a:r>
              <a:rPr lang="en" sz="2300">
                <a:solidFill>
                  <a:schemeClr val="dk1"/>
                </a:solidFill>
                <a:latin typeface="DM Sans ExtraBold"/>
                <a:ea typeface="DM Sans ExtraBold"/>
                <a:cs typeface="DM Sans ExtraBold"/>
                <a:sym typeface="DM Sans ExtraBold"/>
              </a:rPr>
              <a:t> with students, families, and the broader community;</a:t>
            </a:r>
            <a:endParaRPr sz="2300">
              <a:solidFill>
                <a:schemeClr val="dk1"/>
              </a:solidFill>
              <a:latin typeface="DM Sans ExtraBold"/>
              <a:ea typeface="DM Sans ExtraBold"/>
              <a:cs typeface="DM Sans ExtraBold"/>
              <a:sym typeface="DM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dk1"/>
              </a:solidFill>
              <a:latin typeface="DM Sans ExtraBold"/>
              <a:ea typeface="DM Sans ExtraBold"/>
              <a:cs typeface="DM Sans ExtraBold"/>
              <a:sym typeface="DM Sans ExtraBold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DM Sans ExtraBold"/>
              <a:buChar char="★"/>
            </a:pPr>
            <a:r>
              <a:rPr lang="en" sz="2300">
                <a:solidFill>
                  <a:schemeClr val="dk1"/>
                </a:solidFill>
                <a:latin typeface="DM Sans ExtraBold"/>
                <a:ea typeface="DM Sans ExtraBold"/>
                <a:cs typeface="DM Sans ExtraBold"/>
                <a:sym typeface="DM Sans ExtraBold"/>
              </a:rPr>
              <a:t>Foster a</a:t>
            </a:r>
            <a:r>
              <a:rPr lang="en" sz="2300">
                <a:solidFill>
                  <a:srgbClr val="38761D"/>
                </a:solidFill>
                <a:latin typeface="DM Sans ExtraBold"/>
                <a:ea typeface="DM Sans ExtraBold"/>
                <a:cs typeface="DM Sans ExtraBold"/>
                <a:sym typeface="DM Sans ExtraBold"/>
              </a:rPr>
              <a:t> safe, welcoming, and respectful school climate</a:t>
            </a:r>
            <a:r>
              <a:rPr lang="en" sz="2300">
                <a:solidFill>
                  <a:schemeClr val="dk1"/>
                </a:solidFill>
                <a:latin typeface="DM Sans ExtraBold"/>
                <a:ea typeface="DM Sans ExtraBold"/>
                <a:cs typeface="DM Sans ExtraBold"/>
                <a:sym typeface="DM Sans ExtraBold"/>
              </a:rPr>
              <a:t> to support teaching and learning.  </a:t>
            </a:r>
            <a:endParaRPr sz="2300">
              <a:solidFill>
                <a:schemeClr val="dk1"/>
              </a:solidFill>
              <a:latin typeface="DM Sans ExtraBold"/>
              <a:ea typeface="DM Sans ExtraBold"/>
              <a:cs typeface="DM Sans ExtraBold"/>
              <a:sym typeface="DM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DM Sans ExtraBold"/>
              <a:ea typeface="DM Sans ExtraBold"/>
              <a:cs typeface="DM Sans ExtraBold"/>
              <a:sym typeface="DM Sans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latin typeface="DM Sans ExtraBold"/>
              <a:ea typeface="DM Sans ExtraBold"/>
              <a:cs typeface="DM Sans ExtraBold"/>
              <a:sym typeface="DM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DM Sans ExtraBold"/>
              <a:ea typeface="DM Sans ExtraBold"/>
              <a:cs typeface="DM Sans ExtraBold"/>
              <a:sym typeface="DM Sans ExtraBold"/>
            </a:endParaRPr>
          </a:p>
        </p:txBody>
      </p:sp>
      <p:sp>
        <p:nvSpPr>
          <p:cNvPr id="129" name="Google Shape;129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0" name="Google Shape;13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77045" y="901420"/>
            <a:ext cx="2083225" cy="208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89575" y="2088225"/>
            <a:ext cx="2000650" cy="200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0250" y="3792649"/>
            <a:ext cx="1180450" cy="1180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1"/>
          <p:cNvPicPr preferRelativeResize="0"/>
          <p:nvPr/>
        </p:nvPicPr>
        <p:blipFill>
          <a:blip r:embed="rId3">
            <a:alphaModFix amt="3000"/>
          </a:blip>
          <a:stretch>
            <a:fillRect/>
          </a:stretch>
        </p:blipFill>
        <p:spPr>
          <a:xfrm>
            <a:off x="2287888" y="514977"/>
            <a:ext cx="4562375" cy="40790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26000"/>
              </a:srgbClr>
            </a:outerShdw>
            <a:reflection blurRad="0" dir="5400000" dist="38100" endA="0" endPos="30000" fadeDir="5400012" kx="0" rotWithShape="0" algn="bl" stA="73000" stPos="0" sy="-100000" ky="0"/>
          </a:effectLst>
        </p:spPr>
      </p:pic>
      <p:sp>
        <p:nvSpPr>
          <p:cNvPr id="138" name="Google Shape;138;p21"/>
          <p:cNvSpPr txBox="1"/>
          <p:nvPr/>
        </p:nvSpPr>
        <p:spPr>
          <a:xfrm>
            <a:off x="1517788" y="52575"/>
            <a:ext cx="61026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DM Sans Black"/>
                <a:ea typeface="DM Sans Black"/>
                <a:cs typeface="DM Sans Black"/>
                <a:sym typeface="DM Sans Black"/>
              </a:rPr>
              <a:t>District-Wide Concepts Around Our Work</a:t>
            </a:r>
            <a:endParaRPr sz="2000">
              <a:solidFill>
                <a:schemeClr val="dk1"/>
              </a:solidFill>
              <a:latin typeface="DM Sans Black"/>
              <a:ea typeface="DM Sans Black"/>
              <a:cs typeface="DM Sans Black"/>
              <a:sym typeface="DM Sans Black"/>
            </a:endParaRPr>
          </a:p>
        </p:txBody>
      </p:sp>
      <p:sp>
        <p:nvSpPr>
          <p:cNvPr id="139" name="Google Shape;139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0" name="Google Shape;14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14502" y="182823"/>
            <a:ext cx="2903250" cy="290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46500" y="815250"/>
            <a:ext cx="1638400" cy="16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2400" y="1456446"/>
            <a:ext cx="2230600" cy="223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80700" y="728700"/>
            <a:ext cx="2985582" cy="223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37575" y="728697"/>
            <a:ext cx="1983575" cy="2536025"/>
          </a:xfrm>
          <a:prstGeom prst="rect">
            <a:avLst/>
          </a:prstGeom>
          <a:noFill/>
          <a:ln cap="flat" cmpd="sng" w="9525">
            <a:solidFill>
              <a:srgbClr val="212121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145" name="Google Shape;145;p2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399863" y="2887600"/>
            <a:ext cx="4338449" cy="2169225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1"/>
          <p:cNvSpPr txBox="1"/>
          <p:nvPr/>
        </p:nvSpPr>
        <p:spPr>
          <a:xfrm>
            <a:off x="476400" y="662263"/>
            <a:ext cx="2106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38761D"/>
                </a:solidFill>
                <a:latin typeface="DM Sans"/>
                <a:ea typeface="DM Sans"/>
                <a:cs typeface="DM Sans"/>
                <a:sym typeface="DM Sans"/>
              </a:rPr>
              <a:t>Ideas We Live By</a:t>
            </a:r>
            <a:endParaRPr b="1" sz="1800">
              <a:solidFill>
                <a:srgbClr val="38761D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