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sldIdLst>
    <p:sldId id="256" r:id="rId5"/>
    <p:sldId id="257" r:id="rId6"/>
    <p:sldId id="258" r:id="rId7"/>
    <p:sldId id="259" r:id="rId8"/>
    <p:sldId id="262" r:id="rId9"/>
    <p:sldId id="263" r:id="rId10"/>
    <p:sldId id="264" r:id="rId11"/>
    <p:sldId id="265" r:id="rId12"/>
  </p:sldIdLst>
  <p:sldSz cx="7772400" cy="10058400"/>
  <p:notesSz cx="9388475" cy="7102475"/>
  <p:embeddedFontLst>
    <p:embeddedFont>
      <p:font typeface="KG Blank Space Sketch" panose="020B0604020202020204" charset="0"/>
      <p:regular r:id="rId13"/>
    </p:embeddedFont>
    <p:embeddedFont>
      <p:font typeface="KG Miss Kindy Chunky" panose="020B0604020202020204" charset="0"/>
      <p:regular r:id="rId14"/>
    </p:embeddedFont>
    <p:embeddedFont>
      <p:font typeface="KG Miss Kindergarten" panose="020B0604020202020204" charset="0"/>
      <p:regular r:id="rId15"/>
    </p:embeddedFont>
    <p:embeddedFont>
      <p:font typeface="Calibri Light" panose="020F0302020204030204" pitchFamily="34" charset="0"/>
      <p:regular r:id="rId16"/>
      <p:italic r:id="rId17"/>
    </p:embeddedFont>
    <p:embeddedFont>
      <p:font typeface="KG Always A Good Time" panose="020B0604020202020204" charset="0"/>
      <p:regular r:id="rId18"/>
    </p:embeddedFont>
    <p:embeddedFont>
      <p:font typeface="Calibri" panose="020F0502020204030204" pitchFamily="34" charset="0"/>
      <p:regular r:id="rId19"/>
      <p:bold r:id="rId20"/>
      <p:italic r:id="rId21"/>
      <p:boldItalic r:id="rId2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userDrawn="1">
          <p15:clr>
            <a:srgbClr val="A4A3A4"/>
          </p15:clr>
        </p15:guide>
        <p15:guide id="2" pos="244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BD72DC-DF9B-BEB1-219C-52DAFC523968}" v="530" dt="2022-01-31T20:26:10.151"/>
    <p1510:client id="{074509E4-4FA5-683C-A4C7-E353794CCCCB}" v="779" dt="2021-11-07T20:12:54.147"/>
    <p1510:client id="{1C6FB222-FB25-865F-6344-491BC93A9F9D}" v="556" dt="2021-09-26T20:06:59.526"/>
    <p1510:client id="{58C409A1-7C23-E8E7-B959-770642AD2CC5}" v="709" dt="2022-02-07T21:45:51.283"/>
    <p1510:client id="{60DC032E-77AE-E9E7-BC4C-B71903B7FB7B}" v="788" dt="2022-03-20T23:03:37.100"/>
    <p1510:client id="{733A78B9-2C54-6C34-FBC0-B1B9BA531E96}" v="460" dt="2021-10-03T20:07:46.844"/>
    <p1510:client id="{74C68A53-71AB-CD2C-5CFD-2F3C9CCEEE75}" v="601" dt="2021-11-12T15:32:10.900"/>
    <p1510:client id="{7E08E085-681E-3A99-4B41-5F62E611A00D}" v="56" dt="2022-02-22T15:36:50.397"/>
    <p1510:client id="{80EBE943-7CD2-7924-FA0F-6A7032AE9DA6}" v="518" dt="2021-12-08T00:12:26.498"/>
    <p1510:client id="{9B6EF3D4-DF9B-4417-A060-83321EC74F0C}" v="1335" dt="2022-04-08T21:22:20.989"/>
    <p1510:client id="{9C24842A-6E0F-CAFE-8CEB-D4A4DDCD5752}" v="1076" dt="2022-08-19T22:36:05.309"/>
    <p1510:client id="{A2521CBA-EC67-48B4-5D77-7695FFA7AFB4}" v="454" dt="2022-04-04T12:52:53.851"/>
    <p1510:client id="{A777945F-FE4F-9473-A145-B60D5A8FFC98}" v="490" dt="2022-01-25T01:42:05.987"/>
    <p1510:client id="{AB43C26B-5836-D783-D5CC-092E2B837640}" v="380" dt="2021-11-30T21:32:48.141"/>
    <p1510:client id="{AC005CA1-7EFE-B50C-EB19-F6FC171CE0AE}" v="535" dt="2022-08-15T18:01:34.183"/>
    <p1510:client id="{BCBBB5FB-6F02-FE45-3FB1-A0627DE600F3}" v="965" dt="2021-11-01T20:16:26.320"/>
    <p1510:client id="{BDCE9F59-F0A5-C746-48DF-8D0FF1EF3753}" v="838" dt="2022-01-10T20:19:48.879"/>
    <p1510:client id="{BE28B524-A3BB-EE5E-A7B2-0506B8DA2A0D}" v="762" dt="2022-03-14T00:27:10.437"/>
    <p1510:client id="{C779110B-A154-B45C-033C-BE6C6067B176}" v="537" dt="2022-02-22T15:29:59.810"/>
    <p1510:client id="{DBF37369-66B7-3FCC-6A7F-E78836FF8384}" v="743" dt="2022-02-27T23:55:18.286"/>
    <p1510:client id="{E3485F69-F568-1A70-2640-D3B218FBC12E}" v="778" dt="2022-01-05T21:21:28.173"/>
    <p1510:client id="{E9646B43-81F7-68FD-746D-23F5DF0442BF}" v="596" dt="2022-02-14T04:20:04.690"/>
    <p1510:client id="{EB789A90-0309-3ED6-4A8A-79EA31EED1FA}" v="858" dt="2022-03-04T23:36:57.4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90" d="100"/>
          <a:sy n="90" d="100"/>
        </p:scale>
        <p:origin x="1044" y="-2794"/>
      </p:cViewPr>
      <p:guideLst>
        <p:guide orient="horz" pos="3168"/>
        <p:guide pos="244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font" Target="fonts/font9.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5.fntdata"/><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font" Target="fonts/font3.fntdata"/><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2.fntdata"/><Relationship Id="rId22" Type="http://schemas.openxmlformats.org/officeDocument/2006/relationships/font" Target="fonts/font10.fntdata"/><Relationship Id="rId27"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p>
        </p:txBody>
      </p:sp>
      <p:sp>
        <p:nvSpPr>
          <p:cNvPr id="4" name="Date Placeholder 3"/>
          <p:cNvSpPr>
            <a:spLocks noGrp="1"/>
          </p:cNvSpPr>
          <p:nvPr>
            <p:ph type="dt" sz="half" idx="10"/>
          </p:nvPr>
        </p:nvSpPr>
        <p:spPr/>
        <p:txBody>
          <a:bodyPr/>
          <a:lstStyle/>
          <a:p>
            <a:fld id="{FB7F3D6A-7933-42EE-9B72-B4C3FCDD9C55}" type="datetimeFigureOut">
              <a:rPr lang="en-US" smtClean="0"/>
              <a:t>8/24/2023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05EBBD-E1E4-4249-ABCE-7C2F8ACB3FFE}" type="slidenum">
              <a:rPr lang="en-US" smtClean="0"/>
              <a:t>‹#›</a:t>
            </a:fld>
            <a:endParaRPr lang="en-US" dirty="0"/>
          </a:p>
        </p:txBody>
      </p:sp>
    </p:spTree>
    <p:extLst>
      <p:ext uri="{BB962C8B-B14F-4D97-AF65-F5344CB8AC3E}">
        <p14:creationId xmlns:p14="http://schemas.microsoft.com/office/powerpoint/2010/main" val="3243249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7F3D6A-7933-42EE-9B72-B4C3FCDD9C55}" type="datetimeFigureOut">
              <a:rPr lang="en-US" smtClean="0"/>
              <a:t>8/24/2023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05EBBD-E1E4-4249-ABCE-7C2F8ACB3FFE}" type="slidenum">
              <a:rPr lang="en-US" smtClean="0"/>
              <a:t>‹#›</a:t>
            </a:fld>
            <a:endParaRPr lang="en-US" dirty="0"/>
          </a:p>
        </p:txBody>
      </p:sp>
    </p:spTree>
    <p:extLst>
      <p:ext uri="{BB962C8B-B14F-4D97-AF65-F5344CB8AC3E}">
        <p14:creationId xmlns:p14="http://schemas.microsoft.com/office/powerpoint/2010/main" val="594482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7F3D6A-7933-42EE-9B72-B4C3FCDD9C55}" type="datetimeFigureOut">
              <a:rPr lang="en-US" smtClean="0"/>
              <a:t>8/24/2023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05EBBD-E1E4-4249-ABCE-7C2F8ACB3FFE}" type="slidenum">
              <a:rPr lang="en-US" smtClean="0"/>
              <a:t>‹#›</a:t>
            </a:fld>
            <a:endParaRPr lang="en-US" dirty="0"/>
          </a:p>
        </p:txBody>
      </p:sp>
    </p:spTree>
    <p:extLst>
      <p:ext uri="{BB962C8B-B14F-4D97-AF65-F5344CB8AC3E}">
        <p14:creationId xmlns:p14="http://schemas.microsoft.com/office/powerpoint/2010/main" val="984144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7F3D6A-7933-42EE-9B72-B4C3FCDD9C55}" type="datetimeFigureOut">
              <a:rPr lang="en-US" smtClean="0"/>
              <a:t>8/24/2023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05EBBD-E1E4-4249-ABCE-7C2F8ACB3FFE}" type="slidenum">
              <a:rPr lang="en-US" smtClean="0"/>
              <a:t>‹#›</a:t>
            </a:fld>
            <a:endParaRPr lang="en-US" dirty="0"/>
          </a:p>
        </p:txBody>
      </p:sp>
    </p:spTree>
    <p:extLst>
      <p:ext uri="{BB962C8B-B14F-4D97-AF65-F5344CB8AC3E}">
        <p14:creationId xmlns:p14="http://schemas.microsoft.com/office/powerpoint/2010/main" val="1013370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B7F3D6A-7933-42EE-9B72-B4C3FCDD9C55}" type="datetimeFigureOut">
              <a:rPr lang="en-US" smtClean="0"/>
              <a:t>8/24/2023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05EBBD-E1E4-4249-ABCE-7C2F8ACB3FFE}" type="slidenum">
              <a:rPr lang="en-US" smtClean="0"/>
              <a:t>‹#›</a:t>
            </a:fld>
            <a:endParaRPr lang="en-US" dirty="0"/>
          </a:p>
        </p:txBody>
      </p:sp>
    </p:spTree>
    <p:extLst>
      <p:ext uri="{BB962C8B-B14F-4D97-AF65-F5344CB8AC3E}">
        <p14:creationId xmlns:p14="http://schemas.microsoft.com/office/powerpoint/2010/main" val="272627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4353" y="2677584"/>
            <a:ext cx="330327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34778" y="2677584"/>
            <a:ext cx="330327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B7F3D6A-7933-42EE-9B72-B4C3FCDD9C55}" type="datetimeFigureOut">
              <a:rPr lang="en-US" smtClean="0"/>
              <a:t>8/24/2023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405EBBD-E1E4-4249-ABCE-7C2F8ACB3FFE}" type="slidenum">
              <a:rPr lang="en-US" smtClean="0"/>
              <a:t>‹#›</a:t>
            </a:fld>
            <a:endParaRPr lang="en-US" dirty="0"/>
          </a:p>
        </p:txBody>
      </p:sp>
    </p:spTree>
    <p:extLst>
      <p:ext uri="{BB962C8B-B14F-4D97-AF65-F5344CB8AC3E}">
        <p14:creationId xmlns:p14="http://schemas.microsoft.com/office/powerpoint/2010/main" val="1383064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B7F3D6A-7933-42EE-9B72-B4C3FCDD9C55}" type="datetimeFigureOut">
              <a:rPr lang="en-US" smtClean="0"/>
              <a:t>8/24/2023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405EBBD-E1E4-4249-ABCE-7C2F8ACB3FFE}" type="slidenum">
              <a:rPr lang="en-US" smtClean="0"/>
              <a:t>‹#›</a:t>
            </a:fld>
            <a:endParaRPr lang="en-US" dirty="0"/>
          </a:p>
        </p:txBody>
      </p:sp>
    </p:spTree>
    <p:extLst>
      <p:ext uri="{BB962C8B-B14F-4D97-AF65-F5344CB8AC3E}">
        <p14:creationId xmlns:p14="http://schemas.microsoft.com/office/powerpoint/2010/main" val="604092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B7F3D6A-7933-42EE-9B72-B4C3FCDD9C55}" type="datetimeFigureOut">
              <a:rPr lang="en-US" smtClean="0"/>
              <a:t>8/24/2023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405EBBD-E1E4-4249-ABCE-7C2F8ACB3FFE}" type="slidenum">
              <a:rPr lang="en-US" smtClean="0"/>
              <a:t>‹#›</a:t>
            </a:fld>
            <a:endParaRPr lang="en-US" dirty="0"/>
          </a:p>
        </p:txBody>
      </p:sp>
    </p:spTree>
    <p:extLst>
      <p:ext uri="{BB962C8B-B14F-4D97-AF65-F5344CB8AC3E}">
        <p14:creationId xmlns:p14="http://schemas.microsoft.com/office/powerpoint/2010/main" val="1188835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7F3D6A-7933-42EE-9B72-B4C3FCDD9C55}" type="datetimeFigureOut">
              <a:rPr lang="en-US" smtClean="0"/>
              <a:t>8/24/2023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405EBBD-E1E4-4249-ABCE-7C2F8ACB3FFE}" type="slidenum">
              <a:rPr lang="en-US" smtClean="0"/>
              <a:t>‹#›</a:t>
            </a:fld>
            <a:endParaRPr lang="en-US" dirty="0"/>
          </a:p>
        </p:txBody>
      </p:sp>
    </p:spTree>
    <p:extLst>
      <p:ext uri="{BB962C8B-B14F-4D97-AF65-F5344CB8AC3E}">
        <p14:creationId xmlns:p14="http://schemas.microsoft.com/office/powerpoint/2010/main" val="2913509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Edit Master text styles</a:t>
            </a:r>
          </a:p>
        </p:txBody>
      </p:sp>
      <p:sp>
        <p:nvSpPr>
          <p:cNvPr id="5" name="Date Placeholder 4"/>
          <p:cNvSpPr>
            <a:spLocks noGrp="1"/>
          </p:cNvSpPr>
          <p:nvPr>
            <p:ph type="dt" sz="half" idx="10"/>
          </p:nvPr>
        </p:nvSpPr>
        <p:spPr/>
        <p:txBody>
          <a:bodyPr/>
          <a:lstStyle/>
          <a:p>
            <a:fld id="{FB7F3D6A-7933-42EE-9B72-B4C3FCDD9C55}" type="datetimeFigureOut">
              <a:rPr lang="en-US" smtClean="0"/>
              <a:t>8/24/2023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405EBBD-E1E4-4249-ABCE-7C2F8ACB3FFE}" type="slidenum">
              <a:rPr lang="en-US" smtClean="0"/>
              <a:t>‹#›</a:t>
            </a:fld>
            <a:endParaRPr lang="en-US" dirty="0"/>
          </a:p>
        </p:txBody>
      </p:sp>
    </p:spTree>
    <p:extLst>
      <p:ext uri="{BB962C8B-B14F-4D97-AF65-F5344CB8AC3E}">
        <p14:creationId xmlns:p14="http://schemas.microsoft.com/office/powerpoint/2010/main" val="1122462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dirty="0"/>
              <a:t>Click icon to add picture</a:t>
            </a:r>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Edit Master text styles</a:t>
            </a:r>
          </a:p>
        </p:txBody>
      </p:sp>
      <p:sp>
        <p:nvSpPr>
          <p:cNvPr id="5" name="Date Placeholder 4"/>
          <p:cNvSpPr>
            <a:spLocks noGrp="1"/>
          </p:cNvSpPr>
          <p:nvPr>
            <p:ph type="dt" sz="half" idx="10"/>
          </p:nvPr>
        </p:nvSpPr>
        <p:spPr/>
        <p:txBody>
          <a:bodyPr/>
          <a:lstStyle/>
          <a:p>
            <a:fld id="{FB7F3D6A-7933-42EE-9B72-B4C3FCDD9C55}" type="datetimeFigureOut">
              <a:rPr lang="en-US" smtClean="0"/>
              <a:t>8/24/2023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405EBBD-E1E4-4249-ABCE-7C2F8ACB3FFE}" type="slidenum">
              <a:rPr lang="en-US" smtClean="0"/>
              <a:t>‹#›</a:t>
            </a:fld>
            <a:endParaRPr lang="en-US" dirty="0"/>
          </a:p>
        </p:txBody>
      </p:sp>
    </p:spTree>
    <p:extLst>
      <p:ext uri="{BB962C8B-B14F-4D97-AF65-F5344CB8AC3E}">
        <p14:creationId xmlns:p14="http://schemas.microsoft.com/office/powerpoint/2010/main" val="1150505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FB7F3D6A-7933-42EE-9B72-B4C3FCDD9C55}" type="datetimeFigureOut">
              <a:rPr lang="en-US" smtClean="0"/>
              <a:t>8/24/2023</a:t>
            </a:fld>
            <a:endParaRPr lang="en-US" dirty="0"/>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F405EBBD-E1E4-4249-ABCE-7C2F8ACB3FFE}" type="slidenum">
              <a:rPr lang="en-US" smtClean="0"/>
              <a:t>‹#›</a:t>
            </a:fld>
            <a:endParaRPr lang="en-US" dirty="0"/>
          </a:p>
        </p:txBody>
      </p:sp>
    </p:spTree>
    <p:extLst>
      <p:ext uri="{BB962C8B-B14F-4D97-AF65-F5344CB8AC3E}">
        <p14:creationId xmlns:p14="http://schemas.microsoft.com/office/powerpoint/2010/main" val="37087909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7B5331F8-28D3-411F-B5EB-2F31429E65A6}"/>
              </a:ext>
            </a:extLst>
          </p:cNvPr>
          <p:cNvSpPr/>
          <p:nvPr/>
        </p:nvSpPr>
        <p:spPr>
          <a:xfrm>
            <a:off x="444814" y="1946371"/>
            <a:ext cx="3288986" cy="3020901"/>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7" name="Rectangle: Rounded Corners 26">
            <a:extLst>
              <a:ext uri="{FF2B5EF4-FFF2-40B4-BE49-F238E27FC236}">
                <a16:creationId xmlns:a16="http://schemas.microsoft.com/office/drawing/2014/main" id="{3FD17C02-7C70-4F96-9147-397E10EEE773}"/>
              </a:ext>
            </a:extLst>
          </p:cNvPr>
          <p:cNvSpPr/>
          <p:nvPr/>
        </p:nvSpPr>
        <p:spPr>
          <a:xfrm>
            <a:off x="3986774" y="1946371"/>
            <a:ext cx="3291840" cy="3020901"/>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8" name="Rectangle: Rounded Corners 27">
            <a:extLst>
              <a:ext uri="{FF2B5EF4-FFF2-40B4-BE49-F238E27FC236}">
                <a16:creationId xmlns:a16="http://schemas.microsoft.com/office/drawing/2014/main" id="{3BA52F36-AB74-4BBC-A85A-4B77DDED9AE8}"/>
              </a:ext>
            </a:extLst>
          </p:cNvPr>
          <p:cNvSpPr/>
          <p:nvPr/>
        </p:nvSpPr>
        <p:spPr>
          <a:xfrm>
            <a:off x="444814" y="5084774"/>
            <a:ext cx="6833800" cy="3405966"/>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9" name="Rectangle: Rounded Corners 28">
            <a:extLst>
              <a:ext uri="{FF2B5EF4-FFF2-40B4-BE49-F238E27FC236}">
                <a16:creationId xmlns:a16="http://schemas.microsoft.com/office/drawing/2014/main" id="{FDC551D8-0727-43C3-8A78-1CBE77062672}"/>
              </a:ext>
            </a:extLst>
          </p:cNvPr>
          <p:cNvSpPr/>
          <p:nvPr/>
        </p:nvSpPr>
        <p:spPr>
          <a:xfrm>
            <a:off x="444814" y="8608242"/>
            <a:ext cx="6833800" cy="929085"/>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857E31C8-9F4B-4D09-BB43-6F3BDE94281B}"/>
              </a:ext>
            </a:extLst>
          </p:cNvPr>
          <p:cNvSpPr txBox="1"/>
          <p:nvPr/>
        </p:nvSpPr>
        <p:spPr>
          <a:xfrm>
            <a:off x="854090" y="8827144"/>
            <a:ext cx="5313909" cy="707886"/>
          </a:xfrm>
          <a:prstGeom prst="rect">
            <a:avLst/>
          </a:prstGeom>
          <a:noFill/>
        </p:spPr>
        <p:txBody>
          <a:bodyPr wrap="square" lIns="91440" tIns="45720" rIns="91440" bIns="45720" rtlCol="0" anchor="t">
            <a:spAutoFit/>
          </a:bodyPr>
          <a:lstStyle/>
          <a:p>
            <a:pPr algn="ctr"/>
            <a:r>
              <a:rPr lang="en-US" sz="1000" b="1" dirty="0">
                <a:latin typeface="Arvo"/>
                <a:ea typeface="Arvo"/>
                <a:cs typeface="Arvo"/>
              </a:rPr>
              <a:t>Check RED binders DAILY for notes, behavior problems, and classwork. Please sign up for my Remind if you have not done so already!  This will be the main form of communication. Our "Classroom News" will come home every Monday with homework and should be completed and returned by Friday.</a:t>
            </a:r>
            <a:endParaRPr lang="en-US" sz="1000" b="1" dirty="0">
              <a:latin typeface="KG Miss Kindy Chunky" panose="02000000000000000000" pitchFamily="2" charset="0"/>
              <a:ea typeface="HelloButtons" panose="02000603000000000000" pitchFamily="2" charset="0"/>
            </a:endParaRPr>
          </a:p>
        </p:txBody>
      </p:sp>
      <p:sp>
        <p:nvSpPr>
          <p:cNvPr id="19" name="TextBox 18">
            <a:extLst>
              <a:ext uri="{FF2B5EF4-FFF2-40B4-BE49-F238E27FC236}">
                <a16:creationId xmlns:a16="http://schemas.microsoft.com/office/drawing/2014/main" id="{C06491B1-25AD-4BDF-A5EE-9371B7A2E46A}"/>
              </a:ext>
            </a:extLst>
          </p:cNvPr>
          <p:cNvSpPr txBox="1"/>
          <p:nvPr/>
        </p:nvSpPr>
        <p:spPr>
          <a:xfrm>
            <a:off x="588335" y="2299184"/>
            <a:ext cx="3143797" cy="5782160"/>
          </a:xfrm>
          <a:prstGeom prst="rect">
            <a:avLst/>
          </a:prstGeom>
          <a:noFill/>
        </p:spPr>
        <p:txBody>
          <a:bodyPr wrap="square" lIns="91440" tIns="45720" rIns="91440" bIns="45720" rtlCol="0" anchor="t">
            <a:spAutoFit/>
          </a:bodyPr>
          <a:lstStyle/>
          <a:p>
            <a:pPr>
              <a:lnSpc>
                <a:spcPct val="200000"/>
              </a:lnSpc>
            </a:pPr>
            <a:endParaRPr lang="en-US" sz="1400" b="1" dirty="0">
              <a:latin typeface="KG Miss Kindergarten" panose="02000000000000000000" pitchFamily="2" charset="0"/>
              <a:ea typeface="HelloAnnie" panose="02000603000000000000" pitchFamily="2" charset="0"/>
            </a:endParaRPr>
          </a:p>
          <a:p>
            <a:r>
              <a:rPr lang="en-US" sz="1400" b="1" dirty="0">
                <a:ea typeface="+mn-lt"/>
                <a:cs typeface="+mn-lt"/>
              </a:rPr>
              <a:t>Math- Topic 1: Understanding Addition &amp; subtraction </a:t>
            </a:r>
            <a:endParaRPr lang="en-US" sz="1400" dirty="0">
              <a:cs typeface="Calibri"/>
            </a:endParaRPr>
          </a:p>
          <a:p>
            <a:r>
              <a:rPr lang="en-US" sz="1400" b="1" dirty="0">
                <a:ea typeface="+mn-lt"/>
                <a:cs typeface="+mn-lt"/>
              </a:rPr>
              <a:t>1-1: Add to</a:t>
            </a:r>
            <a:endParaRPr lang="en-US" sz="1400" dirty="0">
              <a:cs typeface="Calibri"/>
            </a:endParaRPr>
          </a:p>
          <a:p>
            <a:r>
              <a:rPr lang="en-US" sz="1400" b="1" dirty="0">
                <a:ea typeface="+mn-lt"/>
                <a:cs typeface="+mn-lt"/>
              </a:rPr>
              <a:t>1-2: Put Together</a:t>
            </a:r>
            <a:endParaRPr lang="en-US" sz="1400" dirty="0">
              <a:cs typeface="Calibri"/>
            </a:endParaRPr>
          </a:p>
          <a:p>
            <a:r>
              <a:rPr lang="en-US" sz="1400" b="1" dirty="0">
                <a:ea typeface="+mn-lt"/>
                <a:cs typeface="+mn-lt"/>
              </a:rPr>
              <a:t>1-3: Both Addends Unknown</a:t>
            </a:r>
            <a:endParaRPr lang="en-US" sz="1400" dirty="0">
              <a:cs typeface="Calibri"/>
            </a:endParaRPr>
          </a:p>
          <a:p>
            <a:r>
              <a:rPr lang="en-US" sz="1400" b="1" dirty="0">
                <a:ea typeface="+mn-lt"/>
                <a:cs typeface="+mn-lt"/>
              </a:rPr>
              <a:t>1-4: Take From</a:t>
            </a:r>
            <a:endParaRPr lang="en-US" sz="1400" dirty="0">
              <a:cs typeface="Calibri"/>
            </a:endParaRPr>
          </a:p>
          <a:p>
            <a:r>
              <a:rPr lang="en-US" sz="1400" b="1" dirty="0">
                <a:ea typeface="+mn-lt"/>
                <a:cs typeface="+mn-lt"/>
              </a:rPr>
              <a:t>1-5: Compare Situations</a:t>
            </a:r>
            <a:endParaRPr lang="en-US" sz="1400" dirty="0">
              <a:cs typeface="Calibri"/>
            </a:endParaRPr>
          </a:p>
          <a:p>
            <a:r>
              <a:rPr lang="en-US" sz="1400" b="1" dirty="0">
                <a:ea typeface="+mn-lt"/>
                <a:cs typeface="+mn-lt"/>
              </a:rPr>
              <a:t>Science/Social Studies:</a:t>
            </a:r>
            <a:endParaRPr lang="en-US" sz="1400" dirty="0">
              <a:cs typeface="Calibri"/>
            </a:endParaRPr>
          </a:p>
          <a:p>
            <a:r>
              <a:rPr lang="en-US" sz="1400" b="1" dirty="0">
                <a:ea typeface="+mn-lt"/>
                <a:cs typeface="+mn-lt"/>
              </a:rPr>
              <a:t>All about me, Leader In Me: Habits 1-5 </a:t>
            </a:r>
            <a:endParaRPr lang="en-US" sz="1400" dirty="0">
              <a:cs typeface="Calibri"/>
            </a:endParaRPr>
          </a:p>
          <a:p>
            <a:pPr>
              <a:lnSpc>
                <a:spcPct val="200000"/>
              </a:lnSpc>
            </a:pPr>
            <a:r>
              <a:rPr lang="en-US" dirty="0"/>
              <a:t/>
            </a:r>
            <a:br>
              <a:rPr lang="en-US" dirty="0"/>
            </a:br>
            <a:r>
              <a:rPr lang="en-US" dirty="0"/>
              <a:t/>
            </a:r>
            <a:br>
              <a:rPr lang="en-US" dirty="0"/>
            </a:br>
            <a:endParaRPr lang="en-US" dirty="0">
              <a:cs typeface="Calibri"/>
            </a:endParaRPr>
          </a:p>
          <a:p>
            <a:pPr>
              <a:lnSpc>
                <a:spcPct val="200000"/>
              </a:lnSpc>
            </a:pPr>
            <a:endParaRPr lang="en-US" sz="1400" dirty="0">
              <a:latin typeface="KG Miss Kindergarten" panose="02000000000000000000" pitchFamily="2" charset="0"/>
              <a:ea typeface="HelloAnnie" panose="02000603000000000000" pitchFamily="2" charset="0"/>
            </a:endParaRPr>
          </a:p>
          <a:p>
            <a:pPr>
              <a:lnSpc>
                <a:spcPct val="200000"/>
              </a:lnSpc>
            </a:pPr>
            <a:endParaRPr lang="en-US" sz="1400" dirty="0">
              <a:latin typeface="KG Miss Kindergarten" panose="02000000000000000000" pitchFamily="2" charset="0"/>
              <a:ea typeface="HelloAnnie" panose="02000603000000000000" pitchFamily="2" charset="0"/>
            </a:endParaRPr>
          </a:p>
          <a:p>
            <a:pPr marL="285750" indent="-285750">
              <a:lnSpc>
                <a:spcPct val="200000"/>
              </a:lnSpc>
              <a:buFont typeface="Arial" panose="020B0604020202020204" pitchFamily="34" charset="0"/>
              <a:buChar char="•"/>
            </a:pPr>
            <a:endParaRPr lang="en-US" sz="1400" dirty="0">
              <a:latin typeface="KG Miss Kindergarten" panose="02000000000000000000" pitchFamily="2" charset="0"/>
              <a:ea typeface="HelloAnnie" panose="02000603000000000000" pitchFamily="2" charset="0"/>
            </a:endParaRPr>
          </a:p>
          <a:p>
            <a:pPr marL="285750" indent="-285750">
              <a:lnSpc>
                <a:spcPct val="200000"/>
              </a:lnSpc>
              <a:buFont typeface="Arial" panose="020B0604020202020204" pitchFamily="34" charset="0"/>
              <a:buChar char="•"/>
            </a:pPr>
            <a:endParaRPr lang="en-US" sz="1400" dirty="0">
              <a:latin typeface="KG Miss Kindergarten" panose="02000000000000000000" pitchFamily="2" charset="0"/>
              <a:ea typeface="HelloAnnie" panose="02000603000000000000" pitchFamily="2" charset="0"/>
            </a:endParaRPr>
          </a:p>
        </p:txBody>
      </p:sp>
      <p:sp>
        <p:nvSpPr>
          <p:cNvPr id="20" name="TextBox 19">
            <a:extLst>
              <a:ext uri="{FF2B5EF4-FFF2-40B4-BE49-F238E27FC236}">
                <a16:creationId xmlns:a16="http://schemas.microsoft.com/office/drawing/2014/main" id="{61471472-C26A-4794-A91F-5251D638198F}"/>
              </a:ext>
            </a:extLst>
          </p:cNvPr>
          <p:cNvSpPr txBox="1"/>
          <p:nvPr/>
        </p:nvSpPr>
        <p:spPr>
          <a:xfrm>
            <a:off x="4042167" y="2593884"/>
            <a:ext cx="3090920" cy="353302"/>
          </a:xfrm>
          <a:prstGeom prst="rect">
            <a:avLst/>
          </a:prstGeom>
          <a:noFill/>
        </p:spPr>
        <p:txBody>
          <a:bodyPr wrap="square" lIns="91440" tIns="45720" rIns="91440" bIns="45720" rtlCol="0" anchor="t">
            <a:spAutoFit/>
          </a:bodyPr>
          <a:lstStyle/>
          <a:p>
            <a:pPr>
              <a:lnSpc>
                <a:spcPct val="200000"/>
              </a:lnSpc>
            </a:pPr>
            <a:endParaRPr lang="en-US" sz="1000" dirty="0">
              <a:latin typeface="KG Miss Kindergarten" panose="02000000000000000000" pitchFamily="2" charset="0"/>
              <a:ea typeface="HelloAnnie" panose="02000603000000000000" pitchFamily="2" charset="0"/>
            </a:endParaRPr>
          </a:p>
        </p:txBody>
      </p:sp>
      <p:graphicFrame>
        <p:nvGraphicFramePr>
          <p:cNvPr id="22" name="Table 21">
            <a:extLst>
              <a:ext uri="{FF2B5EF4-FFF2-40B4-BE49-F238E27FC236}">
                <a16:creationId xmlns:a16="http://schemas.microsoft.com/office/drawing/2014/main" id="{0C916FA9-0079-4161-86F4-4E6CA9D287CC}"/>
              </a:ext>
            </a:extLst>
          </p:cNvPr>
          <p:cNvGraphicFramePr>
            <a:graphicFrameLocks noGrp="1"/>
          </p:cNvGraphicFramePr>
          <p:nvPr>
            <p:extLst>
              <p:ext uri="{D42A27DB-BD31-4B8C-83A1-F6EECF244321}">
                <p14:modId xmlns:p14="http://schemas.microsoft.com/office/powerpoint/2010/main" val="2930582954"/>
              </p:ext>
            </p:extLst>
          </p:nvPr>
        </p:nvGraphicFramePr>
        <p:xfrm>
          <a:off x="1457325" y="5457825"/>
          <a:ext cx="5434553" cy="3605784"/>
        </p:xfrm>
        <a:graphic>
          <a:graphicData uri="http://schemas.openxmlformats.org/drawingml/2006/table">
            <a:tbl>
              <a:tblPr firstRow="1" bandRow="1">
                <a:tableStyleId>{5C22544A-7EE6-4342-B048-85BDC9FD1C3A}</a:tableStyleId>
              </a:tblPr>
              <a:tblGrid>
                <a:gridCol w="5219700">
                  <a:extLst>
                    <a:ext uri="{9D8B030D-6E8A-4147-A177-3AD203B41FA5}">
                      <a16:colId xmlns:a16="http://schemas.microsoft.com/office/drawing/2014/main" val="790954970"/>
                    </a:ext>
                  </a:extLst>
                </a:gridCol>
                <a:gridCol w="214853">
                  <a:extLst>
                    <a:ext uri="{9D8B030D-6E8A-4147-A177-3AD203B41FA5}">
                      <a16:colId xmlns:a16="http://schemas.microsoft.com/office/drawing/2014/main" val="2314856713"/>
                    </a:ext>
                  </a:extLst>
                </a:gridCol>
              </a:tblGrid>
              <a:tr h="295363">
                <a:tc>
                  <a:txBody>
                    <a:bodyPr/>
                    <a:lstStyle/>
                    <a:p>
                      <a:pPr algn="ctr"/>
                      <a:endParaRPr lang="en-US" sz="1600" b="0" dirty="0">
                        <a:solidFill>
                          <a:schemeClr val="tx1"/>
                        </a:solidFill>
                        <a:latin typeface="KG Miss Kindergarten"/>
                        <a:ea typeface="HelloAnnie" panose="02000603000000000000"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sz="1600" b="0" dirty="0">
                        <a:solidFill>
                          <a:schemeClr val="tx1"/>
                        </a:solidFill>
                        <a:latin typeface="KG Miss Kindergarten"/>
                        <a:ea typeface="HelloAnnie" panose="02000603000000000000"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57729572"/>
                  </a:ext>
                </a:extLst>
              </a:tr>
              <a:tr h="1969093">
                <a:tc>
                  <a:txBody>
                    <a:bodyPr/>
                    <a:lstStyle/>
                    <a:p>
                      <a:pPr lvl="0" algn="ctr">
                        <a:lnSpc>
                          <a:spcPct val="100000"/>
                        </a:lnSpc>
                        <a:spcBef>
                          <a:spcPts val="0"/>
                        </a:spcBef>
                        <a:spcAft>
                          <a:spcPts val="0"/>
                        </a:spcAft>
                        <a:buNone/>
                      </a:pPr>
                      <a:r>
                        <a:rPr lang="en-US" sz="1600" b="1" i="0" u="none" strike="noStrike" noProof="0" dirty="0"/>
                        <a:t> Language Arts: Kindergarten Review</a:t>
                      </a:r>
                      <a:endParaRPr lang="en-US" dirty="0"/>
                    </a:p>
                    <a:p>
                      <a:pPr lvl="0" algn="ctr">
                        <a:lnSpc>
                          <a:spcPct val="100000"/>
                        </a:lnSpc>
                        <a:spcBef>
                          <a:spcPts val="0"/>
                        </a:spcBef>
                        <a:spcAft>
                          <a:spcPts val="0"/>
                        </a:spcAft>
                        <a:buNone/>
                      </a:pPr>
                      <a:r>
                        <a:rPr lang="en-US" sz="1600" b="1" i="0" u="none" strike="noStrike" noProof="0" dirty="0"/>
                        <a:t>-Review of letter shape and sounds letters A-M</a:t>
                      </a:r>
                      <a:endParaRPr lang="en-US" dirty="0"/>
                    </a:p>
                    <a:p>
                      <a:pPr lvl="0" algn="ctr">
                        <a:lnSpc>
                          <a:spcPct val="100000"/>
                        </a:lnSpc>
                        <a:spcBef>
                          <a:spcPts val="0"/>
                        </a:spcBef>
                        <a:spcAft>
                          <a:spcPts val="0"/>
                        </a:spcAft>
                        <a:buNone/>
                      </a:pPr>
                      <a:r>
                        <a:rPr lang="en-US" sz="1600" b="1" i="0" u="none" strike="noStrike" noProof="0" dirty="0"/>
                        <a:t>-Developing new vocabulary- sport, sway, stew, doodle, glide, sails, cherish, lovely, drools, whines, annoys</a:t>
                      </a:r>
                      <a:endParaRPr lang="en-US" dirty="0"/>
                    </a:p>
                    <a:p>
                      <a:pPr lvl="0" algn="ctr">
                        <a:lnSpc>
                          <a:spcPct val="100000"/>
                        </a:lnSpc>
                        <a:spcBef>
                          <a:spcPts val="0"/>
                        </a:spcBef>
                        <a:spcAft>
                          <a:spcPts val="0"/>
                        </a:spcAft>
                        <a:buNone/>
                      </a:pPr>
                      <a:r>
                        <a:rPr lang="en-US" sz="1600" b="1" i="0" u="none" strike="noStrike" noProof="0" dirty="0"/>
                        <a:t>-Distinguish between Author/Illustrator</a:t>
                      </a:r>
                      <a:endParaRPr lang="en-US" dirty="0"/>
                    </a:p>
                    <a:p>
                      <a:pPr lvl="0" algn="ctr">
                        <a:lnSpc>
                          <a:spcPct val="100000"/>
                        </a:lnSpc>
                        <a:spcBef>
                          <a:spcPts val="0"/>
                        </a:spcBef>
                        <a:spcAft>
                          <a:spcPts val="0"/>
                        </a:spcAft>
                        <a:buNone/>
                      </a:pPr>
                      <a:r>
                        <a:rPr lang="en-US" sz="1600" b="1" i="0" u="none" strike="noStrike" noProof="0" dirty="0"/>
                        <a:t>-Make a class alphabet book</a:t>
                      </a:r>
                      <a:endParaRPr lang="en-US" dirty="0"/>
                    </a:p>
                    <a:p>
                      <a:pPr lvl="0" algn="ctr">
                        <a:lnSpc>
                          <a:spcPct val="100000"/>
                        </a:lnSpc>
                        <a:spcBef>
                          <a:spcPts val="0"/>
                        </a:spcBef>
                        <a:spcAft>
                          <a:spcPts val="0"/>
                        </a:spcAft>
                        <a:buNone/>
                      </a:pPr>
                      <a:r>
                        <a:rPr lang="en-US" sz="1600" b="1" i="0" u="none" strike="noStrike" noProof="0" dirty="0"/>
                        <a:t>-Introduce rules &amp; expectations during “workshop time”</a:t>
                      </a:r>
                      <a:endParaRPr lang="en-US" dirty="0"/>
                    </a:p>
                    <a:p>
                      <a:pPr lvl="0" algn="ctr">
                        <a:buNone/>
                      </a:pPr>
                      <a:r>
                        <a:rPr lang="en-US" dirty="0"/>
                        <a:t/>
                      </a:r>
                      <a:br>
                        <a:rPr lang="en-US" dirty="0"/>
                      </a:br>
                      <a:endParaRPr lang="en-US" dirty="0"/>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Tx/>
                        <a:buSzTx/>
                        <a:buFontTx/>
                        <a:buNone/>
                      </a:pPr>
                      <a:endParaRPr lang="en-US" sz="1600" b="0" dirty="0">
                        <a:solidFill>
                          <a:schemeClr val="tx1"/>
                        </a:solidFill>
                        <a:latin typeface="KG Miss Kindergarten"/>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14035029"/>
                  </a:ext>
                </a:extLst>
              </a:tr>
              <a:tr h="295363">
                <a:tc>
                  <a:txBody>
                    <a:bodyPr/>
                    <a:lstStyle/>
                    <a:p>
                      <a:pPr algn="ctr"/>
                      <a:endParaRPr lang="en-US" sz="1600" b="0" dirty="0">
                        <a:solidFill>
                          <a:schemeClr val="tx1"/>
                        </a:solidFill>
                        <a:latin typeface="KG Miss Kindergarten"/>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a:lnSpc>
                          <a:spcPct val="100000"/>
                        </a:lnSpc>
                        <a:spcBef>
                          <a:spcPts val="0"/>
                        </a:spcBef>
                        <a:spcAft>
                          <a:spcPts val="0"/>
                        </a:spcAft>
                        <a:buNone/>
                      </a:pPr>
                      <a:endParaRPr lang="en-US" sz="1400" b="0" dirty="0">
                        <a:solidFill>
                          <a:schemeClr val="tx1"/>
                        </a:solidFill>
                        <a:latin typeface="KG Miss Kindergarten"/>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57308225"/>
                  </a:ext>
                </a:extLst>
              </a:tr>
              <a:tr h="295363">
                <a:tc>
                  <a:txBody>
                    <a:bodyPr/>
                    <a:lstStyle/>
                    <a:p>
                      <a:pPr algn="ctr"/>
                      <a:endParaRPr lang="en-US" sz="1600" b="0" dirty="0">
                        <a:solidFill>
                          <a:schemeClr val="tx1"/>
                        </a:solidFill>
                        <a:latin typeface="KG Miss Kindergarten"/>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Tx/>
                        <a:buNone/>
                      </a:pPr>
                      <a:endParaRPr lang="en-US" sz="1600" b="0" baseline="0" dirty="0">
                        <a:solidFill>
                          <a:schemeClr val="tx1"/>
                        </a:solidFill>
                        <a:latin typeface="KG Miss Kindergarten"/>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6545341"/>
                  </a:ext>
                </a:extLst>
              </a:tr>
              <a:tr h="295363">
                <a:tc>
                  <a:txBody>
                    <a:bodyPr/>
                    <a:lstStyle/>
                    <a:p>
                      <a:pPr algn="ctr"/>
                      <a:endParaRPr lang="en-US" sz="1600" b="0" dirty="0">
                        <a:solidFill>
                          <a:schemeClr val="tx1"/>
                        </a:solidFill>
                        <a:latin typeface="KG Miss Kindergarten"/>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Tx/>
                        <a:buNone/>
                      </a:pPr>
                      <a:endParaRPr lang="en-US" sz="1600" b="0" baseline="0" dirty="0">
                        <a:solidFill>
                          <a:schemeClr val="tx1"/>
                        </a:solidFill>
                        <a:latin typeface="KG Miss Kindergarten"/>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2949169"/>
                  </a:ext>
                </a:extLst>
              </a:tr>
            </a:tbl>
          </a:graphicData>
        </a:graphic>
      </p:graphicFrame>
      <p:sp>
        <p:nvSpPr>
          <p:cNvPr id="23" name="TextBox 22">
            <a:extLst>
              <a:ext uri="{FF2B5EF4-FFF2-40B4-BE49-F238E27FC236}">
                <a16:creationId xmlns:a16="http://schemas.microsoft.com/office/drawing/2014/main" id="{3544A584-933D-4F49-8CAF-5897F5082B0F}"/>
              </a:ext>
            </a:extLst>
          </p:cNvPr>
          <p:cNvSpPr txBox="1"/>
          <p:nvPr/>
        </p:nvSpPr>
        <p:spPr>
          <a:xfrm>
            <a:off x="354273" y="2002705"/>
            <a:ext cx="3155055" cy="584775"/>
          </a:xfrm>
          <a:prstGeom prst="rect">
            <a:avLst/>
          </a:prstGeom>
          <a:noFill/>
        </p:spPr>
        <p:txBody>
          <a:bodyPr wrap="square" rtlCol="0">
            <a:spAutoFit/>
          </a:bodyPr>
          <a:lstStyle/>
          <a:p>
            <a:pPr algn="ctr"/>
            <a:r>
              <a:rPr lang="en-US" sz="1600" dirty="0">
                <a:latin typeface="KG Miss Kindy Chunky" panose="02000000000000000000" pitchFamily="2" charset="0"/>
                <a:ea typeface="HelloButtons" panose="02000603000000000000" pitchFamily="2" charset="0"/>
              </a:rPr>
              <a:t>What’s Happening </a:t>
            </a:r>
          </a:p>
          <a:p>
            <a:pPr algn="ctr"/>
            <a:r>
              <a:rPr lang="en-US" sz="1600" dirty="0">
                <a:latin typeface="KG Miss Kindy Chunky" panose="02000000000000000000" pitchFamily="2" charset="0"/>
                <a:ea typeface="HelloButtons" panose="02000603000000000000" pitchFamily="2" charset="0"/>
              </a:rPr>
              <a:t>This Week</a:t>
            </a:r>
          </a:p>
        </p:txBody>
      </p:sp>
      <p:sp>
        <p:nvSpPr>
          <p:cNvPr id="24" name="TextBox 23">
            <a:extLst>
              <a:ext uri="{FF2B5EF4-FFF2-40B4-BE49-F238E27FC236}">
                <a16:creationId xmlns:a16="http://schemas.microsoft.com/office/drawing/2014/main" id="{D1324005-84BD-46AD-B965-08413061AD73}"/>
              </a:ext>
            </a:extLst>
          </p:cNvPr>
          <p:cNvSpPr txBox="1"/>
          <p:nvPr/>
        </p:nvSpPr>
        <p:spPr>
          <a:xfrm>
            <a:off x="2096382" y="5421157"/>
            <a:ext cx="3770135" cy="338554"/>
          </a:xfrm>
          <a:prstGeom prst="rect">
            <a:avLst/>
          </a:prstGeom>
          <a:noFill/>
        </p:spPr>
        <p:txBody>
          <a:bodyPr wrap="none" rtlCol="0">
            <a:spAutoFit/>
          </a:bodyPr>
          <a:lstStyle/>
          <a:p>
            <a:pPr algn="ctr"/>
            <a:r>
              <a:rPr lang="en-US" sz="1600" b="1" dirty="0">
                <a:latin typeface="KG Miss Kindy Chunky" panose="02000000000000000000" pitchFamily="2" charset="0"/>
                <a:ea typeface="HelloButtons" panose="02000603000000000000" pitchFamily="2" charset="0"/>
              </a:rPr>
              <a:t>A Peek At What We Are Learning</a:t>
            </a:r>
          </a:p>
        </p:txBody>
      </p:sp>
      <p:sp>
        <p:nvSpPr>
          <p:cNvPr id="25" name="TextBox 24">
            <a:extLst>
              <a:ext uri="{FF2B5EF4-FFF2-40B4-BE49-F238E27FC236}">
                <a16:creationId xmlns:a16="http://schemas.microsoft.com/office/drawing/2014/main" id="{1A035130-4196-424B-A4C2-6D2927964494}"/>
              </a:ext>
            </a:extLst>
          </p:cNvPr>
          <p:cNvSpPr txBox="1"/>
          <p:nvPr/>
        </p:nvSpPr>
        <p:spPr>
          <a:xfrm>
            <a:off x="4037574" y="2131036"/>
            <a:ext cx="2975897" cy="584775"/>
          </a:xfrm>
          <a:prstGeom prst="rect">
            <a:avLst/>
          </a:prstGeom>
          <a:noFill/>
        </p:spPr>
        <p:txBody>
          <a:bodyPr wrap="square" lIns="91440" tIns="45720" rIns="91440" bIns="45720" rtlCol="0" anchor="t">
            <a:spAutoFit/>
          </a:bodyPr>
          <a:lstStyle/>
          <a:p>
            <a:pPr algn="ctr"/>
            <a:r>
              <a:rPr lang="en-US" sz="1600" b="1" dirty="0">
                <a:latin typeface="KG Miss Kindy Chunky"/>
                <a:ea typeface="HelloButtons" panose="02000603000000000000" pitchFamily="2" charset="0"/>
              </a:rPr>
              <a:t>A Note From </a:t>
            </a:r>
            <a:endParaRPr lang="en-US" sz="1600" b="1" dirty="0">
              <a:latin typeface="KG Miss Kindy Chunky" panose="02000000000000000000" pitchFamily="2" charset="0"/>
              <a:ea typeface="HelloButtons" panose="02000603000000000000" pitchFamily="2" charset="0"/>
            </a:endParaRPr>
          </a:p>
          <a:p>
            <a:pPr algn="ctr"/>
            <a:r>
              <a:rPr lang="en-US" sz="1600" b="1" dirty="0">
                <a:latin typeface="KG Miss Kindy Chunky"/>
                <a:ea typeface="HelloButtons" panose="02000603000000000000" pitchFamily="2" charset="0"/>
              </a:rPr>
              <a:t>Mrs. Cook</a:t>
            </a:r>
          </a:p>
        </p:txBody>
      </p:sp>
      <p:sp>
        <p:nvSpPr>
          <p:cNvPr id="4" name="TextBox 3"/>
          <p:cNvSpPr txBox="1"/>
          <p:nvPr/>
        </p:nvSpPr>
        <p:spPr bwMode="white">
          <a:xfrm>
            <a:off x="128414" y="183249"/>
            <a:ext cx="7508623" cy="923330"/>
          </a:xfrm>
          <a:prstGeom prst="rect">
            <a:avLst/>
          </a:prstGeom>
          <a:noFill/>
        </p:spPr>
        <p:txBody>
          <a:bodyPr wrap="square" rtlCol="0">
            <a:spAutoFit/>
          </a:bodyPr>
          <a:lstStyle/>
          <a:p>
            <a:pPr algn="ctr"/>
            <a:r>
              <a:rPr lang="en-US" sz="5400" dirty="0">
                <a:solidFill>
                  <a:schemeClr val="bg1"/>
                </a:solidFill>
                <a:latin typeface="KG Always A Good Time" panose="02000505000000020003" pitchFamily="2" charset="0"/>
                <a:ea typeface="HelloBoomerang" panose="02000603000000000000" pitchFamily="2" charset="0"/>
              </a:rPr>
              <a:t>Our Classroom </a:t>
            </a:r>
            <a:r>
              <a:rPr lang="en-US" sz="5400" dirty="0">
                <a:solidFill>
                  <a:schemeClr val="bg1"/>
                </a:solidFill>
                <a:latin typeface="KG Blank Space Sketch" panose="02000000000000000000" pitchFamily="2" charset="0"/>
                <a:ea typeface="HelloEtchASketch" panose="02000603000000000000" pitchFamily="2" charset="0"/>
              </a:rPr>
              <a:t>News</a:t>
            </a:r>
            <a:endParaRPr lang="en-US" sz="6600" dirty="0">
              <a:solidFill>
                <a:schemeClr val="bg1"/>
              </a:solidFill>
              <a:latin typeface="KG Blank Space Sketch" panose="02000000000000000000" pitchFamily="2" charset="0"/>
              <a:ea typeface="HelloEtchASketch" panose="02000603000000000000" pitchFamily="2" charset="0"/>
            </a:endParaRPr>
          </a:p>
        </p:txBody>
      </p:sp>
      <p:sp>
        <p:nvSpPr>
          <p:cNvPr id="5" name="TextBox 4"/>
          <p:cNvSpPr txBox="1"/>
          <p:nvPr/>
        </p:nvSpPr>
        <p:spPr>
          <a:xfrm>
            <a:off x="155818" y="1329435"/>
            <a:ext cx="7265468" cy="338554"/>
          </a:xfrm>
          <a:prstGeom prst="rect">
            <a:avLst/>
          </a:prstGeom>
          <a:noFill/>
        </p:spPr>
        <p:txBody>
          <a:bodyPr wrap="square" lIns="91440" tIns="45720" rIns="91440" bIns="45720" rtlCol="0" anchor="t">
            <a:spAutoFit/>
          </a:bodyPr>
          <a:lstStyle/>
          <a:p>
            <a:r>
              <a:rPr lang="en-US" sz="1600" b="1" dirty="0">
                <a:latin typeface="KG Miss Kindy Chunky"/>
                <a:ea typeface="HelloButtons" panose="02000603000000000000" pitchFamily="2" charset="0"/>
              </a:rPr>
              <a:t>                                Week of</a:t>
            </a:r>
            <a:r>
              <a:rPr lang="en-US" sz="1600" dirty="0">
                <a:latin typeface="KG Miss Kindy Chunky"/>
                <a:ea typeface="HelloButtons" panose="02000603000000000000" pitchFamily="2" charset="0"/>
              </a:rPr>
              <a:t>: August 15 - 19th                           </a:t>
            </a:r>
            <a:endParaRPr lang="en-US" sz="1600" dirty="0">
              <a:latin typeface="KG Miss Kindy Chunky" panose="02000000000000000000" pitchFamily="2" charset="0"/>
              <a:ea typeface="HelloButtons" panose="02000603000000000000" pitchFamily="2" charset="0"/>
            </a:endParaRPr>
          </a:p>
        </p:txBody>
      </p:sp>
      <p:sp>
        <p:nvSpPr>
          <p:cNvPr id="2" name="TextBox 1">
            <a:extLst>
              <a:ext uri="{FF2B5EF4-FFF2-40B4-BE49-F238E27FC236}">
                <a16:creationId xmlns:a16="http://schemas.microsoft.com/office/drawing/2014/main" id="{D8466EDE-9913-91C3-FDD4-62EEF582D632}"/>
              </a:ext>
            </a:extLst>
          </p:cNvPr>
          <p:cNvSpPr txBox="1"/>
          <p:nvPr/>
        </p:nvSpPr>
        <p:spPr>
          <a:xfrm>
            <a:off x="4267200" y="2952750"/>
            <a:ext cx="274320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r>
              <a:rPr lang="en-US" b="1" dirty="0">
                <a:cs typeface="Arial"/>
              </a:rPr>
              <a:t>Aug. 19- Sink-a-palooza     money due</a:t>
            </a:r>
            <a:r>
              <a:rPr lang="en-US" dirty="0">
                <a:cs typeface="Arial"/>
              </a:rPr>
              <a:t>​</a:t>
            </a:r>
          </a:p>
          <a:p>
            <a:pPr>
              <a:buChar char="•"/>
            </a:pPr>
            <a:r>
              <a:rPr lang="en-US" b="1" dirty="0">
                <a:cs typeface="Arial"/>
              </a:rPr>
              <a:t>Aug. 20- Sink-a-palooza 11-2:00 </a:t>
            </a:r>
            <a:r>
              <a:rPr lang="en-US" dirty="0">
                <a:cs typeface="Arial"/>
              </a:rPr>
              <a:t>​</a:t>
            </a:r>
          </a:p>
          <a:p>
            <a:pPr>
              <a:buChar char="•"/>
            </a:pPr>
            <a:r>
              <a:rPr lang="en-US" b="1" dirty="0">
                <a:cs typeface="Arial"/>
              </a:rPr>
              <a:t>Aug. 30- Curriculum Night</a:t>
            </a:r>
            <a:r>
              <a:rPr lang="en-US" dirty="0">
                <a:cs typeface="Arial"/>
              </a:rPr>
              <a:t>​</a:t>
            </a:r>
          </a:p>
        </p:txBody>
      </p:sp>
    </p:spTree>
    <p:extLst>
      <p:ext uri="{BB962C8B-B14F-4D97-AF65-F5344CB8AC3E}">
        <p14:creationId xmlns:p14="http://schemas.microsoft.com/office/powerpoint/2010/main" val="1213085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3" name="Rectangle: Rounded Corners 42">
            <a:extLst>
              <a:ext uri="{FF2B5EF4-FFF2-40B4-BE49-F238E27FC236}">
                <a16:creationId xmlns:a16="http://schemas.microsoft.com/office/drawing/2014/main" id="{15AC2FBD-65CF-4F18-B7F2-B939453DCBAE}"/>
              </a:ext>
            </a:extLst>
          </p:cNvPr>
          <p:cNvSpPr/>
          <p:nvPr/>
        </p:nvSpPr>
        <p:spPr>
          <a:xfrm>
            <a:off x="444814" y="1870171"/>
            <a:ext cx="3288986" cy="3020901"/>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4" name="Rectangle: Rounded Corners 43">
            <a:extLst>
              <a:ext uri="{FF2B5EF4-FFF2-40B4-BE49-F238E27FC236}">
                <a16:creationId xmlns:a16="http://schemas.microsoft.com/office/drawing/2014/main" id="{ACB5F4A8-3F27-4471-AA0A-1D2CD9B743E7}"/>
              </a:ext>
            </a:extLst>
          </p:cNvPr>
          <p:cNvSpPr/>
          <p:nvPr/>
        </p:nvSpPr>
        <p:spPr>
          <a:xfrm>
            <a:off x="3986774" y="1870171"/>
            <a:ext cx="3291840" cy="3020901"/>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5" name="Rectangle: Rounded Corners 44">
            <a:extLst>
              <a:ext uri="{FF2B5EF4-FFF2-40B4-BE49-F238E27FC236}">
                <a16:creationId xmlns:a16="http://schemas.microsoft.com/office/drawing/2014/main" id="{DBE4E88C-BE69-4B22-A33B-E75E19823325}"/>
              </a:ext>
            </a:extLst>
          </p:cNvPr>
          <p:cNvSpPr/>
          <p:nvPr/>
        </p:nvSpPr>
        <p:spPr>
          <a:xfrm>
            <a:off x="444814" y="5008574"/>
            <a:ext cx="6833800" cy="3405966"/>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6" name="Rectangle: Rounded Corners 45">
            <a:extLst>
              <a:ext uri="{FF2B5EF4-FFF2-40B4-BE49-F238E27FC236}">
                <a16:creationId xmlns:a16="http://schemas.microsoft.com/office/drawing/2014/main" id="{3863AD5C-AEB6-4109-9825-F6BC6DA02683}"/>
              </a:ext>
            </a:extLst>
          </p:cNvPr>
          <p:cNvSpPr/>
          <p:nvPr/>
        </p:nvSpPr>
        <p:spPr>
          <a:xfrm>
            <a:off x="444814" y="8532042"/>
            <a:ext cx="6833800" cy="929085"/>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397A4632-1554-4507-82DF-62EB7781688B}"/>
              </a:ext>
            </a:extLst>
          </p:cNvPr>
          <p:cNvSpPr txBox="1"/>
          <p:nvPr/>
        </p:nvSpPr>
        <p:spPr>
          <a:xfrm>
            <a:off x="158765" y="8608069"/>
            <a:ext cx="7409409" cy="338554"/>
          </a:xfrm>
          <a:prstGeom prst="rect">
            <a:avLst/>
          </a:prstGeom>
          <a:noFill/>
        </p:spPr>
        <p:txBody>
          <a:bodyPr wrap="square" rtlCol="0">
            <a:spAutoFit/>
          </a:bodyPr>
          <a:lstStyle/>
          <a:p>
            <a:pPr algn="ctr"/>
            <a:r>
              <a:rPr lang="en-US" sz="1600" b="1" dirty="0">
                <a:latin typeface="KG Miss Kindy Chunky" panose="02000000000000000000" pitchFamily="2" charset="0"/>
                <a:ea typeface="HelloButtons" panose="02000603000000000000" pitchFamily="2" charset="0"/>
              </a:rPr>
              <a:t>Spelling Words</a:t>
            </a:r>
          </a:p>
        </p:txBody>
      </p:sp>
      <p:sp>
        <p:nvSpPr>
          <p:cNvPr id="48" name="TextBox 47">
            <a:extLst>
              <a:ext uri="{FF2B5EF4-FFF2-40B4-BE49-F238E27FC236}">
                <a16:creationId xmlns:a16="http://schemas.microsoft.com/office/drawing/2014/main" id="{C7F0B790-2B72-4472-8E96-9D29CEE9D47E}"/>
              </a:ext>
            </a:extLst>
          </p:cNvPr>
          <p:cNvSpPr txBox="1"/>
          <p:nvPr/>
        </p:nvSpPr>
        <p:spPr>
          <a:xfrm>
            <a:off x="442863" y="2511430"/>
            <a:ext cx="3288987" cy="1750287"/>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event here.</a:t>
            </a:r>
          </a:p>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event here.</a:t>
            </a:r>
          </a:p>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event here.</a:t>
            </a:r>
          </a:p>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event here.</a:t>
            </a:r>
          </a:p>
        </p:txBody>
      </p:sp>
      <p:sp>
        <p:nvSpPr>
          <p:cNvPr id="49" name="TextBox 48">
            <a:extLst>
              <a:ext uri="{FF2B5EF4-FFF2-40B4-BE49-F238E27FC236}">
                <a16:creationId xmlns:a16="http://schemas.microsoft.com/office/drawing/2014/main" id="{64B46F1B-986B-4A72-8FF3-2A4F2BF75862}"/>
              </a:ext>
            </a:extLst>
          </p:cNvPr>
          <p:cNvSpPr txBox="1"/>
          <p:nvPr/>
        </p:nvSpPr>
        <p:spPr>
          <a:xfrm>
            <a:off x="3986774" y="2517684"/>
            <a:ext cx="3115596" cy="457626"/>
          </a:xfrm>
          <a:prstGeom prst="rect">
            <a:avLst/>
          </a:prstGeom>
          <a:noFill/>
        </p:spPr>
        <p:txBody>
          <a:bodyPr wrap="none" rtlCol="0">
            <a:spAutoFit/>
          </a:bodyPr>
          <a:lstStyle/>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your teacher note here.</a:t>
            </a:r>
          </a:p>
        </p:txBody>
      </p:sp>
      <p:sp>
        <p:nvSpPr>
          <p:cNvPr id="50" name="TextBox 49">
            <a:extLst>
              <a:ext uri="{FF2B5EF4-FFF2-40B4-BE49-F238E27FC236}">
                <a16:creationId xmlns:a16="http://schemas.microsoft.com/office/drawing/2014/main" id="{24649919-CE56-47D3-9D3E-4E515B92B43A}"/>
              </a:ext>
            </a:extLst>
          </p:cNvPr>
          <p:cNvSpPr txBox="1"/>
          <p:nvPr/>
        </p:nvSpPr>
        <p:spPr>
          <a:xfrm>
            <a:off x="442863" y="8792735"/>
            <a:ext cx="3808543" cy="457626"/>
          </a:xfrm>
          <a:prstGeom prst="rect">
            <a:avLst/>
          </a:prstGeom>
          <a:noFill/>
        </p:spPr>
        <p:txBody>
          <a:bodyPr wrap="none" rtlCol="0">
            <a:spAutoFit/>
          </a:bodyPr>
          <a:lstStyle/>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your weekly spelling words here.</a:t>
            </a:r>
          </a:p>
        </p:txBody>
      </p:sp>
      <p:graphicFrame>
        <p:nvGraphicFramePr>
          <p:cNvPr id="51" name="Table 50">
            <a:extLst>
              <a:ext uri="{FF2B5EF4-FFF2-40B4-BE49-F238E27FC236}">
                <a16:creationId xmlns:a16="http://schemas.microsoft.com/office/drawing/2014/main" id="{8E900E2C-0FAB-40D3-9FA0-E9A1A66595B3}"/>
              </a:ext>
            </a:extLst>
          </p:cNvPr>
          <p:cNvGraphicFramePr>
            <a:graphicFrameLocks noGrp="1"/>
          </p:cNvGraphicFramePr>
          <p:nvPr>
            <p:extLst>
              <p:ext uri="{D42A27DB-BD31-4B8C-83A1-F6EECF244321}">
                <p14:modId xmlns:p14="http://schemas.microsoft.com/office/powerpoint/2010/main" val="4241811611"/>
              </p:ext>
            </p:extLst>
          </p:nvPr>
        </p:nvGraphicFramePr>
        <p:xfrm>
          <a:off x="1268363" y="5202935"/>
          <a:ext cx="6010251" cy="3200400"/>
        </p:xfrm>
        <a:graphic>
          <a:graphicData uri="http://schemas.openxmlformats.org/drawingml/2006/table">
            <a:tbl>
              <a:tblPr firstRow="1" bandRow="1">
                <a:tableStyleId>{5C22544A-7EE6-4342-B048-85BDC9FD1C3A}</a:tableStyleId>
              </a:tblPr>
              <a:tblGrid>
                <a:gridCol w="1265316">
                  <a:extLst>
                    <a:ext uri="{9D8B030D-6E8A-4147-A177-3AD203B41FA5}">
                      <a16:colId xmlns:a16="http://schemas.microsoft.com/office/drawing/2014/main" val="790954970"/>
                    </a:ext>
                  </a:extLst>
                </a:gridCol>
                <a:gridCol w="4744935">
                  <a:extLst>
                    <a:ext uri="{9D8B030D-6E8A-4147-A177-3AD203B41FA5}">
                      <a16:colId xmlns:a16="http://schemas.microsoft.com/office/drawing/2014/main" val="2314856713"/>
                    </a:ext>
                  </a:extLst>
                </a:gridCol>
              </a:tblGrid>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Reading</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57729572"/>
                  </a:ext>
                </a:extLst>
              </a:tr>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Writing</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14035029"/>
                  </a:ext>
                </a:extLst>
              </a:tr>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Math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57308225"/>
                  </a:ext>
                </a:extLst>
              </a:tr>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Science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6545341"/>
                  </a:ext>
                </a:extLst>
              </a:tr>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Social </a:t>
                      </a:r>
                    </a:p>
                    <a:p>
                      <a:pPr algn="ctr"/>
                      <a:r>
                        <a:rPr lang="en-US" sz="1600" b="0" dirty="0">
                          <a:solidFill>
                            <a:schemeClr val="tx1"/>
                          </a:solidFill>
                          <a:latin typeface="KG Miss Kindergarten" panose="02000000000000000000" pitchFamily="2" charset="0"/>
                          <a:ea typeface="HelloAnnie" panose="02000603000000000000" pitchFamily="2" charset="0"/>
                        </a:rPr>
                        <a:t>Studies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2949169"/>
                  </a:ext>
                </a:extLst>
              </a:tr>
            </a:tbl>
          </a:graphicData>
        </a:graphic>
      </p:graphicFrame>
      <p:sp>
        <p:nvSpPr>
          <p:cNvPr id="52" name="TextBox 51">
            <a:extLst>
              <a:ext uri="{FF2B5EF4-FFF2-40B4-BE49-F238E27FC236}">
                <a16:creationId xmlns:a16="http://schemas.microsoft.com/office/drawing/2014/main" id="{51D5A7D4-75A0-4634-85CE-2EA19C39E919}"/>
              </a:ext>
            </a:extLst>
          </p:cNvPr>
          <p:cNvSpPr txBox="1"/>
          <p:nvPr/>
        </p:nvSpPr>
        <p:spPr>
          <a:xfrm>
            <a:off x="417463" y="2053026"/>
            <a:ext cx="3155055" cy="584775"/>
          </a:xfrm>
          <a:prstGeom prst="rect">
            <a:avLst/>
          </a:prstGeom>
          <a:noFill/>
        </p:spPr>
        <p:txBody>
          <a:bodyPr wrap="square" rtlCol="0">
            <a:spAutoFit/>
          </a:bodyPr>
          <a:lstStyle/>
          <a:p>
            <a:pPr algn="ctr"/>
            <a:r>
              <a:rPr lang="en-US" sz="1600" b="1" dirty="0">
                <a:latin typeface="KG Miss Kindy Chunky" panose="02000000000000000000" pitchFamily="2" charset="0"/>
                <a:ea typeface="HelloButtons" panose="02000603000000000000" pitchFamily="2" charset="0"/>
              </a:rPr>
              <a:t>What’s Happening </a:t>
            </a:r>
          </a:p>
          <a:p>
            <a:pPr algn="ctr"/>
            <a:r>
              <a:rPr lang="en-US" sz="1600" b="1" dirty="0">
                <a:latin typeface="KG Miss Kindy Chunky" panose="02000000000000000000" pitchFamily="2" charset="0"/>
                <a:ea typeface="HelloButtons" panose="02000603000000000000" pitchFamily="2" charset="0"/>
              </a:rPr>
              <a:t>This Week</a:t>
            </a:r>
          </a:p>
        </p:txBody>
      </p:sp>
      <p:sp>
        <p:nvSpPr>
          <p:cNvPr id="53" name="TextBox 52">
            <a:extLst>
              <a:ext uri="{FF2B5EF4-FFF2-40B4-BE49-F238E27FC236}">
                <a16:creationId xmlns:a16="http://schemas.microsoft.com/office/drawing/2014/main" id="{D2B83E2A-975E-4546-82B1-2C7D2E522A5C}"/>
              </a:ext>
            </a:extLst>
          </p:cNvPr>
          <p:cNvSpPr txBox="1"/>
          <p:nvPr/>
        </p:nvSpPr>
        <p:spPr>
          <a:xfrm>
            <a:off x="1848732" y="5000020"/>
            <a:ext cx="3770135" cy="338554"/>
          </a:xfrm>
          <a:prstGeom prst="rect">
            <a:avLst/>
          </a:prstGeom>
          <a:noFill/>
        </p:spPr>
        <p:txBody>
          <a:bodyPr wrap="none" rtlCol="0">
            <a:spAutoFit/>
          </a:bodyPr>
          <a:lstStyle/>
          <a:p>
            <a:pPr algn="ctr"/>
            <a:r>
              <a:rPr lang="en-US" sz="1600" b="1" dirty="0">
                <a:latin typeface="KG Miss Kindy Chunky" panose="02000000000000000000" pitchFamily="2" charset="0"/>
                <a:ea typeface="HelloButtons" panose="02000603000000000000" pitchFamily="2" charset="0"/>
              </a:rPr>
              <a:t>A Peek At What We Are Learning</a:t>
            </a:r>
          </a:p>
        </p:txBody>
      </p:sp>
      <p:sp>
        <p:nvSpPr>
          <p:cNvPr id="54" name="TextBox 53">
            <a:extLst>
              <a:ext uri="{FF2B5EF4-FFF2-40B4-BE49-F238E27FC236}">
                <a16:creationId xmlns:a16="http://schemas.microsoft.com/office/drawing/2014/main" id="{4702DAA1-EC3D-42CD-A05A-4A7517850684}"/>
              </a:ext>
            </a:extLst>
          </p:cNvPr>
          <p:cNvSpPr txBox="1"/>
          <p:nvPr/>
        </p:nvSpPr>
        <p:spPr>
          <a:xfrm>
            <a:off x="4037574" y="2054836"/>
            <a:ext cx="2975897" cy="584775"/>
          </a:xfrm>
          <a:prstGeom prst="rect">
            <a:avLst/>
          </a:prstGeom>
          <a:noFill/>
        </p:spPr>
        <p:txBody>
          <a:bodyPr wrap="square" rtlCol="0">
            <a:spAutoFit/>
          </a:bodyPr>
          <a:lstStyle/>
          <a:p>
            <a:pPr algn="ctr"/>
            <a:r>
              <a:rPr lang="en-US" sz="1600" b="1" dirty="0">
                <a:latin typeface="KG Miss Kindy Chunky" panose="02000000000000000000" pitchFamily="2" charset="0"/>
                <a:ea typeface="HelloButtons" panose="02000603000000000000" pitchFamily="2" charset="0"/>
              </a:rPr>
              <a:t>A Note From </a:t>
            </a:r>
          </a:p>
          <a:p>
            <a:pPr algn="ctr"/>
            <a:r>
              <a:rPr lang="en-US" sz="1600" b="1" dirty="0">
                <a:latin typeface="KG Miss Kindy Chunky" panose="02000000000000000000" pitchFamily="2" charset="0"/>
                <a:ea typeface="HelloButtons" panose="02000603000000000000" pitchFamily="2" charset="0"/>
              </a:rPr>
              <a:t>Mrs. Jones</a:t>
            </a:r>
          </a:p>
        </p:txBody>
      </p:sp>
      <p:sp>
        <p:nvSpPr>
          <p:cNvPr id="55" name="TextBox 54">
            <a:extLst>
              <a:ext uri="{FF2B5EF4-FFF2-40B4-BE49-F238E27FC236}">
                <a16:creationId xmlns:a16="http://schemas.microsoft.com/office/drawing/2014/main" id="{5711CFB5-2CE5-4560-8AF9-E3C99DFA641A}"/>
              </a:ext>
            </a:extLst>
          </p:cNvPr>
          <p:cNvSpPr txBox="1"/>
          <p:nvPr/>
        </p:nvSpPr>
        <p:spPr bwMode="white">
          <a:xfrm>
            <a:off x="149477" y="212723"/>
            <a:ext cx="7508623" cy="923330"/>
          </a:xfrm>
          <a:prstGeom prst="rect">
            <a:avLst/>
          </a:prstGeom>
          <a:noFill/>
        </p:spPr>
        <p:txBody>
          <a:bodyPr wrap="square" rtlCol="0">
            <a:spAutoFit/>
          </a:bodyPr>
          <a:lstStyle/>
          <a:p>
            <a:pPr algn="ctr"/>
            <a:r>
              <a:rPr lang="en-US" sz="5400" dirty="0">
                <a:solidFill>
                  <a:schemeClr val="bg1"/>
                </a:solidFill>
                <a:latin typeface="KG Always A Good Time" panose="02000505000000020003" pitchFamily="2" charset="0"/>
                <a:ea typeface="HelloBoomerang" panose="02000603000000000000" pitchFamily="2" charset="0"/>
              </a:rPr>
              <a:t>Our Classroom </a:t>
            </a:r>
            <a:r>
              <a:rPr lang="en-US" sz="5400" dirty="0">
                <a:solidFill>
                  <a:schemeClr val="bg1"/>
                </a:solidFill>
                <a:latin typeface="KG Blank Space Sketch" panose="02000000000000000000" pitchFamily="2" charset="0"/>
                <a:ea typeface="HelloEtchASketch" panose="02000603000000000000" pitchFamily="2" charset="0"/>
              </a:rPr>
              <a:t>News</a:t>
            </a:r>
            <a:endParaRPr lang="en-US" sz="6600" dirty="0">
              <a:solidFill>
                <a:schemeClr val="bg1"/>
              </a:solidFill>
              <a:latin typeface="KG Blank Space Sketch" panose="02000000000000000000" pitchFamily="2" charset="0"/>
              <a:ea typeface="HelloEtchASketch" panose="02000603000000000000" pitchFamily="2" charset="0"/>
            </a:endParaRPr>
          </a:p>
        </p:txBody>
      </p:sp>
      <p:sp>
        <p:nvSpPr>
          <p:cNvPr id="56" name="TextBox 55">
            <a:extLst>
              <a:ext uri="{FF2B5EF4-FFF2-40B4-BE49-F238E27FC236}">
                <a16:creationId xmlns:a16="http://schemas.microsoft.com/office/drawing/2014/main" id="{C95714B5-B54F-451A-B142-499F6A816E99}"/>
              </a:ext>
            </a:extLst>
          </p:cNvPr>
          <p:cNvSpPr txBox="1"/>
          <p:nvPr/>
        </p:nvSpPr>
        <p:spPr>
          <a:xfrm>
            <a:off x="155818" y="1253235"/>
            <a:ext cx="1136017" cy="338554"/>
          </a:xfrm>
          <a:prstGeom prst="rect">
            <a:avLst/>
          </a:prstGeom>
          <a:noFill/>
        </p:spPr>
        <p:txBody>
          <a:bodyPr wrap="none" rtlCol="0">
            <a:spAutoFit/>
          </a:bodyPr>
          <a:lstStyle/>
          <a:p>
            <a:r>
              <a:rPr lang="en-US" sz="1600" b="1" dirty="0">
                <a:latin typeface="KG Miss Kindy Chunky" panose="02000000000000000000" pitchFamily="2" charset="0"/>
                <a:ea typeface="HelloButtons" panose="02000603000000000000" pitchFamily="2" charset="0"/>
              </a:rPr>
              <a:t>Week of</a:t>
            </a:r>
            <a:r>
              <a:rPr lang="en-US" sz="1600" dirty="0">
                <a:latin typeface="KG Miss Kindy Chunky" panose="02000000000000000000" pitchFamily="2" charset="0"/>
                <a:ea typeface="HelloButtons" panose="02000603000000000000" pitchFamily="2" charset="0"/>
              </a:rPr>
              <a:t>:</a:t>
            </a:r>
          </a:p>
        </p:txBody>
      </p:sp>
    </p:spTree>
    <p:extLst>
      <p:ext uri="{BB962C8B-B14F-4D97-AF65-F5344CB8AC3E}">
        <p14:creationId xmlns:p14="http://schemas.microsoft.com/office/powerpoint/2010/main" val="3075092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bwMode="gray">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D3B7F3F1-E4BA-4823-8F7D-EFBBF23C3FE6}"/>
              </a:ext>
            </a:extLst>
          </p:cNvPr>
          <p:cNvSpPr/>
          <p:nvPr/>
        </p:nvSpPr>
        <p:spPr>
          <a:xfrm>
            <a:off x="482914" y="1908271"/>
            <a:ext cx="3288986" cy="3020901"/>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6" name="Rectangle: Rounded Corners 15">
            <a:extLst>
              <a:ext uri="{FF2B5EF4-FFF2-40B4-BE49-F238E27FC236}">
                <a16:creationId xmlns:a16="http://schemas.microsoft.com/office/drawing/2014/main" id="{98BE0A95-6B20-40A8-8197-ACFC29BF3E9B}"/>
              </a:ext>
            </a:extLst>
          </p:cNvPr>
          <p:cNvSpPr/>
          <p:nvPr/>
        </p:nvSpPr>
        <p:spPr>
          <a:xfrm>
            <a:off x="4024874" y="1908271"/>
            <a:ext cx="3291840" cy="3020901"/>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9" name="Rectangle: Rounded Corners 28">
            <a:extLst>
              <a:ext uri="{FF2B5EF4-FFF2-40B4-BE49-F238E27FC236}">
                <a16:creationId xmlns:a16="http://schemas.microsoft.com/office/drawing/2014/main" id="{D51A555C-9EC8-42C8-90A4-C08469329D58}"/>
              </a:ext>
            </a:extLst>
          </p:cNvPr>
          <p:cNvSpPr/>
          <p:nvPr/>
        </p:nvSpPr>
        <p:spPr>
          <a:xfrm>
            <a:off x="482914" y="5021274"/>
            <a:ext cx="6833800" cy="3382523"/>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0" name="Rectangle: Rounded Corners 29">
            <a:extLst>
              <a:ext uri="{FF2B5EF4-FFF2-40B4-BE49-F238E27FC236}">
                <a16:creationId xmlns:a16="http://schemas.microsoft.com/office/drawing/2014/main" id="{798FFA30-582B-4131-A29E-41D486BFF789}"/>
              </a:ext>
            </a:extLst>
          </p:cNvPr>
          <p:cNvSpPr/>
          <p:nvPr/>
        </p:nvSpPr>
        <p:spPr>
          <a:xfrm>
            <a:off x="482914" y="8504750"/>
            <a:ext cx="6833800" cy="1007549"/>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70029B2B-29B3-466D-B343-DAE94CCB83BA}"/>
              </a:ext>
            </a:extLst>
          </p:cNvPr>
          <p:cNvSpPr txBox="1"/>
          <p:nvPr/>
        </p:nvSpPr>
        <p:spPr>
          <a:xfrm>
            <a:off x="1258459" y="8504750"/>
            <a:ext cx="4842314" cy="923330"/>
          </a:xfrm>
          <a:prstGeom prst="rect">
            <a:avLst/>
          </a:prstGeom>
          <a:noFill/>
        </p:spPr>
        <p:txBody>
          <a:bodyPr wrap="square" lIns="91440" tIns="45720" rIns="91440" bIns="45720" rtlCol="0" anchor="t">
            <a:spAutoFit/>
          </a:bodyPr>
          <a:lstStyle/>
          <a:p>
            <a:pPr algn="ctr"/>
            <a:r>
              <a:rPr lang="en-US" sz="1600" b="1" dirty="0">
                <a:latin typeface="KG Miss Kindy Chunky"/>
                <a:ea typeface="HelloButtons" panose="02000603000000000000" pitchFamily="2" charset="0"/>
              </a:rPr>
              <a:t>Mark your calendars for Curriculum Night on August </a:t>
            </a:r>
            <a:r>
              <a:rPr lang="en-US" sz="1600" b="1" dirty="0" smtClean="0">
                <a:latin typeface="KG Miss Kindy Chunky"/>
                <a:ea typeface="HelloButtons" panose="02000603000000000000" pitchFamily="2" charset="0"/>
              </a:rPr>
              <a:t>29</a:t>
            </a:r>
            <a:r>
              <a:rPr lang="en-US" sz="1600" b="1" dirty="0" smtClean="0">
                <a:latin typeface="KG Miss Kindy Chunky"/>
                <a:ea typeface="HelloButtons" panose="02000603000000000000" pitchFamily="2" charset="0"/>
              </a:rPr>
              <a:t>th </a:t>
            </a:r>
            <a:r>
              <a:rPr lang="en-US" sz="1600" b="1" dirty="0">
                <a:latin typeface="KG Miss Kindy Chunky"/>
                <a:ea typeface="HelloButtons" panose="02000603000000000000" pitchFamily="2" charset="0"/>
              </a:rPr>
              <a:t>5:30 – 6:30pm</a:t>
            </a:r>
          </a:p>
          <a:p>
            <a:pPr algn="ctr"/>
            <a:endParaRPr lang="en-US" sz="1100" b="1" dirty="0">
              <a:latin typeface="KG Miss Kindy Chunky"/>
              <a:ea typeface="HelloButtons" panose="02000603000000000000" pitchFamily="2" charset="0"/>
            </a:endParaRPr>
          </a:p>
          <a:p>
            <a:pPr algn="ctr"/>
            <a:r>
              <a:rPr lang="en-US" sz="1100" b="1" dirty="0" smtClean="0">
                <a:latin typeface="KG Miss Kindy Chunky"/>
                <a:ea typeface="HelloButtons" panose="02000603000000000000" pitchFamily="2" charset="0"/>
              </a:rPr>
              <a:t>No school on Monday, September 4</a:t>
            </a:r>
            <a:r>
              <a:rPr lang="en-US" sz="1100" b="1" baseline="30000" dirty="0" smtClean="0">
                <a:latin typeface="KG Miss Kindy Chunky"/>
                <a:ea typeface="HelloButtons" panose="02000603000000000000" pitchFamily="2" charset="0"/>
              </a:rPr>
              <a:t>th</a:t>
            </a:r>
            <a:r>
              <a:rPr lang="en-US" sz="1100" b="1" dirty="0" smtClean="0">
                <a:latin typeface="KG Miss Kindy Chunky"/>
                <a:ea typeface="HelloButtons" panose="02000603000000000000" pitchFamily="2" charset="0"/>
              </a:rPr>
              <a:t> – Labor Day Holiday</a:t>
            </a:r>
            <a:endParaRPr lang="en-US" sz="1100" b="1" dirty="0">
              <a:latin typeface="KG Miss Kindy Chunky"/>
              <a:ea typeface="HelloButtons" panose="02000603000000000000" pitchFamily="2" charset="0"/>
            </a:endParaRPr>
          </a:p>
        </p:txBody>
      </p:sp>
      <p:sp>
        <p:nvSpPr>
          <p:cNvPr id="32" name="TextBox 31">
            <a:extLst>
              <a:ext uri="{FF2B5EF4-FFF2-40B4-BE49-F238E27FC236}">
                <a16:creationId xmlns:a16="http://schemas.microsoft.com/office/drawing/2014/main" id="{CE371B4C-85C9-4B08-BA75-9C3471AEA0DB}"/>
              </a:ext>
            </a:extLst>
          </p:cNvPr>
          <p:cNvSpPr txBox="1"/>
          <p:nvPr/>
        </p:nvSpPr>
        <p:spPr>
          <a:xfrm>
            <a:off x="597213" y="2841421"/>
            <a:ext cx="3288987" cy="1846659"/>
          </a:xfrm>
          <a:prstGeom prst="rect">
            <a:avLst/>
          </a:prstGeom>
          <a:noFill/>
        </p:spPr>
        <p:txBody>
          <a:bodyPr wrap="square" lIns="91440" tIns="45720" rIns="91440" bIns="45720" rtlCol="0" anchor="t">
            <a:spAutoFit/>
          </a:bodyPr>
          <a:lstStyle/>
          <a:p>
            <a:pPr>
              <a:lnSpc>
                <a:spcPct val="200000"/>
              </a:lnSpc>
            </a:pPr>
            <a:r>
              <a:rPr lang="en-US" sz="900" dirty="0" smtClean="0">
                <a:latin typeface="KG Miss Kindergarten" panose="02000000000000000000" pitchFamily="2" charset="0"/>
                <a:ea typeface="HelloAnnie" panose="02000603000000000000" pitchFamily="2" charset="0"/>
              </a:rPr>
              <a:t>*</a:t>
            </a:r>
            <a:r>
              <a:rPr lang="en-US" sz="1100" b="1" dirty="0" smtClean="0">
                <a:latin typeface="KG Miss Kindergarten" panose="02000000000000000000" pitchFamily="2" charset="0"/>
                <a:ea typeface="HelloAnnie" panose="02000603000000000000" pitchFamily="2" charset="0"/>
              </a:rPr>
              <a:t>Topic 1 Math Test: </a:t>
            </a:r>
            <a:r>
              <a:rPr lang="en-US" sz="1100" b="1" dirty="0" smtClean="0">
                <a:latin typeface="KG Miss Kindergarten" panose="02000000000000000000" pitchFamily="2" charset="0"/>
                <a:ea typeface="HelloAnnie" panose="02000603000000000000" pitchFamily="2" charset="0"/>
              </a:rPr>
              <a:t>THURSDAY</a:t>
            </a:r>
            <a:r>
              <a:rPr lang="en-US" sz="1100" b="1" dirty="0" smtClean="0">
                <a:latin typeface="KG Miss Kindergarten" panose="02000000000000000000" pitchFamily="2" charset="0"/>
                <a:ea typeface="HelloAnnie" panose="02000603000000000000" pitchFamily="2" charset="0"/>
              </a:rPr>
              <a:t>, AUGUST </a:t>
            </a:r>
            <a:r>
              <a:rPr lang="en-US" sz="1100" b="1" dirty="0" smtClean="0">
                <a:latin typeface="KG Miss Kindergarten" panose="02000000000000000000" pitchFamily="2" charset="0"/>
                <a:ea typeface="HelloAnnie" panose="02000603000000000000" pitchFamily="2" charset="0"/>
              </a:rPr>
              <a:t>31st </a:t>
            </a:r>
            <a:endParaRPr lang="en-US" sz="1100" b="1" dirty="0" smtClean="0">
              <a:latin typeface="KG Miss Kindergarten" panose="02000000000000000000" pitchFamily="2" charset="0"/>
              <a:ea typeface="HelloAnnie" panose="02000603000000000000" pitchFamily="2" charset="0"/>
            </a:endParaRPr>
          </a:p>
          <a:p>
            <a:pPr>
              <a:lnSpc>
                <a:spcPct val="200000"/>
              </a:lnSpc>
            </a:pPr>
            <a:r>
              <a:rPr lang="en-US" sz="900" b="1" dirty="0" smtClean="0">
                <a:latin typeface="KG Miss Kindergarten" panose="02000000000000000000" pitchFamily="2" charset="0"/>
                <a:ea typeface="HelloAnnie" panose="02000603000000000000" pitchFamily="2" charset="0"/>
              </a:rPr>
              <a:t>*</a:t>
            </a:r>
            <a:r>
              <a:rPr lang="en-US" sz="800" dirty="0" smtClean="0">
                <a:latin typeface="KG Miss Kindergarten" panose="02000000000000000000" pitchFamily="2" charset="0"/>
                <a:ea typeface="HelloAnnie" panose="02000603000000000000" pitchFamily="2" charset="0"/>
              </a:rPr>
              <a:t>Tuesday folders with graded papers will come home on </a:t>
            </a:r>
            <a:r>
              <a:rPr lang="en-US" sz="800" dirty="0" smtClean="0">
                <a:latin typeface="KG Miss Kindergarten" panose="02000000000000000000" pitchFamily="2" charset="0"/>
                <a:ea typeface="HelloAnnie" panose="02000603000000000000" pitchFamily="2" charset="0"/>
              </a:rPr>
              <a:t>8/29/23. </a:t>
            </a:r>
            <a:r>
              <a:rPr lang="en-US" sz="800" dirty="0" smtClean="0">
                <a:latin typeface="KG Miss Kindergarten" panose="02000000000000000000" pitchFamily="2" charset="0"/>
                <a:ea typeface="HelloAnnie" panose="02000603000000000000" pitchFamily="2" charset="0"/>
              </a:rPr>
              <a:t>I need the </a:t>
            </a:r>
            <a:r>
              <a:rPr lang="en-US" sz="800" dirty="0" smtClean="0">
                <a:latin typeface="KG Miss Kindergarten" panose="02000000000000000000" pitchFamily="2" charset="0"/>
                <a:ea typeface="HelloAnnie" panose="02000603000000000000" pitchFamily="2" charset="0"/>
              </a:rPr>
              <a:t>folder &amp; papers </a:t>
            </a:r>
            <a:r>
              <a:rPr lang="en-US" sz="800" dirty="0" smtClean="0">
                <a:latin typeface="KG Miss Kindergarten" panose="02000000000000000000" pitchFamily="2" charset="0"/>
                <a:ea typeface="HelloAnnie" panose="02000603000000000000" pitchFamily="2" charset="0"/>
              </a:rPr>
              <a:t>signed AND the papers returned. The papers that come home in </a:t>
            </a:r>
            <a:r>
              <a:rPr lang="en-US" sz="800" dirty="0" smtClean="0">
                <a:latin typeface="KG Miss Kindergarten" panose="02000000000000000000" pitchFamily="2" charset="0"/>
                <a:ea typeface="HelloAnnie" panose="02000603000000000000" pitchFamily="2" charset="0"/>
              </a:rPr>
              <a:t>black</a:t>
            </a:r>
            <a:r>
              <a:rPr lang="en-US" sz="800" dirty="0" smtClean="0">
                <a:latin typeface="KG Miss Kindergarten" panose="02000000000000000000" pitchFamily="2" charset="0"/>
                <a:ea typeface="HelloAnnie" panose="02000603000000000000" pitchFamily="2" charset="0"/>
              </a:rPr>
              <a:t> </a:t>
            </a:r>
            <a:r>
              <a:rPr lang="en-US" sz="800" dirty="0" smtClean="0">
                <a:latin typeface="KG Miss Kindergarten" panose="02000000000000000000" pitchFamily="2" charset="0"/>
                <a:ea typeface="HelloAnnie" panose="02000603000000000000" pitchFamily="2" charset="0"/>
              </a:rPr>
              <a:t>binders daily are for you to keep and help your child practice</a:t>
            </a:r>
            <a:r>
              <a:rPr lang="en-US" sz="900" b="1" dirty="0" smtClean="0">
                <a:latin typeface="KG Miss Kindergarten" panose="02000000000000000000" pitchFamily="2" charset="0"/>
                <a:ea typeface="HelloAnnie" panose="02000603000000000000" pitchFamily="2" charset="0"/>
              </a:rPr>
              <a:t>.</a:t>
            </a:r>
            <a:endParaRPr lang="en-US" sz="900" b="1" dirty="0">
              <a:latin typeface="KG Miss Kindergarten" panose="02000000000000000000" pitchFamily="2" charset="0"/>
              <a:ea typeface="HelloAnnie" panose="02000603000000000000" pitchFamily="2" charset="0"/>
            </a:endParaRPr>
          </a:p>
          <a:p>
            <a:pPr marL="285750" indent="-285750">
              <a:lnSpc>
                <a:spcPct val="200000"/>
              </a:lnSpc>
              <a:buFont typeface="Arial" panose="020B0604020202020204" pitchFamily="34" charset="0"/>
              <a:buChar char="•"/>
            </a:pPr>
            <a:endParaRPr lang="en-US" sz="1400" dirty="0">
              <a:latin typeface="KG Miss Kindergarten" panose="02000000000000000000" pitchFamily="2" charset="0"/>
              <a:ea typeface="HelloAnnie" panose="02000603000000000000" pitchFamily="2" charset="0"/>
            </a:endParaRPr>
          </a:p>
        </p:txBody>
      </p:sp>
      <p:sp>
        <p:nvSpPr>
          <p:cNvPr id="33" name="TextBox 32">
            <a:extLst>
              <a:ext uri="{FF2B5EF4-FFF2-40B4-BE49-F238E27FC236}">
                <a16:creationId xmlns:a16="http://schemas.microsoft.com/office/drawing/2014/main" id="{7D623E80-665E-491B-9689-6253AFD2112A}"/>
              </a:ext>
            </a:extLst>
          </p:cNvPr>
          <p:cNvSpPr txBox="1"/>
          <p:nvPr/>
        </p:nvSpPr>
        <p:spPr>
          <a:xfrm>
            <a:off x="4024874" y="2662474"/>
            <a:ext cx="3026080" cy="2308324"/>
          </a:xfrm>
          <a:prstGeom prst="rect">
            <a:avLst/>
          </a:prstGeom>
          <a:noFill/>
        </p:spPr>
        <p:txBody>
          <a:bodyPr wrap="square" lIns="91440" tIns="45720" rIns="91440" bIns="45720" rtlCol="0" anchor="t">
            <a:spAutoFit/>
          </a:bodyPr>
          <a:lstStyle/>
          <a:p>
            <a:pPr marL="285750" indent="-285750">
              <a:lnSpc>
                <a:spcPct val="200000"/>
              </a:lnSpc>
              <a:buFont typeface="Arial" panose="020B0604020202020204" pitchFamily="34" charset="0"/>
              <a:buChar char="•"/>
            </a:pPr>
            <a:r>
              <a:rPr lang="en-US" sz="800" dirty="0" smtClean="0">
                <a:latin typeface="KG Miss Kindergarten"/>
                <a:ea typeface="HelloAnnie" panose="02000603000000000000" pitchFamily="2" charset="0"/>
              </a:rPr>
              <a:t>CURRICULUM NIGHT: Tuesday, August </a:t>
            </a:r>
            <a:r>
              <a:rPr lang="en-US" sz="800" dirty="0" smtClean="0">
                <a:latin typeface="KG Miss Kindergarten"/>
                <a:ea typeface="HelloAnnie" panose="02000603000000000000" pitchFamily="2" charset="0"/>
              </a:rPr>
              <a:t>29</a:t>
            </a:r>
            <a:r>
              <a:rPr lang="en-US" sz="800" baseline="30000" dirty="0" smtClean="0">
                <a:latin typeface="KG Miss Kindergarten"/>
                <a:ea typeface="HelloAnnie" panose="02000603000000000000" pitchFamily="2" charset="0"/>
              </a:rPr>
              <a:t>th </a:t>
            </a:r>
            <a:endParaRPr lang="en-US" sz="800" baseline="30000" dirty="0" smtClean="0">
              <a:latin typeface="KG Miss Kindergarten"/>
              <a:ea typeface="HelloAnnie" panose="02000603000000000000" pitchFamily="2" charset="0"/>
            </a:endParaRPr>
          </a:p>
          <a:p>
            <a:pPr marL="285750" indent="-285750">
              <a:lnSpc>
                <a:spcPct val="200000"/>
              </a:lnSpc>
              <a:buFont typeface="Arial" panose="020B0604020202020204" pitchFamily="34" charset="0"/>
              <a:buChar char="•"/>
            </a:pPr>
            <a:r>
              <a:rPr lang="en-US" sz="800" baseline="30000" dirty="0" smtClean="0">
                <a:latin typeface="KG Miss Kindergarten"/>
                <a:ea typeface="HelloAnnie" panose="02000603000000000000" pitchFamily="2" charset="0"/>
              </a:rPr>
              <a:t> </a:t>
            </a:r>
            <a:r>
              <a:rPr lang="en-US" sz="800" dirty="0" smtClean="0">
                <a:latin typeface="KG Miss Kindergarten"/>
                <a:ea typeface="HelloAnnie" panose="02000603000000000000" pitchFamily="2" charset="0"/>
              </a:rPr>
              <a:t> 5:30 – 6:30 pm in our classroom</a:t>
            </a:r>
          </a:p>
          <a:p>
            <a:pPr marL="285750" indent="-285750">
              <a:lnSpc>
                <a:spcPct val="200000"/>
              </a:lnSpc>
              <a:buFont typeface="Arial" panose="020B0604020202020204" pitchFamily="34" charset="0"/>
              <a:buChar char="•"/>
            </a:pPr>
            <a:r>
              <a:rPr lang="en-US" sz="800" dirty="0" smtClean="0">
                <a:latin typeface="KG Miss Kindergarten"/>
                <a:ea typeface="HelloAnnie" panose="02000603000000000000" pitchFamily="2" charset="0"/>
              </a:rPr>
              <a:t>Please come and learn the ins and outs of 1</a:t>
            </a:r>
            <a:r>
              <a:rPr lang="en-US" sz="800" baseline="30000" dirty="0" smtClean="0">
                <a:latin typeface="KG Miss Kindergarten"/>
                <a:ea typeface="HelloAnnie" panose="02000603000000000000" pitchFamily="2" charset="0"/>
              </a:rPr>
              <a:t>st</a:t>
            </a:r>
            <a:r>
              <a:rPr lang="en-US" sz="800" dirty="0" smtClean="0">
                <a:latin typeface="KG Miss Kindergarten"/>
                <a:ea typeface="HelloAnnie" panose="02000603000000000000" pitchFamily="2" charset="0"/>
              </a:rPr>
              <a:t> grade. We will:</a:t>
            </a:r>
          </a:p>
          <a:p>
            <a:pPr marL="285750" indent="-285750">
              <a:lnSpc>
                <a:spcPct val="200000"/>
              </a:lnSpc>
              <a:buFont typeface="Arial" panose="020B0604020202020204" pitchFamily="34" charset="0"/>
              <a:buChar char="•"/>
            </a:pPr>
            <a:r>
              <a:rPr lang="en-US" sz="800" dirty="0" smtClean="0">
                <a:latin typeface="KG Miss Kindergarten"/>
                <a:ea typeface="HelloAnnie" panose="02000603000000000000" pitchFamily="2" charset="0"/>
              </a:rPr>
              <a:t>-Discuss how and what we grade for each subject</a:t>
            </a:r>
          </a:p>
          <a:p>
            <a:pPr marL="285750" indent="-285750">
              <a:lnSpc>
                <a:spcPct val="200000"/>
              </a:lnSpc>
              <a:buFont typeface="Arial" panose="020B0604020202020204" pitchFamily="34" charset="0"/>
              <a:buChar char="•"/>
            </a:pPr>
            <a:r>
              <a:rPr lang="en-US" sz="800" dirty="0" smtClean="0">
                <a:latin typeface="KG Miss Kindergarten"/>
                <a:ea typeface="HelloAnnie" panose="02000603000000000000" pitchFamily="2" charset="0"/>
              </a:rPr>
              <a:t>-Issue Power School log in information so you can view your child’s grades</a:t>
            </a:r>
          </a:p>
          <a:p>
            <a:pPr marL="285750" indent="-285750">
              <a:lnSpc>
                <a:spcPct val="200000"/>
              </a:lnSpc>
              <a:buFont typeface="Arial" panose="020B0604020202020204" pitchFamily="34" charset="0"/>
              <a:buChar char="•"/>
            </a:pPr>
            <a:r>
              <a:rPr lang="en-US" sz="800" dirty="0" smtClean="0">
                <a:latin typeface="KG Miss Kindergarten"/>
                <a:ea typeface="HelloAnnie" panose="02000603000000000000" pitchFamily="2" charset="0"/>
              </a:rPr>
              <a:t>-Question/Answer time</a:t>
            </a:r>
            <a:endParaRPr lang="en-US" sz="800" dirty="0">
              <a:latin typeface="KG Miss Kindergarten"/>
              <a:ea typeface="HelloAnnie" panose="02000603000000000000" pitchFamily="2" charset="0"/>
            </a:endParaRPr>
          </a:p>
        </p:txBody>
      </p:sp>
      <p:graphicFrame>
        <p:nvGraphicFramePr>
          <p:cNvPr id="35" name="Table 34">
            <a:extLst>
              <a:ext uri="{FF2B5EF4-FFF2-40B4-BE49-F238E27FC236}">
                <a16:creationId xmlns:a16="http://schemas.microsoft.com/office/drawing/2014/main" id="{E9C34D6E-5062-45C0-97A2-ED96D7AA830A}"/>
              </a:ext>
            </a:extLst>
          </p:cNvPr>
          <p:cNvGraphicFramePr>
            <a:graphicFrameLocks noGrp="1"/>
          </p:cNvGraphicFramePr>
          <p:nvPr>
            <p:extLst>
              <p:ext uri="{D42A27DB-BD31-4B8C-83A1-F6EECF244321}">
                <p14:modId xmlns:p14="http://schemas.microsoft.com/office/powerpoint/2010/main" val="2152619384"/>
              </p:ext>
            </p:extLst>
          </p:nvPr>
        </p:nvGraphicFramePr>
        <p:xfrm>
          <a:off x="1406018" y="5610672"/>
          <a:ext cx="6010251" cy="2600636"/>
        </p:xfrm>
        <a:graphic>
          <a:graphicData uri="http://schemas.openxmlformats.org/drawingml/2006/table">
            <a:tbl>
              <a:tblPr firstRow="1" bandRow="1">
                <a:tableStyleId>{5C22544A-7EE6-4342-B048-85BDC9FD1C3A}</a:tableStyleId>
              </a:tblPr>
              <a:tblGrid>
                <a:gridCol w="1265316">
                  <a:extLst>
                    <a:ext uri="{9D8B030D-6E8A-4147-A177-3AD203B41FA5}">
                      <a16:colId xmlns:a16="http://schemas.microsoft.com/office/drawing/2014/main" val="790954970"/>
                    </a:ext>
                  </a:extLst>
                </a:gridCol>
                <a:gridCol w="4744935">
                  <a:extLst>
                    <a:ext uri="{9D8B030D-6E8A-4147-A177-3AD203B41FA5}">
                      <a16:colId xmlns:a16="http://schemas.microsoft.com/office/drawing/2014/main" val="2314856713"/>
                    </a:ext>
                  </a:extLst>
                </a:gridCol>
              </a:tblGrid>
              <a:tr h="431638">
                <a:tc>
                  <a:txBody>
                    <a:bodyPr/>
                    <a:lstStyle/>
                    <a:p>
                      <a:pPr algn="ctr"/>
                      <a:r>
                        <a:rPr lang="en-US" sz="1600" b="0" dirty="0">
                          <a:solidFill>
                            <a:schemeClr val="tx1"/>
                          </a:solidFill>
                          <a:latin typeface="KG Miss Kindergarten"/>
                          <a:ea typeface="HelloAnnie" panose="02000603000000000000" pitchFamily="2" charset="0"/>
                        </a:rPr>
                        <a:t>Reading</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1200" b="0" dirty="0" smtClean="0">
                          <a:solidFill>
                            <a:schemeClr val="tx1"/>
                          </a:solidFill>
                          <a:latin typeface="KG Miss Kindergarten"/>
                          <a:ea typeface="HelloAnnie" panose="02000603000000000000" pitchFamily="2" charset="0"/>
                        </a:rPr>
                        <a:t>Sounds</a:t>
                      </a:r>
                      <a:r>
                        <a:rPr lang="en-US" sz="1200" b="0" baseline="0" dirty="0" smtClean="0">
                          <a:solidFill>
                            <a:schemeClr val="tx1"/>
                          </a:solidFill>
                          <a:latin typeface="KG Miss Kindergarten"/>
                          <a:ea typeface="HelloAnnie" panose="02000603000000000000" pitchFamily="2" charset="0"/>
                        </a:rPr>
                        <a:t> for </a:t>
                      </a:r>
                      <a:r>
                        <a:rPr lang="en-US" sz="1200" b="0" baseline="0" dirty="0" smtClean="0">
                          <a:solidFill>
                            <a:schemeClr val="tx1"/>
                          </a:solidFill>
                          <a:latin typeface="KG Miss Kindergarten"/>
                          <a:ea typeface="HelloAnnie" panose="02000603000000000000" pitchFamily="2" charset="0"/>
                        </a:rPr>
                        <a:t>/p/   /l/    /b/   /o/</a:t>
                      </a:r>
                      <a:endParaRPr lang="en-US" sz="1200" b="0" dirty="0">
                        <a:solidFill>
                          <a:schemeClr val="tx1"/>
                        </a:solidFill>
                        <a:latin typeface="KG Miss Kindergarten"/>
                        <a:ea typeface="HelloAnnie" panose="02000603000000000000"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57729572"/>
                  </a:ext>
                </a:extLst>
              </a:tr>
              <a:tr h="431638">
                <a:tc>
                  <a:txBody>
                    <a:bodyPr/>
                    <a:lstStyle/>
                    <a:p>
                      <a:pPr algn="ctr"/>
                      <a:r>
                        <a:rPr lang="en-US" sz="1600" b="0" dirty="0">
                          <a:solidFill>
                            <a:schemeClr val="tx1"/>
                          </a:solidFill>
                          <a:latin typeface="KG Miss Kindergarten"/>
                          <a:ea typeface="HelloAnnie" panose="02000603000000000000" pitchFamily="2" charset="0"/>
                        </a:rPr>
                        <a:t>Writing</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600" b="0" dirty="0">
                          <a:solidFill>
                            <a:schemeClr val="tx1"/>
                          </a:solidFill>
                          <a:latin typeface="KG Miss Kindergarten"/>
                          <a:ea typeface="HelloAnnie" panose="02000603000000000000" pitchFamily="2" charset="0"/>
                        </a:rPr>
                        <a:t>Handwriting </a:t>
                      </a:r>
                      <a:r>
                        <a:rPr lang="en-US" sz="1600" b="0" dirty="0" smtClean="0">
                          <a:solidFill>
                            <a:schemeClr val="tx1"/>
                          </a:solidFill>
                          <a:latin typeface="KG Miss Kindergarten"/>
                          <a:ea typeface="HelloAnnie" panose="02000603000000000000" pitchFamily="2" charset="0"/>
                        </a:rPr>
                        <a:t>Letters</a:t>
                      </a:r>
                      <a:r>
                        <a:rPr lang="en-US" sz="1600" b="0" baseline="0" dirty="0" smtClean="0">
                          <a:solidFill>
                            <a:schemeClr val="tx1"/>
                          </a:solidFill>
                          <a:latin typeface="KG Miss Kindergarten"/>
                          <a:ea typeface="HelloAnnie" panose="02000603000000000000" pitchFamily="2" charset="0"/>
                        </a:rPr>
                        <a:t> Qq - Zz</a:t>
                      </a:r>
                      <a:endParaRPr lang="en-US" sz="1600" b="0" dirty="0">
                        <a:solidFill>
                          <a:schemeClr val="tx1"/>
                        </a:solidFill>
                        <a:latin typeface="KG Miss Kindergarten"/>
                        <a:ea typeface="HelloAnnie" panose="02000603000000000000" pitchFamily="2"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14035029"/>
                  </a:ext>
                </a:extLst>
              </a:tr>
              <a:tr h="431638">
                <a:tc>
                  <a:txBody>
                    <a:bodyPr/>
                    <a:lstStyle/>
                    <a:p>
                      <a:pPr algn="ctr"/>
                      <a:r>
                        <a:rPr lang="en-US" sz="1600" b="0" dirty="0">
                          <a:solidFill>
                            <a:schemeClr val="tx1"/>
                          </a:solidFill>
                          <a:latin typeface="KG Miss Kindergarten"/>
                          <a:ea typeface="HelloAnnie" panose="02000603000000000000" pitchFamily="2" charset="0"/>
                        </a:rPr>
                        <a:t>Math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600" b="0" dirty="0">
                          <a:solidFill>
                            <a:schemeClr val="tx1"/>
                          </a:solidFill>
                          <a:latin typeface="KG Miss Kindergarten"/>
                          <a:ea typeface="HelloAnnie" panose="02000603000000000000" pitchFamily="2" charset="0"/>
                        </a:rPr>
                        <a:t>Topic 1 </a:t>
                      </a:r>
                      <a:r>
                        <a:rPr lang="en-US" sz="1600" b="0" dirty="0" smtClean="0">
                          <a:solidFill>
                            <a:schemeClr val="tx1"/>
                          </a:solidFill>
                          <a:latin typeface="KG Miss Kindergarten"/>
                          <a:ea typeface="HelloAnnie" panose="02000603000000000000" pitchFamily="2" charset="0"/>
                        </a:rPr>
                        <a:t>Review,</a:t>
                      </a:r>
                      <a:r>
                        <a:rPr lang="en-US" sz="1600" b="0" baseline="0" dirty="0" smtClean="0">
                          <a:solidFill>
                            <a:schemeClr val="tx1"/>
                          </a:solidFill>
                          <a:latin typeface="KG Miss Kindergarten"/>
                          <a:ea typeface="HelloAnnie" panose="02000603000000000000" pitchFamily="2" charset="0"/>
                        </a:rPr>
                        <a:t> Topic 1 Test, Begin Topic 2: Add and Subtract up to 10</a:t>
                      </a:r>
                      <a:endParaRPr lang="en-US" sz="1600" b="0" dirty="0">
                        <a:solidFill>
                          <a:schemeClr val="tx1"/>
                        </a:solidFill>
                        <a:latin typeface="KG Miss Kindergarten"/>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57308225"/>
                  </a:ext>
                </a:extLst>
              </a:tr>
              <a:tr h="431638">
                <a:tc>
                  <a:txBody>
                    <a:bodyPr/>
                    <a:lstStyle/>
                    <a:p>
                      <a:pPr algn="ctr"/>
                      <a:r>
                        <a:rPr lang="en-US" sz="1600" b="0" dirty="0" smtClean="0">
                          <a:solidFill>
                            <a:schemeClr val="tx1"/>
                          </a:solidFill>
                          <a:latin typeface="KG Miss Kindergarten"/>
                          <a:ea typeface="HelloAnnie" panose="02000603000000000000" pitchFamily="2" charset="0"/>
                        </a:rPr>
                        <a:t>Language Arts</a:t>
                      </a:r>
                      <a:endParaRPr lang="en-US" sz="1600" b="0" dirty="0">
                        <a:solidFill>
                          <a:schemeClr val="tx1"/>
                        </a:solidFill>
                        <a:latin typeface="KG Miss Kindergarten"/>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200" b="0" dirty="0" smtClean="0">
                          <a:solidFill>
                            <a:schemeClr val="tx1"/>
                          </a:solidFill>
                          <a:latin typeface="KG Miss Kindergarten"/>
                          <a:ea typeface="HelloAnnie" panose="02000603000000000000" pitchFamily="2" charset="0"/>
                        </a:rPr>
                        <a:t>Common/Proper</a:t>
                      </a:r>
                      <a:r>
                        <a:rPr lang="en-US" sz="1200" b="0" baseline="0" dirty="0" smtClean="0">
                          <a:solidFill>
                            <a:schemeClr val="tx1"/>
                          </a:solidFill>
                          <a:latin typeface="KG Miss Kindergarten"/>
                          <a:ea typeface="HelloAnnie" panose="02000603000000000000" pitchFamily="2" charset="0"/>
                        </a:rPr>
                        <a:t> Nouns (girl/Mrs. Cook)</a:t>
                      </a:r>
                    </a:p>
                    <a:p>
                      <a:pPr marL="0" marR="0" lvl="0" indent="0" algn="l" defTabSz="777240" rtl="0" eaLnBrk="1" fontAlgn="auto" latinLnBrk="0" hangingPunct="1">
                        <a:lnSpc>
                          <a:spcPct val="100000"/>
                        </a:lnSpc>
                        <a:spcBef>
                          <a:spcPts val="0"/>
                        </a:spcBef>
                        <a:spcAft>
                          <a:spcPts val="0"/>
                        </a:spcAft>
                        <a:buClrTx/>
                        <a:buSzTx/>
                        <a:buFontTx/>
                        <a:buNone/>
                        <a:tabLst/>
                        <a:defRPr/>
                      </a:pPr>
                      <a:r>
                        <a:rPr lang="en-US" sz="1200" b="0" baseline="0" dirty="0" smtClean="0">
                          <a:solidFill>
                            <a:schemeClr val="tx1"/>
                          </a:solidFill>
                          <a:latin typeface="KG Miss Kindergarten"/>
                          <a:ea typeface="HelloAnnie" panose="02000603000000000000" pitchFamily="2" charset="0"/>
                        </a:rPr>
                        <a:t>Singular/Plural Nouns (dog/dogs)</a:t>
                      </a:r>
                      <a:endParaRPr lang="en-US" sz="1200" b="0" dirty="0">
                        <a:solidFill>
                          <a:schemeClr val="tx1"/>
                        </a:solidFill>
                        <a:latin typeface="KG Miss Kindergarten"/>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6545341"/>
                  </a:ext>
                </a:extLst>
              </a:tr>
              <a:tr h="485593">
                <a:tc>
                  <a:txBody>
                    <a:bodyPr/>
                    <a:lstStyle/>
                    <a:p>
                      <a:pPr algn="ctr"/>
                      <a:r>
                        <a:rPr lang="en-US" sz="1600" b="0" dirty="0">
                          <a:solidFill>
                            <a:schemeClr val="tx1"/>
                          </a:solidFill>
                          <a:latin typeface="KG Miss Kindergarten"/>
                          <a:ea typeface="HelloAnnie" panose="02000603000000000000" pitchFamily="2" charset="0"/>
                        </a:rPr>
                        <a:t>Social </a:t>
                      </a:r>
                      <a:endParaRPr lang="en-US" sz="1600" b="0" dirty="0">
                        <a:solidFill>
                          <a:schemeClr val="tx1"/>
                        </a:solidFill>
                        <a:latin typeface="KG Miss Kindergarten" panose="02000000000000000000" pitchFamily="2" charset="0"/>
                        <a:ea typeface="HelloAnnie" panose="02000603000000000000" pitchFamily="2" charset="0"/>
                      </a:endParaRPr>
                    </a:p>
                    <a:p>
                      <a:pPr algn="ctr"/>
                      <a:r>
                        <a:rPr lang="en-US" sz="1600" b="0" dirty="0">
                          <a:solidFill>
                            <a:schemeClr val="tx1"/>
                          </a:solidFill>
                          <a:latin typeface="KG Miss Kindergarten"/>
                          <a:ea typeface="HelloAnnie" panose="02000603000000000000" pitchFamily="2" charset="0"/>
                        </a:rPr>
                        <a:t>Studies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600" b="0" dirty="0" smtClean="0">
                          <a:solidFill>
                            <a:schemeClr val="tx1"/>
                          </a:solidFill>
                          <a:latin typeface="KG Miss Kindergarten"/>
                          <a:ea typeface="HelloAnnie" panose="02000603000000000000" pitchFamily="2" charset="0"/>
                        </a:rPr>
                        <a:t>LEADER </a:t>
                      </a:r>
                      <a:r>
                        <a:rPr lang="en-US" sz="1600" b="0" dirty="0">
                          <a:solidFill>
                            <a:schemeClr val="tx1"/>
                          </a:solidFill>
                          <a:latin typeface="KG Miss Kindergarten"/>
                          <a:ea typeface="HelloAnnie" panose="02000603000000000000" pitchFamily="2" charset="0"/>
                        </a:rPr>
                        <a:t>IN ME (7 Habits</a:t>
                      </a:r>
                      <a:r>
                        <a:rPr lang="en-US" sz="1600" b="0" dirty="0" smtClean="0">
                          <a:solidFill>
                            <a:schemeClr val="tx1"/>
                          </a:solidFill>
                          <a:latin typeface="KG Miss Kindergarten"/>
                          <a:ea typeface="HelloAnnie" panose="02000603000000000000" pitchFamily="2" charset="0"/>
                        </a:rPr>
                        <a:t>) </a:t>
                      </a:r>
                    </a:p>
                    <a:p>
                      <a:pPr marL="0" marR="0" lvl="0" indent="0" algn="l" rtl="0" eaLnBrk="1" fontAlgn="auto" latinLnBrk="0" hangingPunct="1">
                        <a:lnSpc>
                          <a:spcPct val="100000"/>
                        </a:lnSpc>
                        <a:spcBef>
                          <a:spcPts val="0"/>
                        </a:spcBef>
                        <a:spcAft>
                          <a:spcPts val="0"/>
                        </a:spcAft>
                        <a:buClrTx/>
                        <a:buSzTx/>
                        <a:buFontTx/>
                        <a:buNone/>
                      </a:pPr>
                      <a:r>
                        <a:rPr lang="en-US" sz="1600" b="0" dirty="0" smtClean="0">
                          <a:solidFill>
                            <a:schemeClr val="tx1"/>
                          </a:solidFill>
                          <a:latin typeface="KG Miss Kindergarten"/>
                          <a:ea typeface="HelloAnnie" panose="02000603000000000000" pitchFamily="2" charset="0"/>
                        </a:rPr>
                        <a:t>Science: My 5 Senses</a:t>
                      </a:r>
                      <a:endParaRPr lang="en-US" sz="1600" b="0" dirty="0">
                        <a:solidFill>
                          <a:schemeClr val="tx1"/>
                        </a:solidFill>
                        <a:latin typeface="KG Miss Kindergarten"/>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2949169"/>
                  </a:ext>
                </a:extLst>
              </a:tr>
            </a:tbl>
          </a:graphicData>
        </a:graphic>
      </p:graphicFrame>
      <p:sp>
        <p:nvSpPr>
          <p:cNvPr id="36" name="TextBox 35">
            <a:extLst>
              <a:ext uri="{FF2B5EF4-FFF2-40B4-BE49-F238E27FC236}">
                <a16:creationId xmlns:a16="http://schemas.microsoft.com/office/drawing/2014/main" id="{86B406A4-F6F8-4102-A2C7-D1435CD54493}"/>
              </a:ext>
            </a:extLst>
          </p:cNvPr>
          <p:cNvSpPr txBox="1"/>
          <p:nvPr/>
        </p:nvSpPr>
        <p:spPr>
          <a:xfrm>
            <a:off x="217771" y="2111061"/>
            <a:ext cx="3155055" cy="461665"/>
          </a:xfrm>
          <a:prstGeom prst="rect">
            <a:avLst/>
          </a:prstGeom>
          <a:noFill/>
        </p:spPr>
        <p:txBody>
          <a:bodyPr wrap="square" lIns="91440" tIns="45720" rIns="91440" bIns="45720" rtlCol="0" anchor="t">
            <a:spAutoFit/>
          </a:bodyPr>
          <a:lstStyle/>
          <a:p>
            <a:pPr algn="ctr"/>
            <a:r>
              <a:rPr lang="en-US" sz="1200" b="1" dirty="0">
                <a:latin typeface="KG Miss Kindy Chunky"/>
                <a:ea typeface="HelloButtons" panose="02000603000000000000" pitchFamily="2" charset="0"/>
              </a:rPr>
              <a:t>What’s Happening </a:t>
            </a:r>
            <a:endParaRPr lang="en-US" sz="1200" b="1" dirty="0">
              <a:latin typeface="KG Miss Kindy Chunky" panose="02000000000000000000" pitchFamily="2" charset="0"/>
              <a:ea typeface="HelloButtons" panose="02000603000000000000" pitchFamily="2" charset="0"/>
            </a:endParaRPr>
          </a:p>
          <a:p>
            <a:pPr algn="ctr"/>
            <a:r>
              <a:rPr lang="en-US" sz="1200" b="1" dirty="0">
                <a:latin typeface="KG Miss Kindy Chunky"/>
                <a:ea typeface="HelloButtons" panose="02000603000000000000" pitchFamily="2" charset="0"/>
              </a:rPr>
              <a:t>This Week </a:t>
            </a:r>
            <a:r>
              <a:rPr lang="en-US" sz="1200" b="1" dirty="0" smtClean="0">
                <a:latin typeface="KG Miss Kindy Chunky"/>
                <a:ea typeface="HelloButtons" panose="02000603000000000000" pitchFamily="2" charset="0"/>
              </a:rPr>
              <a:t>August </a:t>
            </a:r>
            <a:r>
              <a:rPr lang="en-US" sz="1200" b="1" dirty="0" smtClean="0">
                <a:latin typeface="KG Miss Kindy Chunky"/>
                <a:ea typeface="HelloButtons" panose="02000603000000000000" pitchFamily="2" charset="0"/>
              </a:rPr>
              <a:t>28 </a:t>
            </a:r>
            <a:r>
              <a:rPr lang="en-US" sz="1200" b="1" dirty="0" smtClean="0">
                <a:latin typeface="KG Miss Kindy Chunky"/>
                <a:ea typeface="HelloButtons" panose="02000603000000000000" pitchFamily="2" charset="0"/>
              </a:rPr>
              <a:t>– Sept. </a:t>
            </a:r>
            <a:r>
              <a:rPr lang="en-US" sz="1200" b="1" dirty="0" smtClean="0">
                <a:latin typeface="KG Miss Kindy Chunky"/>
                <a:ea typeface="HelloButtons" panose="02000603000000000000" pitchFamily="2" charset="0"/>
              </a:rPr>
              <a:t>1</a:t>
            </a:r>
            <a:r>
              <a:rPr lang="en-US" sz="1200" b="1" baseline="30000" dirty="0" smtClean="0">
                <a:latin typeface="KG Miss Kindy Chunky"/>
                <a:ea typeface="HelloButtons" panose="02000603000000000000" pitchFamily="2" charset="0"/>
              </a:rPr>
              <a:t>st</a:t>
            </a:r>
            <a:r>
              <a:rPr lang="en-US" sz="1200" b="1" dirty="0" smtClean="0">
                <a:latin typeface="KG Miss Kindy Chunky"/>
                <a:ea typeface="HelloButtons" panose="02000603000000000000" pitchFamily="2" charset="0"/>
              </a:rPr>
              <a:t> </a:t>
            </a:r>
            <a:endParaRPr lang="en-US" sz="1200" b="1" dirty="0">
              <a:latin typeface="KG Miss Kindy Chunky"/>
              <a:ea typeface="HelloButtons" panose="02000603000000000000" pitchFamily="2" charset="0"/>
            </a:endParaRPr>
          </a:p>
        </p:txBody>
      </p:sp>
      <p:sp>
        <p:nvSpPr>
          <p:cNvPr id="37" name="TextBox 36">
            <a:extLst>
              <a:ext uri="{FF2B5EF4-FFF2-40B4-BE49-F238E27FC236}">
                <a16:creationId xmlns:a16="http://schemas.microsoft.com/office/drawing/2014/main" id="{096B3B44-429B-4C0C-9480-A940711F51E8}"/>
              </a:ext>
            </a:extLst>
          </p:cNvPr>
          <p:cNvSpPr txBox="1"/>
          <p:nvPr/>
        </p:nvSpPr>
        <p:spPr>
          <a:xfrm>
            <a:off x="1886832" y="5038120"/>
            <a:ext cx="3770135" cy="338554"/>
          </a:xfrm>
          <a:prstGeom prst="rect">
            <a:avLst/>
          </a:prstGeom>
          <a:noFill/>
        </p:spPr>
        <p:txBody>
          <a:bodyPr wrap="none" rtlCol="0">
            <a:spAutoFit/>
          </a:bodyPr>
          <a:lstStyle/>
          <a:p>
            <a:pPr algn="ctr"/>
            <a:r>
              <a:rPr lang="en-US" sz="1600" b="1" dirty="0">
                <a:latin typeface="KG Miss Kindy Chunky" panose="02000000000000000000" pitchFamily="2" charset="0"/>
                <a:ea typeface="HelloButtons" panose="02000603000000000000" pitchFamily="2" charset="0"/>
              </a:rPr>
              <a:t>A Peek At What We Are Learning</a:t>
            </a:r>
          </a:p>
        </p:txBody>
      </p:sp>
      <p:sp>
        <p:nvSpPr>
          <p:cNvPr id="38" name="TextBox 37">
            <a:extLst>
              <a:ext uri="{FF2B5EF4-FFF2-40B4-BE49-F238E27FC236}">
                <a16:creationId xmlns:a16="http://schemas.microsoft.com/office/drawing/2014/main" id="{8C0A63A2-F2DF-4975-B718-C0BD592BBEDD}"/>
              </a:ext>
            </a:extLst>
          </p:cNvPr>
          <p:cNvSpPr txBox="1"/>
          <p:nvPr/>
        </p:nvSpPr>
        <p:spPr>
          <a:xfrm>
            <a:off x="4075674" y="2042136"/>
            <a:ext cx="2975897" cy="584775"/>
          </a:xfrm>
          <a:prstGeom prst="rect">
            <a:avLst/>
          </a:prstGeom>
          <a:noFill/>
        </p:spPr>
        <p:txBody>
          <a:bodyPr wrap="square" lIns="91440" tIns="45720" rIns="91440" bIns="45720" rtlCol="0" anchor="t">
            <a:spAutoFit/>
          </a:bodyPr>
          <a:lstStyle/>
          <a:p>
            <a:pPr algn="ctr"/>
            <a:r>
              <a:rPr lang="en-US" sz="1600" b="1" dirty="0">
                <a:latin typeface="KG Miss Kindy Chunky"/>
                <a:ea typeface="HelloButtons" panose="02000603000000000000" pitchFamily="2" charset="0"/>
              </a:rPr>
              <a:t>A Note From </a:t>
            </a:r>
            <a:endParaRPr lang="en-US" sz="1600" b="1" dirty="0">
              <a:latin typeface="KG Miss Kindy Chunky" panose="02000000000000000000" pitchFamily="2" charset="0"/>
              <a:ea typeface="HelloButtons" panose="02000603000000000000" pitchFamily="2" charset="0"/>
            </a:endParaRPr>
          </a:p>
          <a:p>
            <a:pPr algn="ctr"/>
            <a:r>
              <a:rPr lang="en-US" sz="1600" b="1" dirty="0">
                <a:latin typeface="KG Miss Kindy Chunky"/>
                <a:ea typeface="HelloButtons" panose="02000603000000000000" pitchFamily="2" charset="0"/>
              </a:rPr>
              <a:t>Mrs. Cook</a:t>
            </a:r>
          </a:p>
        </p:txBody>
      </p:sp>
      <p:sp>
        <p:nvSpPr>
          <p:cNvPr id="39" name="TextBox 38">
            <a:extLst>
              <a:ext uri="{FF2B5EF4-FFF2-40B4-BE49-F238E27FC236}">
                <a16:creationId xmlns:a16="http://schemas.microsoft.com/office/drawing/2014/main" id="{7B168E6C-85C2-46E6-86C9-1FB6874AA301}"/>
              </a:ext>
            </a:extLst>
          </p:cNvPr>
          <p:cNvSpPr txBox="1"/>
          <p:nvPr/>
        </p:nvSpPr>
        <p:spPr bwMode="white">
          <a:xfrm>
            <a:off x="0" y="1214857"/>
            <a:ext cx="7772400" cy="646331"/>
          </a:xfrm>
          <a:prstGeom prst="rect">
            <a:avLst/>
          </a:prstGeom>
          <a:noFill/>
        </p:spPr>
        <p:txBody>
          <a:bodyPr wrap="square" lIns="91440" tIns="45720" rIns="91440" bIns="45720" rtlCol="0" anchor="t">
            <a:spAutoFit/>
          </a:bodyPr>
          <a:lstStyle/>
          <a:p>
            <a:pPr algn="ctr"/>
            <a:r>
              <a:rPr lang="en-US" sz="3600" dirty="0">
                <a:latin typeface="KG Always A Good Time"/>
                <a:ea typeface="HelloEtchASketch" panose="02000603000000000000" pitchFamily="2" charset="0"/>
              </a:rPr>
              <a:t>Our Classroom News</a:t>
            </a:r>
          </a:p>
        </p:txBody>
      </p:sp>
    </p:spTree>
    <p:extLst>
      <p:ext uri="{BB962C8B-B14F-4D97-AF65-F5344CB8AC3E}">
        <p14:creationId xmlns:p14="http://schemas.microsoft.com/office/powerpoint/2010/main" val="7219013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bwMode="gray">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B92247F5-720B-4BF2-9CE3-8D26571FE65F}"/>
              </a:ext>
            </a:extLst>
          </p:cNvPr>
          <p:cNvSpPr/>
          <p:nvPr/>
        </p:nvSpPr>
        <p:spPr>
          <a:xfrm>
            <a:off x="457514" y="1933671"/>
            <a:ext cx="3288986" cy="3020901"/>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6" name="Rectangle: Rounded Corners 15">
            <a:extLst>
              <a:ext uri="{FF2B5EF4-FFF2-40B4-BE49-F238E27FC236}">
                <a16:creationId xmlns:a16="http://schemas.microsoft.com/office/drawing/2014/main" id="{86F7FDF7-99FF-450A-8877-A0CAD71BD4C0}"/>
              </a:ext>
            </a:extLst>
          </p:cNvPr>
          <p:cNvSpPr/>
          <p:nvPr/>
        </p:nvSpPr>
        <p:spPr>
          <a:xfrm>
            <a:off x="3999474" y="1933671"/>
            <a:ext cx="3291840" cy="3020901"/>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9" name="Rectangle: Rounded Corners 28">
            <a:extLst>
              <a:ext uri="{FF2B5EF4-FFF2-40B4-BE49-F238E27FC236}">
                <a16:creationId xmlns:a16="http://schemas.microsoft.com/office/drawing/2014/main" id="{FD41DC66-C2DB-45B1-BCC6-D722451EE9FF}"/>
              </a:ext>
            </a:extLst>
          </p:cNvPr>
          <p:cNvSpPr/>
          <p:nvPr/>
        </p:nvSpPr>
        <p:spPr>
          <a:xfrm>
            <a:off x="457514" y="5046674"/>
            <a:ext cx="6833800" cy="3405966"/>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0" name="Rectangle: Rounded Corners 29">
            <a:extLst>
              <a:ext uri="{FF2B5EF4-FFF2-40B4-BE49-F238E27FC236}">
                <a16:creationId xmlns:a16="http://schemas.microsoft.com/office/drawing/2014/main" id="{66408695-773A-40FE-ADF9-F8B721C13859}"/>
              </a:ext>
            </a:extLst>
          </p:cNvPr>
          <p:cNvSpPr/>
          <p:nvPr/>
        </p:nvSpPr>
        <p:spPr>
          <a:xfrm>
            <a:off x="457514" y="8570142"/>
            <a:ext cx="6833800" cy="992958"/>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B83BEE0D-22E3-403D-B1CD-1257A45C4C8A}"/>
              </a:ext>
            </a:extLst>
          </p:cNvPr>
          <p:cNvSpPr txBox="1"/>
          <p:nvPr/>
        </p:nvSpPr>
        <p:spPr>
          <a:xfrm>
            <a:off x="171465" y="8646169"/>
            <a:ext cx="7409409" cy="338554"/>
          </a:xfrm>
          <a:prstGeom prst="rect">
            <a:avLst/>
          </a:prstGeom>
          <a:noFill/>
        </p:spPr>
        <p:txBody>
          <a:bodyPr wrap="square" rtlCol="0">
            <a:spAutoFit/>
          </a:bodyPr>
          <a:lstStyle/>
          <a:p>
            <a:pPr algn="ctr"/>
            <a:r>
              <a:rPr lang="en-US" sz="1600" b="1" dirty="0">
                <a:latin typeface="KG Miss Kindy Chunky" panose="02000000000000000000" pitchFamily="2" charset="0"/>
                <a:ea typeface="HelloButtons" panose="02000603000000000000" pitchFamily="2" charset="0"/>
              </a:rPr>
              <a:t>Spelling Words</a:t>
            </a:r>
          </a:p>
        </p:txBody>
      </p:sp>
      <p:sp>
        <p:nvSpPr>
          <p:cNvPr id="32" name="TextBox 31">
            <a:extLst>
              <a:ext uri="{FF2B5EF4-FFF2-40B4-BE49-F238E27FC236}">
                <a16:creationId xmlns:a16="http://schemas.microsoft.com/office/drawing/2014/main" id="{DFA277CA-52C2-48D3-A76A-1CFBE3845842}"/>
              </a:ext>
            </a:extLst>
          </p:cNvPr>
          <p:cNvSpPr txBox="1"/>
          <p:nvPr/>
        </p:nvSpPr>
        <p:spPr>
          <a:xfrm>
            <a:off x="455563" y="2549530"/>
            <a:ext cx="3288987" cy="1750287"/>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event here.</a:t>
            </a:r>
          </a:p>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event here.</a:t>
            </a:r>
          </a:p>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event here.</a:t>
            </a:r>
          </a:p>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event here.</a:t>
            </a:r>
          </a:p>
        </p:txBody>
      </p:sp>
      <p:sp>
        <p:nvSpPr>
          <p:cNvPr id="33" name="TextBox 32">
            <a:extLst>
              <a:ext uri="{FF2B5EF4-FFF2-40B4-BE49-F238E27FC236}">
                <a16:creationId xmlns:a16="http://schemas.microsoft.com/office/drawing/2014/main" id="{7F7E9A04-0AD3-44C5-85D3-6FE530163806}"/>
              </a:ext>
            </a:extLst>
          </p:cNvPr>
          <p:cNvSpPr txBox="1"/>
          <p:nvPr/>
        </p:nvSpPr>
        <p:spPr>
          <a:xfrm>
            <a:off x="3999474" y="2555784"/>
            <a:ext cx="3115596" cy="457626"/>
          </a:xfrm>
          <a:prstGeom prst="rect">
            <a:avLst/>
          </a:prstGeom>
          <a:noFill/>
        </p:spPr>
        <p:txBody>
          <a:bodyPr wrap="none" rtlCol="0">
            <a:spAutoFit/>
          </a:bodyPr>
          <a:lstStyle/>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your teacher note here.</a:t>
            </a:r>
          </a:p>
        </p:txBody>
      </p:sp>
      <p:sp>
        <p:nvSpPr>
          <p:cNvPr id="34" name="TextBox 33">
            <a:extLst>
              <a:ext uri="{FF2B5EF4-FFF2-40B4-BE49-F238E27FC236}">
                <a16:creationId xmlns:a16="http://schemas.microsoft.com/office/drawing/2014/main" id="{C980FC70-356F-4032-B257-774B0017AF3A}"/>
              </a:ext>
            </a:extLst>
          </p:cNvPr>
          <p:cNvSpPr txBox="1"/>
          <p:nvPr/>
        </p:nvSpPr>
        <p:spPr>
          <a:xfrm>
            <a:off x="455563" y="8830835"/>
            <a:ext cx="3808543" cy="457626"/>
          </a:xfrm>
          <a:prstGeom prst="rect">
            <a:avLst/>
          </a:prstGeom>
          <a:noFill/>
        </p:spPr>
        <p:txBody>
          <a:bodyPr wrap="none" rtlCol="0">
            <a:spAutoFit/>
          </a:bodyPr>
          <a:lstStyle/>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your weekly spelling words here.</a:t>
            </a:r>
          </a:p>
        </p:txBody>
      </p:sp>
      <p:graphicFrame>
        <p:nvGraphicFramePr>
          <p:cNvPr id="35" name="Table 34">
            <a:extLst>
              <a:ext uri="{FF2B5EF4-FFF2-40B4-BE49-F238E27FC236}">
                <a16:creationId xmlns:a16="http://schemas.microsoft.com/office/drawing/2014/main" id="{65922B6B-B24F-45CD-8E04-297AC906931A}"/>
              </a:ext>
            </a:extLst>
          </p:cNvPr>
          <p:cNvGraphicFramePr>
            <a:graphicFrameLocks noGrp="1"/>
          </p:cNvGraphicFramePr>
          <p:nvPr>
            <p:extLst>
              <p:ext uri="{D42A27DB-BD31-4B8C-83A1-F6EECF244321}">
                <p14:modId xmlns:p14="http://schemas.microsoft.com/office/powerpoint/2010/main" val="3376419411"/>
              </p:ext>
            </p:extLst>
          </p:nvPr>
        </p:nvGraphicFramePr>
        <p:xfrm>
          <a:off x="1281063" y="5241035"/>
          <a:ext cx="6010251" cy="3200400"/>
        </p:xfrm>
        <a:graphic>
          <a:graphicData uri="http://schemas.openxmlformats.org/drawingml/2006/table">
            <a:tbl>
              <a:tblPr firstRow="1" bandRow="1">
                <a:tableStyleId>{5C22544A-7EE6-4342-B048-85BDC9FD1C3A}</a:tableStyleId>
              </a:tblPr>
              <a:tblGrid>
                <a:gridCol w="1265316">
                  <a:extLst>
                    <a:ext uri="{9D8B030D-6E8A-4147-A177-3AD203B41FA5}">
                      <a16:colId xmlns:a16="http://schemas.microsoft.com/office/drawing/2014/main" val="790954970"/>
                    </a:ext>
                  </a:extLst>
                </a:gridCol>
                <a:gridCol w="4744935">
                  <a:extLst>
                    <a:ext uri="{9D8B030D-6E8A-4147-A177-3AD203B41FA5}">
                      <a16:colId xmlns:a16="http://schemas.microsoft.com/office/drawing/2014/main" val="2314856713"/>
                    </a:ext>
                  </a:extLst>
                </a:gridCol>
              </a:tblGrid>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Reading</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57729572"/>
                  </a:ext>
                </a:extLst>
              </a:tr>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Writing</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14035029"/>
                  </a:ext>
                </a:extLst>
              </a:tr>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Math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57308225"/>
                  </a:ext>
                </a:extLst>
              </a:tr>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Science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6545341"/>
                  </a:ext>
                </a:extLst>
              </a:tr>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Social </a:t>
                      </a:r>
                    </a:p>
                    <a:p>
                      <a:pPr algn="ctr"/>
                      <a:r>
                        <a:rPr lang="en-US" sz="1600" b="0" dirty="0">
                          <a:solidFill>
                            <a:schemeClr val="tx1"/>
                          </a:solidFill>
                          <a:latin typeface="KG Miss Kindergarten" panose="02000000000000000000" pitchFamily="2" charset="0"/>
                          <a:ea typeface="HelloAnnie" panose="02000603000000000000" pitchFamily="2" charset="0"/>
                        </a:rPr>
                        <a:t>Studies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2949169"/>
                  </a:ext>
                </a:extLst>
              </a:tr>
            </a:tbl>
          </a:graphicData>
        </a:graphic>
      </p:graphicFrame>
      <p:sp>
        <p:nvSpPr>
          <p:cNvPr id="36" name="TextBox 35">
            <a:extLst>
              <a:ext uri="{FF2B5EF4-FFF2-40B4-BE49-F238E27FC236}">
                <a16:creationId xmlns:a16="http://schemas.microsoft.com/office/drawing/2014/main" id="{C393975E-C7AE-48C8-B057-F740A313C471}"/>
              </a:ext>
            </a:extLst>
          </p:cNvPr>
          <p:cNvSpPr txBox="1"/>
          <p:nvPr/>
        </p:nvSpPr>
        <p:spPr>
          <a:xfrm>
            <a:off x="430163" y="2040326"/>
            <a:ext cx="3155055" cy="584775"/>
          </a:xfrm>
          <a:prstGeom prst="rect">
            <a:avLst/>
          </a:prstGeom>
          <a:noFill/>
        </p:spPr>
        <p:txBody>
          <a:bodyPr wrap="square" rtlCol="0">
            <a:spAutoFit/>
          </a:bodyPr>
          <a:lstStyle/>
          <a:p>
            <a:pPr algn="ctr"/>
            <a:r>
              <a:rPr lang="en-US" sz="1600" b="1" dirty="0">
                <a:latin typeface="KG Miss Kindy Chunky" panose="02000000000000000000" pitchFamily="2" charset="0"/>
                <a:ea typeface="HelloButtons" panose="02000603000000000000" pitchFamily="2" charset="0"/>
              </a:rPr>
              <a:t>What’s Happening </a:t>
            </a:r>
          </a:p>
          <a:p>
            <a:pPr algn="ctr"/>
            <a:r>
              <a:rPr lang="en-US" sz="1600" b="1" dirty="0">
                <a:latin typeface="KG Miss Kindy Chunky" panose="02000000000000000000" pitchFamily="2" charset="0"/>
                <a:ea typeface="HelloButtons" panose="02000603000000000000" pitchFamily="2" charset="0"/>
              </a:rPr>
              <a:t>This Month</a:t>
            </a:r>
          </a:p>
        </p:txBody>
      </p:sp>
      <p:sp>
        <p:nvSpPr>
          <p:cNvPr id="37" name="TextBox 36">
            <a:extLst>
              <a:ext uri="{FF2B5EF4-FFF2-40B4-BE49-F238E27FC236}">
                <a16:creationId xmlns:a16="http://schemas.microsoft.com/office/drawing/2014/main" id="{5AFDF339-5283-48FC-B582-09918C6DD096}"/>
              </a:ext>
            </a:extLst>
          </p:cNvPr>
          <p:cNvSpPr txBox="1"/>
          <p:nvPr/>
        </p:nvSpPr>
        <p:spPr>
          <a:xfrm>
            <a:off x="1861432" y="5038120"/>
            <a:ext cx="3770135" cy="338554"/>
          </a:xfrm>
          <a:prstGeom prst="rect">
            <a:avLst/>
          </a:prstGeom>
          <a:noFill/>
        </p:spPr>
        <p:txBody>
          <a:bodyPr wrap="none" rtlCol="0">
            <a:spAutoFit/>
          </a:bodyPr>
          <a:lstStyle/>
          <a:p>
            <a:pPr algn="ctr"/>
            <a:r>
              <a:rPr lang="en-US" sz="1600" b="1" dirty="0">
                <a:latin typeface="KG Miss Kindy Chunky" panose="02000000000000000000" pitchFamily="2" charset="0"/>
                <a:ea typeface="HelloButtons" panose="02000603000000000000" pitchFamily="2" charset="0"/>
              </a:rPr>
              <a:t>A Peek At What We Are Learning</a:t>
            </a:r>
          </a:p>
        </p:txBody>
      </p:sp>
      <p:sp>
        <p:nvSpPr>
          <p:cNvPr id="38" name="TextBox 37">
            <a:extLst>
              <a:ext uri="{FF2B5EF4-FFF2-40B4-BE49-F238E27FC236}">
                <a16:creationId xmlns:a16="http://schemas.microsoft.com/office/drawing/2014/main" id="{F61287FD-5913-4618-875D-8A624851EC6D}"/>
              </a:ext>
            </a:extLst>
          </p:cNvPr>
          <p:cNvSpPr txBox="1"/>
          <p:nvPr/>
        </p:nvSpPr>
        <p:spPr>
          <a:xfrm>
            <a:off x="4050274" y="2042136"/>
            <a:ext cx="2975897" cy="584775"/>
          </a:xfrm>
          <a:prstGeom prst="rect">
            <a:avLst/>
          </a:prstGeom>
          <a:noFill/>
        </p:spPr>
        <p:txBody>
          <a:bodyPr wrap="square" rtlCol="0">
            <a:spAutoFit/>
          </a:bodyPr>
          <a:lstStyle/>
          <a:p>
            <a:pPr algn="ctr"/>
            <a:r>
              <a:rPr lang="en-US" sz="1600" b="1" dirty="0">
                <a:latin typeface="KG Miss Kindy Chunky" panose="02000000000000000000" pitchFamily="2" charset="0"/>
                <a:ea typeface="HelloButtons" panose="02000603000000000000" pitchFamily="2" charset="0"/>
              </a:rPr>
              <a:t>A Note From </a:t>
            </a:r>
          </a:p>
          <a:p>
            <a:pPr algn="ctr"/>
            <a:r>
              <a:rPr lang="en-US" sz="1600" b="1" dirty="0">
                <a:latin typeface="KG Miss Kindy Chunky" panose="02000000000000000000" pitchFamily="2" charset="0"/>
                <a:ea typeface="HelloButtons" panose="02000603000000000000" pitchFamily="2" charset="0"/>
              </a:rPr>
              <a:t>Mrs. Jones</a:t>
            </a:r>
          </a:p>
        </p:txBody>
      </p:sp>
      <p:sp>
        <p:nvSpPr>
          <p:cNvPr id="39" name="TextBox 38">
            <a:extLst>
              <a:ext uri="{FF2B5EF4-FFF2-40B4-BE49-F238E27FC236}">
                <a16:creationId xmlns:a16="http://schemas.microsoft.com/office/drawing/2014/main" id="{F89DAFE4-8F96-4DE5-8E99-800EC5566B00}"/>
              </a:ext>
            </a:extLst>
          </p:cNvPr>
          <p:cNvSpPr txBox="1"/>
          <p:nvPr/>
        </p:nvSpPr>
        <p:spPr bwMode="white">
          <a:xfrm>
            <a:off x="0" y="1354557"/>
            <a:ext cx="7772400" cy="523220"/>
          </a:xfrm>
          <a:prstGeom prst="rect">
            <a:avLst/>
          </a:prstGeom>
          <a:noFill/>
        </p:spPr>
        <p:txBody>
          <a:bodyPr wrap="square" rtlCol="0">
            <a:spAutoFit/>
          </a:bodyPr>
          <a:lstStyle/>
          <a:p>
            <a:pPr algn="ctr"/>
            <a:r>
              <a:rPr lang="en-US" sz="2800" dirty="0">
                <a:latin typeface="KG Always A Good Time" panose="02000505000000020003" pitchFamily="2" charset="0"/>
                <a:ea typeface="HelloBoomerang" panose="02000603000000000000" pitchFamily="2" charset="0"/>
              </a:rPr>
              <a:t>January </a:t>
            </a:r>
            <a:r>
              <a:rPr lang="en-US" sz="2800" dirty="0">
                <a:latin typeface="KG Blank Space Sketch" panose="02000000000000000000" pitchFamily="2" charset="0"/>
                <a:ea typeface="HelloEtchASketch" panose="02000603000000000000" pitchFamily="2" charset="0"/>
              </a:rPr>
              <a:t>News</a:t>
            </a:r>
          </a:p>
        </p:txBody>
      </p:sp>
    </p:spTree>
    <p:extLst>
      <p:ext uri="{BB962C8B-B14F-4D97-AF65-F5344CB8AC3E}">
        <p14:creationId xmlns:p14="http://schemas.microsoft.com/office/powerpoint/2010/main" val="21966498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5B6E145D-ED4C-462B-A7E8-72B3A9C2B7FD}"/>
              </a:ext>
            </a:extLst>
          </p:cNvPr>
          <p:cNvSpPr/>
          <p:nvPr/>
        </p:nvSpPr>
        <p:spPr>
          <a:xfrm>
            <a:off x="444814" y="1946371"/>
            <a:ext cx="3288986" cy="3020901"/>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0" name="Rectangle: Rounded Corners 19">
            <a:extLst>
              <a:ext uri="{FF2B5EF4-FFF2-40B4-BE49-F238E27FC236}">
                <a16:creationId xmlns:a16="http://schemas.microsoft.com/office/drawing/2014/main" id="{6831B349-77B7-413B-9090-9B6738527F93}"/>
              </a:ext>
            </a:extLst>
          </p:cNvPr>
          <p:cNvSpPr/>
          <p:nvPr/>
        </p:nvSpPr>
        <p:spPr>
          <a:xfrm>
            <a:off x="3986774" y="1946371"/>
            <a:ext cx="3291840" cy="3020901"/>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1" name="Rectangle: Rounded Corners 20">
            <a:extLst>
              <a:ext uri="{FF2B5EF4-FFF2-40B4-BE49-F238E27FC236}">
                <a16:creationId xmlns:a16="http://schemas.microsoft.com/office/drawing/2014/main" id="{741634B6-64A8-44F9-9928-2FEC1426F8E7}"/>
              </a:ext>
            </a:extLst>
          </p:cNvPr>
          <p:cNvSpPr/>
          <p:nvPr/>
        </p:nvSpPr>
        <p:spPr>
          <a:xfrm>
            <a:off x="444814" y="5084774"/>
            <a:ext cx="6833800" cy="3405966"/>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2" name="Rectangle: Rounded Corners 21">
            <a:extLst>
              <a:ext uri="{FF2B5EF4-FFF2-40B4-BE49-F238E27FC236}">
                <a16:creationId xmlns:a16="http://schemas.microsoft.com/office/drawing/2014/main" id="{D2FE0286-A4F0-4C2D-A982-7DDE87D241E7}"/>
              </a:ext>
            </a:extLst>
          </p:cNvPr>
          <p:cNvSpPr/>
          <p:nvPr/>
        </p:nvSpPr>
        <p:spPr>
          <a:xfrm>
            <a:off x="444814" y="8608242"/>
            <a:ext cx="6833800" cy="929085"/>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8F0F3506-F18C-4553-8388-A0B8DCD39C42}"/>
              </a:ext>
            </a:extLst>
          </p:cNvPr>
          <p:cNvSpPr txBox="1"/>
          <p:nvPr/>
        </p:nvSpPr>
        <p:spPr>
          <a:xfrm>
            <a:off x="158765" y="8658869"/>
            <a:ext cx="7409409" cy="338554"/>
          </a:xfrm>
          <a:prstGeom prst="rect">
            <a:avLst/>
          </a:prstGeom>
          <a:noFill/>
        </p:spPr>
        <p:txBody>
          <a:bodyPr wrap="square" rtlCol="0">
            <a:spAutoFit/>
          </a:bodyPr>
          <a:lstStyle/>
          <a:p>
            <a:pPr algn="ctr"/>
            <a:r>
              <a:rPr lang="en-US" sz="1600" b="1" dirty="0">
                <a:latin typeface="KG Miss Kindy Chunky" panose="02000000000000000000" pitchFamily="2" charset="0"/>
                <a:ea typeface="HelloButtons" panose="02000603000000000000" pitchFamily="2" charset="0"/>
              </a:rPr>
              <a:t>Spelling Words</a:t>
            </a:r>
          </a:p>
        </p:txBody>
      </p:sp>
      <p:sp>
        <p:nvSpPr>
          <p:cNvPr id="24" name="TextBox 23">
            <a:extLst>
              <a:ext uri="{FF2B5EF4-FFF2-40B4-BE49-F238E27FC236}">
                <a16:creationId xmlns:a16="http://schemas.microsoft.com/office/drawing/2014/main" id="{57053DC5-2F19-41D4-8002-F3A84DC32FF0}"/>
              </a:ext>
            </a:extLst>
          </p:cNvPr>
          <p:cNvSpPr txBox="1"/>
          <p:nvPr/>
        </p:nvSpPr>
        <p:spPr>
          <a:xfrm>
            <a:off x="442863" y="2435230"/>
            <a:ext cx="3288987" cy="1750287"/>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event here.</a:t>
            </a:r>
          </a:p>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event here.</a:t>
            </a:r>
          </a:p>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event here.</a:t>
            </a:r>
          </a:p>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event here.</a:t>
            </a:r>
          </a:p>
        </p:txBody>
      </p:sp>
      <p:sp>
        <p:nvSpPr>
          <p:cNvPr id="25" name="TextBox 24">
            <a:extLst>
              <a:ext uri="{FF2B5EF4-FFF2-40B4-BE49-F238E27FC236}">
                <a16:creationId xmlns:a16="http://schemas.microsoft.com/office/drawing/2014/main" id="{2591DCA1-AA19-446E-BCE0-FFA51249CB9A}"/>
              </a:ext>
            </a:extLst>
          </p:cNvPr>
          <p:cNvSpPr txBox="1"/>
          <p:nvPr/>
        </p:nvSpPr>
        <p:spPr>
          <a:xfrm>
            <a:off x="3986774" y="2441484"/>
            <a:ext cx="3115596" cy="457626"/>
          </a:xfrm>
          <a:prstGeom prst="rect">
            <a:avLst/>
          </a:prstGeom>
          <a:noFill/>
        </p:spPr>
        <p:txBody>
          <a:bodyPr wrap="none" rtlCol="0">
            <a:spAutoFit/>
          </a:bodyPr>
          <a:lstStyle/>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your teacher note here.</a:t>
            </a:r>
          </a:p>
        </p:txBody>
      </p:sp>
      <p:sp>
        <p:nvSpPr>
          <p:cNvPr id="26" name="TextBox 25">
            <a:extLst>
              <a:ext uri="{FF2B5EF4-FFF2-40B4-BE49-F238E27FC236}">
                <a16:creationId xmlns:a16="http://schemas.microsoft.com/office/drawing/2014/main" id="{FBA8EEE6-56BB-44F1-AD7E-CE7941D62374}"/>
              </a:ext>
            </a:extLst>
          </p:cNvPr>
          <p:cNvSpPr txBox="1"/>
          <p:nvPr/>
        </p:nvSpPr>
        <p:spPr>
          <a:xfrm>
            <a:off x="442863" y="8843535"/>
            <a:ext cx="3808543" cy="457626"/>
          </a:xfrm>
          <a:prstGeom prst="rect">
            <a:avLst/>
          </a:prstGeom>
          <a:noFill/>
        </p:spPr>
        <p:txBody>
          <a:bodyPr wrap="none" rtlCol="0">
            <a:spAutoFit/>
          </a:bodyPr>
          <a:lstStyle/>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your weekly spelling words here.</a:t>
            </a:r>
          </a:p>
        </p:txBody>
      </p:sp>
      <p:graphicFrame>
        <p:nvGraphicFramePr>
          <p:cNvPr id="27" name="Table 26">
            <a:extLst>
              <a:ext uri="{FF2B5EF4-FFF2-40B4-BE49-F238E27FC236}">
                <a16:creationId xmlns:a16="http://schemas.microsoft.com/office/drawing/2014/main" id="{A3865DEF-0F97-4C08-B585-EC5638F9B1A6}"/>
              </a:ext>
            </a:extLst>
          </p:cNvPr>
          <p:cNvGraphicFramePr>
            <a:graphicFrameLocks noGrp="1"/>
          </p:cNvGraphicFramePr>
          <p:nvPr>
            <p:extLst>
              <p:ext uri="{D42A27DB-BD31-4B8C-83A1-F6EECF244321}">
                <p14:modId xmlns:p14="http://schemas.microsoft.com/office/powerpoint/2010/main" val="2563176906"/>
              </p:ext>
            </p:extLst>
          </p:nvPr>
        </p:nvGraphicFramePr>
        <p:xfrm>
          <a:off x="493787" y="5279135"/>
          <a:ext cx="6784828" cy="3200400"/>
        </p:xfrm>
        <a:graphic>
          <a:graphicData uri="http://schemas.openxmlformats.org/drawingml/2006/table">
            <a:tbl>
              <a:tblPr firstRow="1" bandRow="1">
                <a:tableStyleId>{5C22544A-7EE6-4342-B048-85BDC9FD1C3A}</a:tableStyleId>
              </a:tblPr>
              <a:tblGrid>
                <a:gridCol w="1428385">
                  <a:extLst>
                    <a:ext uri="{9D8B030D-6E8A-4147-A177-3AD203B41FA5}">
                      <a16:colId xmlns:a16="http://schemas.microsoft.com/office/drawing/2014/main" val="790954970"/>
                    </a:ext>
                  </a:extLst>
                </a:gridCol>
                <a:gridCol w="5356443">
                  <a:extLst>
                    <a:ext uri="{9D8B030D-6E8A-4147-A177-3AD203B41FA5}">
                      <a16:colId xmlns:a16="http://schemas.microsoft.com/office/drawing/2014/main" val="2314856713"/>
                    </a:ext>
                  </a:extLst>
                </a:gridCol>
              </a:tblGrid>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Reading</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57729572"/>
                  </a:ext>
                </a:extLst>
              </a:tr>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Writing</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14035029"/>
                  </a:ext>
                </a:extLst>
              </a:tr>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Math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57308225"/>
                  </a:ext>
                </a:extLst>
              </a:tr>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Science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6545341"/>
                  </a:ext>
                </a:extLst>
              </a:tr>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Social </a:t>
                      </a:r>
                    </a:p>
                    <a:p>
                      <a:pPr algn="ctr"/>
                      <a:r>
                        <a:rPr lang="en-US" sz="1600" b="0" dirty="0">
                          <a:solidFill>
                            <a:schemeClr val="tx1"/>
                          </a:solidFill>
                          <a:latin typeface="KG Miss Kindergarten" panose="02000000000000000000" pitchFamily="2" charset="0"/>
                          <a:ea typeface="HelloAnnie" panose="02000603000000000000" pitchFamily="2" charset="0"/>
                        </a:rPr>
                        <a:t>Studies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2949169"/>
                  </a:ext>
                </a:extLst>
              </a:tr>
            </a:tbl>
          </a:graphicData>
        </a:graphic>
      </p:graphicFrame>
      <p:sp>
        <p:nvSpPr>
          <p:cNvPr id="28" name="TextBox 27">
            <a:extLst>
              <a:ext uri="{FF2B5EF4-FFF2-40B4-BE49-F238E27FC236}">
                <a16:creationId xmlns:a16="http://schemas.microsoft.com/office/drawing/2014/main" id="{34256DCA-4AF9-4113-AA07-0D764676CD25}"/>
              </a:ext>
            </a:extLst>
          </p:cNvPr>
          <p:cNvSpPr txBox="1"/>
          <p:nvPr/>
        </p:nvSpPr>
        <p:spPr>
          <a:xfrm>
            <a:off x="417463" y="1976826"/>
            <a:ext cx="3155055" cy="584775"/>
          </a:xfrm>
          <a:prstGeom prst="rect">
            <a:avLst/>
          </a:prstGeom>
          <a:noFill/>
        </p:spPr>
        <p:txBody>
          <a:bodyPr wrap="square" rtlCol="0">
            <a:spAutoFit/>
          </a:bodyPr>
          <a:lstStyle/>
          <a:p>
            <a:pPr algn="ctr"/>
            <a:r>
              <a:rPr lang="en-US" sz="1600" b="1" dirty="0">
                <a:latin typeface="KG Miss Kindy Chunky" panose="02000000000000000000" pitchFamily="2" charset="0"/>
                <a:ea typeface="HelloButtons" panose="02000603000000000000" pitchFamily="2" charset="0"/>
              </a:rPr>
              <a:t>What’s Happening </a:t>
            </a:r>
          </a:p>
          <a:p>
            <a:pPr algn="ctr"/>
            <a:r>
              <a:rPr lang="en-US" sz="1600" b="1" dirty="0">
                <a:latin typeface="KG Miss Kindy Chunky" panose="02000000000000000000" pitchFamily="2" charset="0"/>
                <a:ea typeface="HelloButtons" panose="02000603000000000000" pitchFamily="2" charset="0"/>
              </a:rPr>
              <a:t>This Week</a:t>
            </a:r>
          </a:p>
        </p:txBody>
      </p:sp>
      <p:sp>
        <p:nvSpPr>
          <p:cNvPr id="29" name="TextBox 28">
            <a:extLst>
              <a:ext uri="{FF2B5EF4-FFF2-40B4-BE49-F238E27FC236}">
                <a16:creationId xmlns:a16="http://schemas.microsoft.com/office/drawing/2014/main" id="{EB17B9C4-B9BE-4243-99C9-23EF2CBCE58A}"/>
              </a:ext>
            </a:extLst>
          </p:cNvPr>
          <p:cNvSpPr txBox="1"/>
          <p:nvPr/>
        </p:nvSpPr>
        <p:spPr>
          <a:xfrm>
            <a:off x="1848732" y="5076220"/>
            <a:ext cx="3770135" cy="338554"/>
          </a:xfrm>
          <a:prstGeom prst="rect">
            <a:avLst/>
          </a:prstGeom>
          <a:noFill/>
        </p:spPr>
        <p:txBody>
          <a:bodyPr wrap="none" rtlCol="0">
            <a:spAutoFit/>
          </a:bodyPr>
          <a:lstStyle/>
          <a:p>
            <a:pPr algn="ctr"/>
            <a:r>
              <a:rPr lang="en-US" sz="1600" b="1" dirty="0">
                <a:latin typeface="KG Miss Kindy Chunky" panose="02000000000000000000" pitchFamily="2" charset="0"/>
                <a:ea typeface="HelloButtons" panose="02000603000000000000" pitchFamily="2" charset="0"/>
              </a:rPr>
              <a:t>A Peek At What We Are Learning</a:t>
            </a:r>
          </a:p>
        </p:txBody>
      </p:sp>
      <p:sp>
        <p:nvSpPr>
          <p:cNvPr id="30" name="TextBox 29">
            <a:extLst>
              <a:ext uri="{FF2B5EF4-FFF2-40B4-BE49-F238E27FC236}">
                <a16:creationId xmlns:a16="http://schemas.microsoft.com/office/drawing/2014/main" id="{1CBE70DA-B43A-41CD-981A-56788817CB69}"/>
              </a:ext>
            </a:extLst>
          </p:cNvPr>
          <p:cNvSpPr txBox="1"/>
          <p:nvPr/>
        </p:nvSpPr>
        <p:spPr>
          <a:xfrm>
            <a:off x="4037574" y="1978636"/>
            <a:ext cx="2975897" cy="584775"/>
          </a:xfrm>
          <a:prstGeom prst="rect">
            <a:avLst/>
          </a:prstGeom>
          <a:noFill/>
        </p:spPr>
        <p:txBody>
          <a:bodyPr wrap="square" rtlCol="0">
            <a:spAutoFit/>
          </a:bodyPr>
          <a:lstStyle/>
          <a:p>
            <a:pPr algn="ctr"/>
            <a:r>
              <a:rPr lang="en-US" sz="1600" b="1" dirty="0">
                <a:latin typeface="KG Miss Kindy Chunky" panose="02000000000000000000" pitchFamily="2" charset="0"/>
                <a:ea typeface="HelloButtons" panose="02000603000000000000" pitchFamily="2" charset="0"/>
              </a:rPr>
              <a:t>A Note From </a:t>
            </a:r>
          </a:p>
          <a:p>
            <a:pPr algn="ctr"/>
            <a:r>
              <a:rPr lang="en-US" sz="1600" b="1" dirty="0">
                <a:latin typeface="KG Miss Kindy Chunky" panose="02000000000000000000" pitchFamily="2" charset="0"/>
                <a:ea typeface="HelloButtons" panose="02000603000000000000" pitchFamily="2" charset="0"/>
              </a:rPr>
              <a:t>Mrs. Jones</a:t>
            </a:r>
          </a:p>
        </p:txBody>
      </p:sp>
      <p:sp>
        <p:nvSpPr>
          <p:cNvPr id="31" name="TextBox 30">
            <a:extLst>
              <a:ext uri="{FF2B5EF4-FFF2-40B4-BE49-F238E27FC236}">
                <a16:creationId xmlns:a16="http://schemas.microsoft.com/office/drawing/2014/main" id="{951DA223-99F2-488F-B464-843C91E2A0D5}"/>
              </a:ext>
            </a:extLst>
          </p:cNvPr>
          <p:cNvSpPr txBox="1"/>
          <p:nvPr/>
        </p:nvSpPr>
        <p:spPr bwMode="white">
          <a:xfrm>
            <a:off x="149477" y="301623"/>
            <a:ext cx="7508623" cy="923330"/>
          </a:xfrm>
          <a:prstGeom prst="rect">
            <a:avLst/>
          </a:prstGeom>
          <a:noFill/>
        </p:spPr>
        <p:txBody>
          <a:bodyPr wrap="square" rtlCol="0">
            <a:spAutoFit/>
          </a:bodyPr>
          <a:lstStyle/>
          <a:p>
            <a:pPr algn="ctr"/>
            <a:r>
              <a:rPr lang="en-US" sz="5400" dirty="0">
                <a:solidFill>
                  <a:schemeClr val="bg1"/>
                </a:solidFill>
                <a:latin typeface="KG Always A Good Time" panose="02000505000000020003" pitchFamily="2" charset="0"/>
                <a:ea typeface="HelloBoomerang" panose="02000603000000000000" pitchFamily="2" charset="0"/>
              </a:rPr>
              <a:t>Our Classroom </a:t>
            </a:r>
            <a:r>
              <a:rPr lang="en-US" sz="5400" dirty="0">
                <a:solidFill>
                  <a:schemeClr val="bg1"/>
                </a:solidFill>
                <a:latin typeface="KG Blank Space Sketch" panose="02000000000000000000" pitchFamily="2" charset="0"/>
                <a:ea typeface="HelloEtchASketch" panose="02000603000000000000" pitchFamily="2" charset="0"/>
              </a:rPr>
              <a:t>News</a:t>
            </a:r>
            <a:endParaRPr lang="en-US" sz="6600" dirty="0">
              <a:solidFill>
                <a:schemeClr val="bg1"/>
              </a:solidFill>
              <a:latin typeface="KG Blank Space Sketch" panose="02000000000000000000" pitchFamily="2" charset="0"/>
              <a:ea typeface="HelloEtchASketch" panose="02000603000000000000" pitchFamily="2" charset="0"/>
            </a:endParaRPr>
          </a:p>
        </p:txBody>
      </p:sp>
      <p:sp>
        <p:nvSpPr>
          <p:cNvPr id="32" name="TextBox 31">
            <a:extLst>
              <a:ext uri="{FF2B5EF4-FFF2-40B4-BE49-F238E27FC236}">
                <a16:creationId xmlns:a16="http://schemas.microsoft.com/office/drawing/2014/main" id="{4DFA3BA9-C2E2-4292-BD86-EF040069965B}"/>
              </a:ext>
            </a:extLst>
          </p:cNvPr>
          <p:cNvSpPr txBox="1"/>
          <p:nvPr/>
        </p:nvSpPr>
        <p:spPr>
          <a:xfrm>
            <a:off x="155818" y="1329435"/>
            <a:ext cx="1136017" cy="338554"/>
          </a:xfrm>
          <a:prstGeom prst="rect">
            <a:avLst/>
          </a:prstGeom>
          <a:noFill/>
        </p:spPr>
        <p:txBody>
          <a:bodyPr wrap="none" rtlCol="0">
            <a:spAutoFit/>
          </a:bodyPr>
          <a:lstStyle/>
          <a:p>
            <a:r>
              <a:rPr lang="en-US" sz="1600" b="1" dirty="0">
                <a:latin typeface="KG Miss Kindy Chunky" panose="02000000000000000000" pitchFamily="2" charset="0"/>
                <a:ea typeface="HelloButtons" panose="02000603000000000000" pitchFamily="2" charset="0"/>
              </a:rPr>
              <a:t>Week of</a:t>
            </a:r>
            <a:r>
              <a:rPr lang="en-US" sz="1600" dirty="0">
                <a:latin typeface="KG Miss Kindy Chunky" panose="02000000000000000000" pitchFamily="2" charset="0"/>
                <a:ea typeface="HelloButtons" panose="02000603000000000000" pitchFamily="2" charset="0"/>
              </a:rPr>
              <a:t>:</a:t>
            </a:r>
          </a:p>
        </p:txBody>
      </p:sp>
    </p:spTree>
    <p:extLst>
      <p:ext uri="{BB962C8B-B14F-4D97-AF65-F5344CB8AC3E}">
        <p14:creationId xmlns:p14="http://schemas.microsoft.com/office/powerpoint/2010/main" val="41499166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7CE74C37-FE53-4CED-ADCB-73299B2E6CB6}"/>
              </a:ext>
            </a:extLst>
          </p:cNvPr>
          <p:cNvSpPr/>
          <p:nvPr/>
        </p:nvSpPr>
        <p:spPr>
          <a:xfrm>
            <a:off x="444814" y="1857471"/>
            <a:ext cx="3288986" cy="3020901"/>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8" name="Rectangle: Rounded Corners 17">
            <a:extLst>
              <a:ext uri="{FF2B5EF4-FFF2-40B4-BE49-F238E27FC236}">
                <a16:creationId xmlns:a16="http://schemas.microsoft.com/office/drawing/2014/main" id="{1210A645-1BDF-4930-9D6D-EFB9C24D5F5E}"/>
              </a:ext>
            </a:extLst>
          </p:cNvPr>
          <p:cNvSpPr/>
          <p:nvPr/>
        </p:nvSpPr>
        <p:spPr>
          <a:xfrm>
            <a:off x="3986774" y="1857471"/>
            <a:ext cx="3291840" cy="3020901"/>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541ACF8D-F9C0-4B86-9869-E85C588FF7F1}"/>
              </a:ext>
            </a:extLst>
          </p:cNvPr>
          <p:cNvSpPr/>
          <p:nvPr/>
        </p:nvSpPr>
        <p:spPr>
          <a:xfrm>
            <a:off x="444814" y="4995874"/>
            <a:ext cx="6833800" cy="3405966"/>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0" name="Rectangle: Rounded Corners 19">
            <a:extLst>
              <a:ext uri="{FF2B5EF4-FFF2-40B4-BE49-F238E27FC236}">
                <a16:creationId xmlns:a16="http://schemas.microsoft.com/office/drawing/2014/main" id="{83916E3E-7A91-428D-AFB1-3BE897A88A81}"/>
              </a:ext>
            </a:extLst>
          </p:cNvPr>
          <p:cNvSpPr/>
          <p:nvPr/>
        </p:nvSpPr>
        <p:spPr>
          <a:xfrm>
            <a:off x="444814" y="8519342"/>
            <a:ext cx="6833800" cy="929085"/>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EF38010D-361B-4E47-A4DE-F1D2E005DB97}"/>
              </a:ext>
            </a:extLst>
          </p:cNvPr>
          <p:cNvSpPr txBox="1"/>
          <p:nvPr/>
        </p:nvSpPr>
        <p:spPr>
          <a:xfrm>
            <a:off x="158765" y="8569969"/>
            <a:ext cx="7409409" cy="338554"/>
          </a:xfrm>
          <a:prstGeom prst="rect">
            <a:avLst/>
          </a:prstGeom>
          <a:noFill/>
        </p:spPr>
        <p:txBody>
          <a:bodyPr wrap="square" rtlCol="0">
            <a:spAutoFit/>
          </a:bodyPr>
          <a:lstStyle/>
          <a:p>
            <a:pPr algn="ctr"/>
            <a:r>
              <a:rPr lang="en-US" sz="1600" b="1" dirty="0">
                <a:latin typeface="KG Miss Kindy Chunky" panose="02000000000000000000" pitchFamily="2" charset="0"/>
                <a:ea typeface="HelloButtons" panose="02000603000000000000" pitchFamily="2" charset="0"/>
              </a:rPr>
              <a:t>Spelling Words</a:t>
            </a:r>
          </a:p>
        </p:txBody>
      </p:sp>
      <p:sp>
        <p:nvSpPr>
          <p:cNvPr id="22" name="TextBox 21">
            <a:extLst>
              <a:ext uri="{FF2B5EF4-FFF2-40B4-BE49-F238E27FC236}">
                <a16:creationId xmlns:a16="http://schemas.microsoft.com/office/drawing/2014/main" id="{3A376157-C01B-4399-83BE-5F2EB46DE535}"/>
              </a:ext>
            </a:extLst>
          </p:cNvPr>
          <p:cNvSpPr txBox="1"/>
          <p:nvPr/>
        </p:nvSpPr>
        <p:spPr>
          <a:xfrm>
            <a:off x="442863" y="2346330"/>
            <a:ext cx="3288987" cy="1750287"/>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event here.</a:t>
            </a:r>
          </a:p>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event here.</a:t>
            </a:r>
          </a:p>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event here.</a:t>
            </a:r>
          </a:p>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event here.</a:t>
            </a:r>
          </a:p>
        </p:txBody>
      </p:sp>
      <p:sp>
        <p:nvSpPr>
          <p:cNvPr id="23" name="TextBox 22">
            <a:extLst>
              <a:ext uri="{FF2B5EF4-FFF2-40B4-BE49-F238E27FC236}">
                <a16:creationId xmlns:a16="http://schemas.microsoft.com/office/drawing/2014/main" id="{9A17E82D-7D04-4B7F-8878-DB81F9F609F5}"/>
              </a:ext>
            </a:extLst>
          </p:cNvPr>
          <p:cNvSpPr txBox="1"/>
          <p:nvPr/>
        </p:nvSpPr>
        <p:spPr>
          <a:xfrm>
            <a:off x="3986774" y="2352584"/>
            <a:ext cx="3115596" cy="457626"/>
          </a:xfrm>
          <a:prstGeom prst="rect">
            <a:avLst/>
          </a:prstGeom>
          <a:noFill/>
        </p:spPr>
        <p:txBody>
          <a:bodyPr wrap="none" rtlCol="0">
            <a:spAutoFit/>
          </a:bodyPr>
          <a:lstStyle/>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your teacher note here.</a:t>
            </a:r>
          </a:p>
        </p:txBody>
      </p:sp>
      <p:sp>
        <p:nvSpPr>
          <p:cNvPr id="24" name="TextBox 23">
            <a:extLst>
              <a:ext uri="{FF2B5EF4-FFF2-40B4-BE49-F238E27FC236}">
                <a16:creationId xmlns:a16="http://schemas.microsoft.com/office/drawing/2014/main" id="{6A147130-4098-409C-87E5-DFA07D17889A}"/>
              </a:ext>
            </a:extLst>
          </p:cNvPr>
          <p:cNvSpPr txBox="1"/>
          <p:nvPr/>
        </p:nvSpPr>
        <p:spPr>
          <a:xfrm>
            <a:off x="442863" y="8754635"/>
            <a:ext cx="3808543" cy="457626"/>
          </a:xfrm>
          <a:prstGeom prst="rect">
            <a:avLst/>
          </a:prstGeom>
          <a:noFill/>
        </p:spPr>
        <p:txBody>
          <a:bodyPr wrap="none" rtlCol="0">
            <a:spAutoFit/>
          </a:bodyPr>
          <a:lstStyle/>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your weekly spelling words here.</a:t>
            </a:r>
          </a:p>
        </p:txBody>
      </p:sp>
      <p:graphicFrame>
        <p:nvGraphicFramePr>
          <p:cNvPr id="25" name="Table 24">
            <a:extLst>
              <a:ext uri="{FF2B5EF4-FFF2-40B4-BE49-F238E27FC236}">
                <a16:creationId xmlns:a16="http://schemas.microsoft.com/office/drawing/2014/main" id="{94985F5A-DB13-4528-AB88-BFB170C2D25A}"/>
              </a:ext>
            </a:extLst>
          </p:cNvPr>
          <p:cNvGraphicFramePr>
            <a:graphicFrameLocks noGrp="1"/>
          </p:cNvGraphicFramePr>
          <p:nvPr>
            <p:extLst>
              <p:ext uri="{D42A27DB-BD31-4B8C-83A1-F6EECF244321}">
                <p14:modId xmlns:p14="http://schemas.microsoft.com/office/powerpoint/2010/main" val="611449146"/>
              </p:ext>
            </p:extLst>
          </p:nvPr>
        </p:nvGraphicFramePr>
        <p:xfrm>
          <a:off x="493787" y="5190235"/>
          <a:ext cx="6784828" cy="3200400"/>
        </p:xfrm>
        <a:graphic>
          <a:graphicData uri="http://schemas.openxmlformats.org/drawingml/2006/table">
            <a:tbl>
              <a:tblPr firstRow="1" bandRow="1">
                <a:tableStyleId>{5C22544A-7EE6-4342-B048-85BDC9FD1C3A}</a:tableStyleId>
              </a:tblPr>
              <a:tblGrid>
                <a:gridCol w="1428385">
                  <a:extLst>
                    <a:ext uri="{9D8B030D-6E8A-4147-A177-3AD203B41FA5}">
                      <a16:colId xmlns:a16="http://schemas.microsoft.com/office/drawing/2014/main" val="790954970"/>
                    </a:ext>
                  </a:extLst>
                </a:gridCol>
                <a:gridCol w="5356443">
                  <a:extLst>
                    <a:ext uri="{9D8B030D-6E8A-4147-A177-3AD203B41FA5}">
                      <a16:colId xmlns:a16="http://schemas.microsoft.com/office/drawing/2014/main" val="2314856713"/>
                    </a:ext>
                  </a:extLst>
                </a:gridCol>
              </a:tblGrid>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Reading</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57729572"/>
                  </a:ext>
                </a:extLst>
              </a:tr>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Writing</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14035029"/>
                  </a:ext>
                </a:extLst>
              </a:tr>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Math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57308225"/>
                  </a:ext>
                </a:extLst>
              </a:tr>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Science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6545341"/>
                  </a:ext>
                </a:extLst>
              </a:tr>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Social </a:t>
                      </a:r>
                    </a:p>
                    <a:p>
                      <a:pPr algn="ctr"/>
                      <a:r>
                        <a:rPr lang="en-US" sz="1600" b="0" dirty="0">
                          <a:solidFill>
                            <a:schemeClr val="tx1"/>
                          </a:solidFill>
                          <a:latin typeface="KG Miss Kindergarten" panose="02000000000000000000" pitchFamily="2" charset="0"/>
                          <a:ea typeface="HelloAnnie" panose="02000603000000000000" pitchFamily="2" charset="0"/>
                        </a:rPr>
                        <a:t>Studies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2949169"/>
                  </a:ext>
                </a:extLst>
              </a:tr>
            </a:tbl>
          </a:graphicData>
        </a:graphic>
      </p:graphicFrame>
      <p:sp>
        <p:nvSpPr>
          <p:cNvPr id="26" name="TextBox 25">
            <a:extLst>
              <a:ext uri="{FF2B5EF4-FFF2-40B4-BE49-F238E27FC236}">
                <a16:creationId xmlns:a16="http://schemas.microsoft.com/office/drawing/2014/main" id="{7B9AD6F4-62FB-4AC4-AA75-968C7D88884B}"/>
              </a:ext>
            </a:extLst>
          </p:cNvPr>
          <p:cNvSpPr txBox="1"/>
          <p:nvPr/>
        </p:nvSpPr>
        <p:spPr>
          <a:xfrm>
            <a:off x="417463" y="1887926"/>
            <a:ext cx="3155055" cy="584775"/>
          </a:xfrm>
          <a:prstGeom prst="rect">
            <a:avLst/>
          </a:prstGeom>
          <a:noFill/>
        </p:spPr>
        <p:txBody>
          <a:bodyPr wrap="square" rtlCol="0">
            <a:spAutoFit/>
          </a:bodyPr>
          <a:lstStyle/>
          <a:p>
            <a:pPr algn="ctr"/>
            <a:r>
              <a:rPr lang="en-US" sz="1600" b="1" dirty="0">
                <a:latin typeface="KG Miss Kindy Chunky" panose="02000000000000000000" pitchFamily="2" charset="0"/>
                <a:ea typeface="HelloButtons" panose="02000603000000000000" pitchFamily="2" charset="0"/>
              </a:rPr>
              <a:t>What’s Happening </a:t>
            </a:r>
          </a:p>
          <a:p>
            <a:pPr algn="ctr"/>
            <a:r>
              <a:rPr lang="en-US" sz="1600" b="1" dirty="0">
                <a:latin typeface="KG Miss Kindy Chunky" panose="02000000000000000000" pitchFamily="2" charset="0"/>
                <a:ea typeface="HelloButtons" panose="02000603000000000000" pitchFamily="2" charset="0"/>
              </a:rPr>
              <a:t>This Week</a:t>
            </a:r>
          </a:p>
        </p:txBody>
      </p:sp>
      <p:sp>
        <p:nvSpPr>
          <p:cNvPr id="27" name="TextBox 26">
            <a:extLst>
              <a:ext uri="{FF2B5EF4-FFF2-40B4-BE49-F238E27FC236}">
                <a16:creationId xmlns:a16="http://schemas.microsoft.com/office/drawing/2014/main" id="{80A6A329-5C65-41B8-A7B5-3F412F2F4A27}"/>
              </a:ext>
            </a:extLst>
          </p:cNvPr>
          <p:cNvSpPr txBox="1"/>
          <p:nvPr/>
        </p:nvSpPr>
        <p:spPr>
          <a:xfrm>
            <a:off x="1848732" y="4987320"/>
            <a:ext cx="3770135" cy="338554"/>
          </a:xfrm>
          <a:prstGeom prst="rect">
            <a:avLst/>
          </a:prstGeom>
          <a:noFill/>
        </p:spPr>
        <p:txBody>
          <a:bodyPr wrap="none" rtlCol="0">
            <a:spAutoFit/>
          </a:bodyPr>
          <a:lstStyle/>
          <a:p>
            <a:pPr algn="ctr"/>
            <a:r>
              <a:rPr lang="en-US" sz="1600" b="1" dirty="0">
                <a:latin typeface="KG Miss Kindy Chunky" panose="02000000000000000000" pitchFamily="2" charset="0"/>
                <a:ea typeface="HelloButtons" panose="02000603000000000000" pitchFamily="2" charset="0"/>
              </a:rPr>
              <a:t>A Peek At What We Are Learning</a:t>
            </a:r>
          </a:p>
        </p:txBody>
      </p:sp>
      <p:sp>
        <p:nvSpPr>
          <p:cNvPr id="28" name="TextBox 27">
            <a:extLst>
              <a:ext uri="{FF2B5EF4-FFF2-40B4-BE49-F238E27FC236}">
                <a16:creationId xmlns:a16="http://schemas.microsoft.com/office/drawing/2014/main" id="{B475BF43-3AEE-46E2-AC91-D18EEA6DB8B6}"/>
              </a:ext>
            </a:extLst>
          </p:cNvPr>
          <p:cNvSpPr txBox="1"/>
          <p:nvPr/>
        </p:nvSpPr>
        <p:spPr>
          <a:xfrm>
            <a:off x="4037574" y="1889736"/>
            <a:ext cx="2975897" cy="584775"/>
          </a:xfrm>
          <a:prstGeom prst="rect">
            <a:avLst/>
          </a:prstGeom>
          <a:noFill/>
        </p:spPr>
        <p:txBody>
          <a:bodyPr wrap="square" rtlCol="0">
            <a:spAutoFit/>
          </a:bodyPr>
          <a:lstStyle/>
          <a:p>
            <a:pPr algn="ctr"/>
            <a:r>
              <a:rPr lang="en-US" sz="1600" b="1" dirty="0">
                <a:latin typeface="KG Miss Kindy Chunky" panose="02000000000000000000" pitchFamily="2" charset="0"/>
                <a:ea typeface="HelloButtons" panose="02000603000000000000" pitchFamily="2" charset="0"/>
              </a:rPr>
              <a:t>A Note From </a:t>
            </a:r>
          </a:p>
          <a:p>
            <a:pPr algn="ctr"/>
            <a:r>
              <a:rPr lang="en-US" sz="1600" b="1" dirty="0">
                <a:latin typeface="KG Miss Kindy Chunky" panose="02000000000000000000" pitchFamily="2" charset="0"/>
                <a:ea typeface="HelloButtons" panose="02000603000000000000" pitchFamily="2" charset="0"/>
              </a:rPr>
              <a:t>Mrs. Jones</a:t>
            </a:r>
          </a:p>
        </p:txBody>
      </p:sp>
      <p:sp>
        <p:nvSpPr>
          <p:cNvPr id="29" name="TextBox 28">
            <a:extLst>
              <a:ext uri="{FF2B5EF4-FFF2-40B4-BE49-F238E27FC236}">
                <a16:creationId xmlns:a16="http://schemas.microsoft.com/office/drawing/2014/main" id="{E492B26E-0A6A-4141-9D9B-994ACCB6DB1E}"/>
              </a:ext>
            </a:extLst>
          </p:cNvPr>
          <p:cNvSpPr txBox="1"/>
          <p:nvPr/>
        </p:nvSpPr>
        <p:spPr bwMode="white">
          <a:xfrm>
            <a:off x="149477" y="212723"/>
            <a:ext cx="7508623" cy="923330"/>
          </a:xfrm>
          <a:prstGeom prst="rect">
            <a:avLst/>
          </a:prstGeom>
          <a:noFill/>
        </p:spPr>
        <p:txBody>
          <a:bodyPr wrap="square" rtlCol="0">
            <a:spAutoFit/>
          </a:bodyPr>
          <a:lstStyle/>
          <a:p>
            <a:pPr algn="ctr"/>
            <a:r>
              <a:rPr lang="en-US" sz="5400" dirty="0">
                <a:solidFill>
                  <a:schemeClr val="bg1"/>
                </a:solidFill>
                <a:latin typeface="KG Always A Good Time" panose="02000505000000020003" pitchFamily="2" charset="0"/>
                <a:ea typeface="HelloBoomerang" panose="02000603000000000000" pitchFamily="2" charset="0"/>
              </a:rPr>
              <a:t>Our Classroom </a:t>
            </a:r>
            <a:r>
              <a:rPr lang="en-US" sz="5400" dirty="0">
                <a:solidFill>
                  <a:schemeClr val="bg1"/>
                </a:solidFill>
                <a:latin typeface="KG Blank Space Sketch" panose="02000000000000000000" pitchFamily="2" charset="0"/>
                <a:ea typeface="HelloEtchASketch" panose="02000603000000000000" pitchFamily="2" charset="0"/>
              </a:rPr>
              <a:t>News</a:t>
            </a:r>
            <a:endParaRPr lang="en-US" sz="6600" dirty="0">
              <a:solidFill>
                <a:schemeClr val="bg1"/>
              </a:solidFill>
              <a:latin typeface="KG Blank Space Sketch" panose="02000000000000000000" pitchFamily="2" charset="0"/>
              <a:ea typeface="HelloEtchASketch" panose="02000603000000000000" pitchFamily="2" charset="0"/>
            </a:endParaRPr>
          </a:p>
        </p:txBody>
      </p:sp>
      <p:sp>
        <p:nvSpPr>
          <p:cNvPr id="30" name="TextBox 29">
            <a:extLst>
              <a:ext uri="{FF2B5EF4-FFF2-40B4-BE49-F238E27FC236}">
                <a16:creationId xmlns:a16="http://schemas.microsoft.com/office/drawing/2014/main" id="{5A539C27-80BC-4A39-817B-67D93EECF5F8}"/>
              </a:ext>
            </a:extLst>
          </p:cNvPr>
          <p:cNvSpPr txBox="1"/>
          <p:nvPr/>
        </p:nvSpPr>
        <p:spPr>
          <a:xfrm>
            <a:off x="155818" y="1304035"/>
            <a:ext cx="1136017" cy="338554"/>
          </a:xfrm>
          <a:prstGeom prst="rect">
            <a:avLst/>
          </a:prstGeom>
          <a:noFill/>
        </p:spPr>
        <p:txBody>
          <a:bodyPr wrap="none" rtlCol="0">
            <a:spAutoFit/>
          </a:bodyPr>
          <a:lstStyle/>
          <a:p>
            <a:r>
              <a:rPr lang="en-US" sz="1600" b="1" dirty="0">
                <a:latin typeface="KG Miss Kindy Chunky" panose="02000000000000000000" pitchFamily="2" charset="0"/>
                <a:ea typeface="HelloButtons" panose="02000603000000000000" pitchFamily="2" charset="0"/>
              </a:rPr>
              <a:t>Week of</a:t>
            </a:r>
            <a:r>
              <a:rPr lang="en-US" sz="1600" dirty="0">
                <a:latin typeface="KG Miss Kindy Chunky" panose="02000000000000000000" pitchFamily="2" charset="0"/>
                <a:ea typeface="HelloButtons" panose="02000603000000000000" pitchFamily="2" charset="0"/>
              </a:rPr>
              <a:t>:</a:t>
            </a:r>
          </a:p>
        </p:txBody>
      </p:sp>
    </p:spTree>
    <p:extLst>
      <p:ext uri="{BB962C8B-B14F-4D97-AF65-F5344CB8AC3E}">
        <p14:creationId xmlns:p14="http://schemas.microsoft.com/office/powerpoint/2010/main" val="3994532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bwMode="gray">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D86ACABB-3BB2-45CC-8D53-7A61A91F0C29}"/>
              </a:ext>
            </a:extLst>
          </p:cNvPr>
          <p:cNvSpPr/>
          <p:nvPr/>
        </p:nvSpPr>
        <p:spPr>
          <a:xfrm>
            <a:off x="470214" y="1984471"/>
            <a:ext cx="3288986" cy="3020901"/>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8" name="Rectangle: Rounded Corners 17">
            <a:extLst>
              <a:ext uri="{FF2B5EF4-FFF2-40B4-BE49-F238E27FC236}">
                <a16:creationId xmlns:a16="http://schemas.microsoft.com/office/drawing/2014/main" id="{B6232485-6B34-4C61-959F-48908B3DC946}"/>
              </a:ext>
            </a:extLst>
          </p:cNvPr>
          <p:cNvSpPr/>
          <p:nvPr/>
        </p:nvSpPr>
        <p:spPr>
          <a:xfrm>
            <a:off x="4012174" y="1984471"/>
            <a:ext cx="3291840" cy="3020901"/>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9DD7BFB9-D5BC-47BB-93F6-97DEDEE4FECC}"/>
              </a:ext>
            </a:extLst>
          </p:cNvPr>
          <p:cNvSpPr/>
          <p:nvPr/>
        </p:nvSpPr>
        <p:spPr>
          <a:xfrm>
            <a:off x="470214" y="5110174"/>
            <a:ext cx="6833800" cy="3405966"/>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0" name="Rectangle: Rounded Corners 19">
            <a:extLst>
              <a:ext uri="{FF2B5EF4-FFF2-40B4-BE49-F238E27FC236}">
                <a16:creationId xmlns:a16="http://schemas.microsoft.com/office/drawing/2014/main" id="{359CFEA6-A94D-4077-98C5-1A3C8E6190BB}"/>
              </a:ext>
            </a:extLst>
          </p:cNvPr>
          <p:cNvSpPr/>
          <p:nvPr/>
        </p:nvSpPr>
        <p:spPr>
          <a:xfrm>
            <a:off x="470214" y="8608242"/>
            <a:ext cx="6833800" cy="916758"/>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558B8E29-D943-4009-9946-6E623A1D15A2}"/>
              </a:ext>
            </a:extLst>
          </p:cNvPr>
          <p:cNvSpPr txBox="1"/>
          <p:nvPr/>
        </p:nvSpPr>
        <p:spPr>
          <a:xfrm>
            <a:off x="184165" y="8658869"/>
            <a:ext cx="7409409" cy="338554"/>
          </a:xfrm>
          <a:prstGeom prst="rect">
            <a:avLst/>
          </a:prstGeom>
          <a:noFill/>
        </p:spPr>
        <p:txBody>
          <a:bodyPr wrap="square" rtlCol="0">
            <a:spAutoFit/>
          </a:bodyPr>
          <a:lstStyle/>
          <a:p>
            <a:pPr algn="ctr"/>
            <a:r>
              <a:rPr lang="en-US" sz="1600" b="1" dirty="0">
                <a:latin typeface="KG Miss Kindy Chunky" panose="02000000000000000000" pitchFamily="2" charset="0"/>
                <a:ea typeface="HelloButtons" panose="02000603000000000000" pitchFamily="2" charset="0"/>
              </a:rPr>
              <a:t>Spelling Words</a:t>
            </a:r>
          </a:p>
        </p:txBody>
      </p:sp>
      <p:sp>
        <p:nvSpPr>
          <p:cNvPr id="22" name="TextBox 21">
            <a:extLst>
              <a:ext uri="{FF2B5EF4-FFF2-40B4-BE49-F238E27FC236}">
                <a16:creationId xmlns:a16="http://schemas.microsoft.com/office/drawing/2014/main" id="{788374CC-0C7D-4620-A6BB-6DFC9B96D7D1}"/>
              </a:ext>
            </a:extLst>
          </p:cNvPr>
          <p:cNvSpPr txBox="1"/>
          <p:nvPr/>
        </p:nvSpPr>
        <p:spPr>
          <a:xfrm>
            <a:off x="468263" y="2625730"/>
            <a:ext cx="3288987" cy="1750287"/>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event here.</a:t>
            </a:r>
          </a:p>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event here.</a:t>
            </a:r>
          </a:p>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event here.</a:t>
            </a:r>
          </a:p>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event here.</a:t>
            </a:r>
          </a:p>
        </p:txBody>
      </p:sp>
      <p:sp>
        <p:nvSpPr>
          <p:cNvPr id="23" name="TextBox 22">
            <a:extLst>
              <a:ext uri="{FF2B5EF4-FFF2-40B4-BE49-F238E27FC236}">
                <a16:creationId xmlns:a16="http://schemas.microsoft.com/office/drawing/2014/main" id="{E0ECCA13-CAFF-4AE0-99DE-0B90EB224280}"/>
              </a:ext>
            </a:extLst>
          </p:cNvPr>
          <p:cNvSpPr txBox="1"/>
          <p:nvPr/>
        </p:nvSpPr>
        <p:spPr>
          <a:xfrm>
            <a:off x="4012174" y="2631984"/>
            <a:ext cx="3115596" cy="457626"/>
          </a:xfrm>
          <a:prstGeom prst="rect">
            <a:avLst/>
          </a:prstGeom>
          <a:noFill/>
        </p:spPr>
        <p:txBody>
          <a:bodyPr wrap="none" rtlCol="0">
            <a:spAutoFit/>
          </a:bodyPr>
          <a:lstStyle/>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your teacher note here.</a:t>
            </a:r>
          </a:p>
        </p:txBody>
      </p:sp>
      <p:sp>
        <p:nvSpPr>
          <p:cNvPr id="24" name="TextBox 23">
            <a:extLst>
              <a:ext uri="{FF2B5EF4-FFF2-40B4-BE49-F238E27FC236}">
                <a16:creationId xmlns:a16="http://schemas.microsoft.com/office/drawing/2014/main" id="{B91AAA17-68AC-46C9-B1CE-2C3A712053F5}"/>
              </a:ext>
            </a:extLst>
          </p:cNvPr>
          <p:cNvSpPr txBox="1"/>
          <p:nvPr/>
        </p:nvSpPr>
        <p:spPr>
          <a:xfrm>
            <a:off x="468263" y="8805435"/>
            <a:ext cx="3808543" cy="457626"/>
          </a:xfrm>
          <a:prstGeom prst="rect">
            <a:avLst/>
          </a:prstGeom>
          <a:noFill/>
        </p:spPr>
        <p:txBody>
          <a:bodyPr wrap="none" rtlCol="0">
            <a:spAutoFit/>
          </a:bodyPr>
          <a:lstStyle/>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your weekly spelling words here.</a:t>
            </a:r>
          </a:p>
        </p:txBody>
      </p:sp>
      <p:graphicFrame>
        <p:nvGraphicFramePr>
          <p:cNvPr id="25" name="Table 24">
            <a:extLst>
              <a:ext uri="{FF2B5EF4-FFF2-40B4-BE49-F238E27FC236}">
                <a16:creationId xmlns:a16="http://schemas.microsoft.com/office/drawing/2014/main" id="{CF194D1F-297F-4399-B5FE-DA9B268855AA}"/>
              </a:ext>
            </a:extLst>
          </p:cNvPr>
          <p:cNvGraphicFramePr>
            <a:graphicFrameLocks noGrp="1"/>
          </p:cNvGraphicFramePr>
          <p:nvPr>
            <p:extLst>
              <p:ext uri="{D42A27DB-BD31-4B8C-83A1-F6EECF244321}">
                <p14:modId xmlns:p14="http://schemas.microsoft.com/office/powerpoint/2010/main" val="2800518845"/>
              </p:ext>
            </p:extLst>
          </p:nvPr>
        </p:nvGraphicFramePr>
        <p:xfrm>
          <a:off x="468263" y="5304535"/>
          <a:ext cx="6835751" cy="3200400"/>
        </p:xfrm>
        <a:graphic>
          <a:graphicData uri="http://schemas.openxmlformats.org/drawingml/2006/table">
            <a:tbl>
              <a:tblPr firstRow="1" bandRow="1">
                <a:tableStyleId>{5C22544A-7EE6-4342-B048-85BDC9FD1C3A}</a:tableStyleId>
              </a:tblPr>
              <a:tblGrid>
                <a:gridCol w="1439105">
                  <a:extLst>
                    <a:ext uri="{9D8B030D-6E8A-4147-A177-3AD203B41FA5}">
                      <a16:colId xmlns:a16="http://schemas.microsoft.com/office/drawing/2014/main" val="790954970"/>
                    </a:ext>
                  </a:extLst>
                </a:gridCol>
                <a:gridCol w="5396646">
                  <a:extLst>
                    <a:ext uri="{9D8B030D-6E8A-4147-A177-3AD203B41FA5}">
                      <a16:colId xmlns:a16="http://schemas.microsoft.com/office/drawing/2014/main" val="2314856713"/>
                    </a:ext>
                  </a:extLst>
                </a:gridCol>
              </a:tblGrid>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Reading</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57729572"/>
                  </a:ext>
                </a:extLst>
              </a:tr>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Writing</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14035029"/>
                  </a:ext>
                </a:extLst>
              </a:tr>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Math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57308225"/>
                  </a:ext>
                </a:extLst>
              </a:tr>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Science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6545341"/>
                  </a:ext>
                </a:extLst>
              </a:tr>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Social </a:t>
                      </a:r>
                    </a:p>
                    <a:p>
                      <a:pPr algn="ctr"/>
                      <a:r>
                        <a:rPr lang="en-US" sz="1600" b="0" dirty="0">
                          <a:solidFill>
                            <a:schemeClr val="tx1"/>
                          </a:solidFill>
                          <a:latin typeface="KG Miss Kindergarten" panose="02000000000000000000" pitchFamily="2" charset="0"/>
                          <a:ea typeface="HelloAnnie" panose="02000603000000000000" pitchFamily="2" charset="0"/>
                        </a:rPr>
                        <a:t>Studies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2949169"/>
                  </a:ext>
                </a:extLst>
              </a:tr>
            </a:tbl>
          </a:graphicData>
        </a:graphic>
      </p:graphicFrame>
      <p:sp>
        <p:nvSpPr>
          <p:cNvPr id="26" name="TextBox 25">
            <a:extLst>
              <a:ext uri="{FF2B5EF4-FFF2-40B4-BE49-F238E27FC236}">
                <a16:creationId xmlns:a16="http://schemas.microsoft.com/office/drawing/2014/main" id="{0F50E41E-0292-463E-9339-608FC02A9AD4}"/>
              </a:ext>
            </a:extLst>
          </p:cNvPr>
          <p:cNvSpPr txBox="1"/>
          <p:nvPr/>
        </p:nvSpPr>
        <p:spPr>
          <a:xfrm>
            <a:off x="442863" y="2116526"/>
            <a:ext cx="3155055" cy="584775"/>
          </a:xfrm>
          <a:prstGeom prst="rect">
            <a:avLst/>
          </a:prstGeom>
          <a:noFill/>
        </p:spPr>
        <p:txBody>
          <a:bodyPr wrap="square" rtlCol="0">
            <a:spAutoFit/>
          </a:bodyPr>
          <a:lstStyle/>
          <a:p>
            <a:pPr algn="ctr"/>
            <a:r>
              <a:rPr lang="en-US" sz="1600" b="1" dirty="0">
                <a:latin typeface="KG Miss Kindy Chunky" panose="02000000000000000000" pitchFamily="2" charset="0"/>
                <a:ea typeface="HelloButtons" panose="02000603000000000000" pitchFamily="2" charset="0"/>
              </a:rPr>
              <a:t>What’s Happening </a:t>
            </a:r>
          </a:p>
          <a:p>
            <a:pPr algn="ctr"/>
            <a:r>
              <a:rPr lang="en-US" sz="1600" b="1" dirty="0">
                <a:latin typeface="KG Miss Kindy Chunky" panose="02000000000000000000" pitchFamily="2" charset="0"/>
                <a:ea typeface="HelloButtons" panose="02000603000000000000" pitchFamily="2" charset="0"/>
              </a:rPr>
              <a:t>This Month</a:t>
            </a:r>
          </a:p>
        </p:txBody>
      </p:sp>
      <p:sp>
        <p:nvSpPr>
          <p:cNvPr id="27" name="TextBox 26">
            <a:extLst>
              <a:ext uri="{FF2B5EF4-FFF2-40B4-BE49-F238E27FC236}">
                <a16:creationId xmlns:a16="http://schemas.microsoft.com/office/drawing/2014/main" id="{424755A1-C29C-409D-8192-0CAD7BF18A1E}"/>
              </a:ext>
            </a:extLst>
          </p:cNvPr>
          <p:cNvSpPr txBox="1"/>
          <p:nvPr/>
        </p:nvSpPr>
        <p:spPr>
          <a:xfrm>
            <a:off x="1874132" y="5101620"/>
            <a:ext cx="3770135" cy="338554"/>
          </a:xfrm>
          <a:prstGeom prst="rect">
            <a:avLst/>
          </a:prstGeom>
          <a:noFill/>
        </p:spPr>
        <p:txBody>
          <a:bodyPr wrap="none" rtlCol="0">
            <a:spAutoFit/>
          </a:bodyPr>
          <a:lstStyle/>
          <a:p>
            <a:pPr algn="ctr"/>
            <a:r>
              <a:rPr lang="en-US" sz="1600" b="1" dirty="0">
                <a:latin typeface="KG Miss Kindy Chunky" panose="02000000000000000000" pitchFamily="2" charset="0"/>
                <a:ea typeface="HelloButtons" panose="02000603000000000000" pitchFamily="2" charset="0"/>
              </a:rPr>
              <a:t>A Peek At What We Are Learning</a:t>
            </a:r>
          </a:p>
        </p:txBody>
      </p:sp>
      <p:sp>
        <p:nvSpPr>
          <p:cNvPr id="28" name="TextBox 27">
            <a:extLst>
              <a:ext uri="{FF2B5EF4-FFF2-40B4-BE49-F238E27FC236}">
                <a16:creationId xmlns:a16="http://schemas.microsoft.com/office/drawing/2014/main" id="{4AAE1927-DAF8-4599-B46E-B533EB9E405A}"/>
              </a:ext>
            </a:extLst>
          </p:cNvPr>
          <p:cNvSpPr txBox="1"/>
          <p:nvPr/>
        </p:nvSpPr>
        <p:spPr>
          <a:xfrm>
            <a:off x="4062974" y="2118336"/>
            <a:ext cx="2975897" cy="584775"/>
          </a:xfrm>
          <a:prstGeom prst="rect">
            <a:avLst/>
          </a:prstGeom>
          <a:noFill/>
        </p:spPr>
        <p:txBody>
          <a:bodyPr wrap="square" rtlCol="0">
            <a:spAutoFit/>
          </a:bodyPr>
          <a:lstStyle/>
          <a:p>
            <a:pPr algn="ctr"/>
            <a:r>
              <a:rPr lang="en-US" sz="1600" b="1" dirty="0">
                <a:latin typeface="KG Miss Kindy Chunky" panose="02000000000000000000" pitchFamily="2" charset="0"/>
                <a:ea typeface="HelloButtons" panose="02000603000000000000" pitchFamily="2" charset="0"/>
              </a:rPr>
              <a:t>A Note From </a:t>
            </a:r>
          </a:p>
          <a:p>
            <a:pPr algn="ctr"/>
            <a:r>
              <a:rPr lang="en-US" sz="1600" b="1" dirty="0">
                <a:latin typeface="KG Miss Kindy Chunky" panose="02000000000000000000" pitchFamily="2" charset="0"/>
                <a:ea typeface="HelloButtons" panose="02000603000000000000" pitchFamily="2" charset="0"/>
              </a:rPr>
              <a:t>Mrs. Jones</a:t>
            </a:r>
          </a:p>
        </p:txBody>
      </p:sp>
      <p:sp>
        <p:nvSpPr>
          <p:cNvPr id="29" name="TextBox 28">
            <a:extLst>
              <a:ext uri="{FF2B5EF4-FFF2-40B4-BE49-F238E27FC236}">
                <a16:creationId xmlns:a16="http://schemas.microsoft.com/office/drawing/2014/main" id="{F1E201BF-4785-4119-9EC2-C76D105EBBBF}"/>
              </a:ext>
            </a:extLst>
          </p:cNvPr>
          <p:cNvSpPr txBox="1"/>
          <p:nvPr/>
        </p:nvSpPr>
        <p:spPr bwMode="white">
          <a:xfrm>
            <a:off x="0" y="1164057"/>
            <a:ext cx="7772400" cy="769441"/>
          </a:xfrm>
          <a:prstGeom prst="rect">
            <a:avLst/>
          </a:prstGeom>
          <a:noFill/>
        </p:spPr>
        <p:txBody>
          <a:bodyPr wrap="square" rtlCol="0">
            <a:spAutoFit/>
          </a:bodyPr>
          <a:lstStyle/>
          <a:p>
            <a:pPr algn="ctr"/>
            <a:r>
              <a:rPr lang="en-US" sz="4000" dirty="0">
                <a:latin typeface="KG Always A Good Time" panose="02000505000000020003" pitchFamily="2" charset="0"/>
                <a:ea typeface="HelloBoomerang" panose="02000603000000000000" pitchFamily="2" charset="0"/>
              </a:rPr>
              <a:t>January </a:t>
            </a:r>
            <a:r>
              <a:rPr lang="en-US" sz="4400" dirty="0">
                <a:latin typeface="KG Blank Space Sketch" panose="02000000000000000000" pitchFamily="2" charset="0"/>
                <a:ea typeface="HelloEtchASketch" panose="02000603000000000000" pitchFamily="2" charset="0"/>
              </a:rPr>
              <a:t>News</a:t>
            </a:r>
            <a:endParaRPr lang="en-US" sz="4800" dirty="0">
              <a:latin typeface="KG Blank Space Sketch" panose="02000000000000000000" pitchFamily="2" charset="0"/>
              <a:ea typeface="HelloEtchASketch" panose="02000603000000000000" pitchFamily="2" charset="0"/>
            </a:endParaRPr>
          </a:p>
        </p:txBody>
      </p:sp>
    </p:spTree>
    <p:extLst>
      <p:ext uri="{BB962C8B-B14F-4D97-AF65-F5344CB8AC3E}">
        <p14:creationId xmlns:p14="http://schemas.microsoft.com/office/powerpoint/2010/main" val="2408811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bwMode="gray">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sp>
        <p:nvSpPr>
          <p:cNvPr id="31" name="Rectangle: Rounded Corners 30">
            <a:extLst>
              <a:ext uri="{FF2B5EF4-FFF2-40B4-BE49-F238E27FC236}">
                <a16:creationId xmlns:a16="http://schemas.microsoft.com/office/drawing/2014/main" id="{B8584111-6D45-417F-9728-C1B98AE8CDCD}"/>
              </a:ext>
            </a:extLst>
          </p:cNvPr>
          <p:cNvSpPr/>
          <p:nvPr/>
        </p:nvSpPr>
        <p:spPr>
          <a:xfrm>
            <a:off x="470214" y="2022571"/>
            <a:ext cx="3288986" cy="3020901"/>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2" name="Rectangle: Rounded Corners 31">
            <a:extLst>
              <a:ext uri="{FF2B5EF4-FFF2-40B4-BE49-F238E27FC236}">
                <a16:creationId xmlns:a16="http://schemas.microsoft.com/office/drawing/2014/main" id="{267A9768-CFF6-484F-B13B-6CFCEAAAE78B}"/>
              </a:ext>
            </a:extLst>
          </p:cNvPr>
          <p:cNvSpPr/>
          <p:nvPr/>
        </p:nvSpPr>
        <p:spPr>
          <a:xfrm>
            <a:off x="4012174" y="2022571"/>
            <a:ext cx="3291840" cy="3020901"/>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3" name="Rectangle: Rounded Corners 32">
            <a:extLst>
              <a:ext uri="{FF2B5EF4-FFF2-40B4-BE49-F238E27FC236}">
                <a16:creationId xmlns:a16="http://schemas.microsoft.com/office/drawing/2014/main" id="{12B628BD-98EB-4036-ABA4-B05061120E3A}"/>
              </a:ext>
            </a:extLst>
          </p:cNvPr>
          <p:cNvSpPr/>
          <p:nvPr/>
        </p:nvSpPr>
        <p:spPr>
          <a:xfrm>
            <a:off x="470214" y="5135574"/>
            <a:ext cx="6833800" cy="3405966"/>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4" name="Rectangle: Rounded Corners 33">
            <a:extLst>
              <a:ext uri="{FF2B5EF4-FFF2-40B4-BE49-F238E27FC236}">
                <a16:creationId xmlns:a16="http://schemas.microsoft.com/office/drawing/2014/main" id="{9A94F3A9-C92F-403F-BB90-7E10F0A9FD8A}"/>
              </a:ext>
            </a:extLst>
          </p:cNvPr>
          <p:cNvSpPr/>
          <p:nvPr/>
        </p:nvSpPr>
        <p:spPr>
          <a:xfrm>
            <a:off x="470214" y="8644674"/>
            <a:ext cx="6833800" cy="905726"/>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266EA1B8-D12E-48BD-A474-327FACCD75DA}"/>
              </a:ext>
            </a:extLst>
          </p:cNvPr>
          <p:cNvSpPr txBox="1"/>
          <p:nvPr/>
        </p:nvSpPr>
        <p:spPr>
          <a:xfrm>
            <a:off x="184165" y="8646169"/>
            <a:ext cx="7409409" cy="338554"/>
          </a:xfrm>
          <a:prstGeom prst="rect">
            <a:avLst/>
          </a:prstGeom>
          <a:noFill/>
        </p:spPr>
        <p:txBody>
          <a:bodyPr wrap="square" rtlCol="0">
            <a:spAutoFit/>
          </a:bodyPr>
          <a:lstStyle/>
          <a:p>
            <a:pPr algn="ctr"/>
            <a:r>
              <a:rPr lang="en-US" sz="1600" b="1" dirty="0">
                <a:latin typeface="KG Miss Kindy Chunky" panose="02000000000000000000" pitchFamily="2" charset="0"/>
                <a:ea typeface="HelloButtons" panose="02000603000000000000" pitchFamily="2" charset="0"/>
              </a:rPr>
              <a:t>Spelling Words</a:t>
            </a:r>
          </a:p>
        </p:txBody>
      </p:sp>
      <p:sp>
        <p:nvSpPr>
          <p:cNvPr id="36" name="TextBox 35">
            <a:extLst>
              <a:ext uri="{FF2B5EF4-FFF2-40B4-BE49-F238E27FC236}">
                <a16:creationId xmlns:a16="http://schemas.microsoft.com/office/drawing/2014/main" id="{B967BF3A-25B0-4612-8274-B8DDD130D109}"/>
              </a:ext>
            </a:extLst>
          </p:cNvPr>
          <p:cNvSpPr txBox="1"/>
          <p:nvPr/>
        </p:nvSpPr>
        <p:spPr>
          <a:xfrm>
            <a:off x="468263" y="2638430"/>
            <a:ext cx="3288987" cy="1750287"/>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event here.</a:t>
            </a:r>
          </a:p>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event here.</a:t>
            </a:r>
          </a:p>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event here.</a:t>
            </a:r>
          </a:p>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event here.</a:t>
            </a:r>
          </a:p>
        </p:txBody>
      </p:sp>
      <p:sp>
        <p:nvSpPr>
          <p:cNvPr id="37" name="TextBox 36">
            <a:extLst>
              <a:ext uri="{FF2B5EF4-FFF2-40B4-BE49-F238E27FC236}">
                <a16:creationId xmlns:a16="http://schemas.microsoft.com/office/drawing/2014/main" id="{B134BDA5-2B39-452E-8B7F-68F9925B83C9}"/>
              </a:ext>
            </a:extLst>
          </p:cNvPr>
          <p:cNvSpPr txBox="1"/>
          <p:nvPr/>
        </p:nvSpPr>
        <p:spPr>
          <a:xfrm>
            <a:off x="4012174" y="2644684"/>
            <a:ext cx="3115596" cy="457626"/>
          </a:xfrm>
          <a:prstGeom prst="rect">
            <a:avLst/>
          </a:prstGeom>
          <a:noFill/>
        </p:spPr>
        <p:txBody>
          <a:bodyPr wrap="none" rtlCol="0">
            <a:spAutoFit/>
          </a:bodyPr>
          <a:lstStyle/>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your teacher note here.</a:t>
            </a:r>
          </a:p>
        </p:txBody>
      </p:sp>
      <p:sp>
        <p:nvSpPr>
          <p:cNvPr id="38" name="TextBox 37">
            <a:extLst>
              <a:ext uri="{FF2B5EF4-FFF2-40B4-BE49-F238E27FC236}">
                <a16:creationId xmlns:a16="http://schemas.microsoft.com/office/drawing/2014/main" id="{057938F9-1F47-43B8-9FA2-F638D9BD284B}"/>
              </a:ext>
            </a:extLst>
          </p:cNvPr>
          <p:cNvSpPr txBox="1"/>
          <p:nvPr/>
        </p:nvSpPr>
        <p:spPr>
          <a:xfrm>
            <a:off x="468263" y="8830835"/>
            <a:ext cx="3808543" cy="457626"/>
          </a:xfrm>
          <a:prstGeom prst="rect">
            <a:avLst/>
          </a:prstGeom>
          <a:noFill/>
        </p:spPr>
        <p:txBody>
          <a:bodyPr wrap="none" rtlCol="0">
            <a:spAutoFit/>
          </a:bodyPr>
          <a:lstStyle/>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your weekly spelling words here.</a:t>
            </a:r>
          </a:p>
        </p:txBody>
      </p:sp>
      <p:graphicFrame>
        <p:nvGraphicFramePr>
          <p:cNvPr id="39" name="Table 38">
            <a:extLst>
              <a:ext uri="{FF2B5EF4-FFF2-40B4-BE49-F238E27FC236}">
                <a16:creationId xmlns:a16="http://schemas.microsoft.com/office/drawing/2014/main" id="{05095651-1A02-4108-B695-E5BD1CFE315B}"/>
              </a:ext>
            </a:extLst>
          </p:cNvPr>
          <p:cNvGraphicFramePr>
            <a:graphicFrameLocks noGrp="1"/>
          </p:cNvGraphicFramePr>
          <p:nvPr>
            <p:extLst>
              <p:ext uri="{D42A27DB-BD31-4B8C-83A1-F6EECF244321}">
                <p14:modId xmlns:p14="http://schemas.microsoft.com/office/powerpoint/2010/main" val="2564217720"/>
              </p:ext>
            </p:extLst>
          </p:nvPr>
        </p:nvGraphicFramePr>
        <p:xfrm>
          <a:off x="468263" y="5329935"/>
          <a:ext cx="6835751" cy="3200400"/>
        </p:xfrm>
        <a:graphic>
          <a:graphicData uri="http://schemas.openxmlformats.org/drawingml/2006/table">
            <a:tbl>
              <a:tblPr firstRow="1" bandRow="1">
                <a:tableStyleId>{5C22544A-7EE6-4342-B048-85BDC9FD1C3A}</a:tableStyleId>
              </a:tblPr>
              <a:tblGrid>
                <a:gridCol w="1439105">
                  <a:extLst>
                    <a:ext uri="{9D8B030D-6E8A-4147-A177-3AD203B41FA5}">
                      <a16:colId xmlns:a16="http://schemas.microsoft.com/office/drawing/2014/main" val="790954970"/>
                    </a:ext>
                  </a:extLst>
                </a:gridCol>
                <a:gridCol w="5396646">
                  <a:extLst>
                    <a:ext uri="{9D8B030D-6E8A-4147-A177-3AD203B41FA5}">
                      <a16:colId xmlns:a16="http://schemas.microsoft.com/office/drawing/2014/main" val="2314856713"/>
                    </a:ext>
                  </a:extLst>
                </a:gridCol>
              </a:tblGrid>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Reading</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57729572"/>
                  </a:ext>
                </a:extLst>
              </a:tr>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Writing</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14035029"/>
                  </a:ext>
                </a:extLst>
              </a:tr>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Math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57308225"/>
                  </a:ext>
                </a:extLst>
              </a:tr>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Science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6545341"/>
                  </a:ext>
                </a:extLst>
              </a:tr>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Social </a:t>
                      </a:r>
                    </a:p>
                    <a:p>
                      <a:pPr algn="ctr"/>
                      <a:r>
                        <a:rPr lang="en-US" sz="1600" b="0" dirty="0">
                          <a:solidFill>
                            <a:schemeClr val="tx1"/>
                          </a:solidFill>
                          <a:latin typeface="KG Miss Kindergarten" panose="02000000000000000000" pitchFamily="2" charset="0"/>
                          <a:ea typeface="HelloAnnie" panose="02000603000000000000" pitchFamily="2" charset="0"/>
                        </a:rPr>
                        <a:t>Studies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2949169"/>
                  </a:ext>
                </a:extLst>
              </a:tr>
            </a:tbl>
          </a:graphicData>
        </a:graphic>
      </p:graphicFrame>
      <p:sp>
        <p:nvSpPr>
          <p:cNvPr id="40" name="TextBox 39">
            <a:extLst>
              <a:ext uri="{FF2B5EF4-FFF2-40B4-BE49-F238E27FC236}">
                <a16:creationId xmlns:a16="http://schemas.microsoft.com/office/drawing/2014/main" id="{F07619D3-E0BC-41A9-995A-E594E221F940}"/>
              </a:ext>
            </a:extLst>
          </p:cNvPr>
          <p:cNvSpPr txBox="1"/>
          <p:nvPr/>
        </p:nvSpPr>
        <p:spPr>
          <a:xfrm>
            <a:off x="442863" y="2129226"/>
            <a:ext cx="3155055" cy="584775"/>
          </a:xfrm>
          <a:prstGeom prst="rect">
            <a:avLst/>
          </a:prstGeom>
          <a:noFill/>
        </p:spPr>
        <p:txBody>
          <a:bodyPr wrap="square" rtlCol="0">
            <a:spAutoFit/>
          </a:bodyPr>
          <a:lstStyle/>
          <a:p>
            <a:pPr algn="ctr"/>
            <a:r>
              <a:rPr lang="en-US" sz="1600" b="1" dirty="0">
                <a:latin typeface="KG Miss Kindy Chunky" panose="02000000000000000000" pitchFamily="2" charset="0"/>
                <a:ea typeface="HelloButtons" panose="02000603000000000000" pitchFamily="2" charset="0"/>
              </a:rPr>
              <a:t>What’s Happening </a:t>
            </a:r>
          </a:p>
          <a:p>
            <a:pPr algn="ctr"/>
            <a:r>
              <a:rPr lang="en-US" sz="1600" b="1" dirty="0">
                <a:latin typeface="KG Miss Kindy Chunky" panose="02000000000000000000" pitchFamily="2" charset="0"/>
                <a:ea typeface="HelloButtons" panose="02000603000000000000" pitchFamily="2" charset="0"/>
              </a:rPr>
              <a:t>This Month</a:t>
            </a:r>
          </a:p>
        </p:txBody>
      </p:sp>
      <p:sp>
        <p:nvSpPr>
          <p:cNvPr id="41" name="TextBox 40">
            <a:extLst>
              <a:ext uri="{FF2B5EF4-FFF2-40B4-BE49-F238E27FC236}">
                <a16:creationId xmlns:a16="http://schemas.microsoft.com/office/drawing/2014/main" id="{49DE07D3-7A9A-48F2-AEFF-A52B5FE5B1AB}"/>
              </a:ext>
            </a:extLst>
          </p:cNvPr>
          <p:cNvSpPr txBox="1"/>
          <p:nvPr/>
        </p:nvSpPr>
        <p:spPr>
          <a:xfrm>
            <a:off x="1874132" y="5127020"/>
            <a:ext cx="3770135" cy="338554"/>
          </a:xfrm>
          <a:prstGeom prst="rect">
            <a:avLst/>
          </a:prstGeom>
          <a:noFill/>
        </p:spPr>
        <p:txBody>
          <a:bodyPr wrap="none" rtlCol="0">
            <a:spAutoFit/>
          </a:bodyPr>
          <a:lstStyle/>
          <a:p>
            <a:pPr algn="ctr"/>
            <a:r>
              <a:rPr lang="en-US" sz="1600" b="1" dirty="0">
                <a:latin typeface="KG Miss Kindy Chunky" panose="02000000000000000000" pitchFamily="2" charset="0"/>
                <a:ea typeface="HelloButtons" panose="02000603000000000000" pitchFamily="2" charset="0"/>
              </a:rPr>
              <a:t>A Peek At What We Are Learning</a:t>
            </a:r>
          </a:p>
        </p:txBody>
      </p:sp>
      <p:sp>
        <p:nvSpPr>
          <p:cNvPr id="42" name="TextBox 41">
            <a:extLst>
              <a:ext uri="{FF2B5EF4-FFF2-40B4-BE49-F238E27FC236}">
                <a16:creationId xmlns:a16="http://schemas.microsoft.com/office/drawing/2014/main" id="{EA78CD35-2FFB-4ECB-94EB-FDC3B1FA534B}"/>
              </a:ext>
            </a:extLst>
          </p:cNvPr>
          <p:cNvSpPr txBox="1"/>
          <p:nvPr/>
        </p:nvSpPr>
        <p:spPr>
          <a:xfrm>
            <a:off x="4062974" y="2131036"/>
            <a:ext cx="2975897" cy="584775"/>
          </a:xfrm>
          <a:prstGeom prst="rect">
            <a:avLst/>
          </a:prstGeom>
          <a:noFill/>
        </p:spPr>
        <p:txBody>
          <a:bodyPr wrap="square" rtlCol="0">
            <a:spAutoFit/>
          </a:bodyPr>
          <a:lstStyle/>
          <a:p>
            <a:pPr algn="ctr"/>
            <a:r>
              <a:rPr lang="en-US" sz="1600" b="1" dirty="0">
                <a:latin typeface="KG Miss Kindy Chunky" panose="02000000000000000000" pitchFamily="2" charset="0"/>
                <a:ea typeface="HelloButtons" panose="02000603000000000000" pitchFamily="2" charset="0"/>
              </a:rPr>
              <a:t>A Note From </a:t>
            </a:r>
          </a:p>
          <a:p>
            <a:pPr algn="ctr"/>
            <a:r>
              <a:rPr lang="en-US" sz="1600" b="1" dirty="0">
                <a:latin typeface="KG Miss Kindy Chunky" panose="02000000000000000000" pitchFamily="2" charset="0"/>
                <a:ea typeface="HelloButtons" panose="02000603000000000000" pitchFamily="2" charset="0"/>
              </a:rPr>
              <a:t>Mrs. Jones</a:t>
            </a:r>
          </a:p>
        </p:txBody>
      </p:sp>
      <p:sp>
        <p:nvSpPr>
          <p:cNvPr id="43" name="TextBox 42">
            <a:extLst>
              <a:ext uri="{FF2B5EF4-FFF2-40B4-BE49-F238E27FC236}">
                <a16:creationId xmlns:a16="http://schemas.microsoft.com/office/drawing/2014/main" id="{F0F11EAB-42A1-499D-B454-A3DA0C1BB055}"/>
              </a:ext>
            </a:extLst>
          </p:cNvPr>
          <p:cNvSpPr txBox="1"/>
          <p:nvPr/>
        </p:nvSpPr>
        <p:spPr bwMode="white">
          <a:xfrm>
            <a:off x="63500" y="1265657"/>
            <a:ext cx="7772400" cy="707886"/>
          </a:xfrm>
          <a:prstGeom prst="rect">
            <a:avLst/>
          </a:prstGeom>
          <a:noFill/>
        </p:spPr>
        <p:txBody>
          <a:bodyPr wrap="square" rtlCol="0">
            <a:spAutoFit/>
          </a:bodyPr>
          <a:lstStyle/>
          <a:p>
            <a:pPr algn="ctr"/>
            <a:r>
              <a:rPr lang="en-US" sz="3600" dirty="0">
                <a:latin typeface="KG Always A Good Time" panose="02000505000000020003" pitchFamily="2" charset="0"/>
                <a:ea typeface="HelloBoomerang" panose="02000603000000000000" pitchFamily="2" charset="0"/>
              </a:rPr>
              <a:t>January </a:t>
            </a:r>
            <a:r>
              <a:rPr lang="en-US" sz="4000" dirty="0">
                <a:latin typeface="KG Blank Space Sketch" panose="02000000000000000000" pitchFamily="2" charset="0"/>
                <a:ea typeface="HelloEtchASketch" panose="02000603000000000000" pitchFamily="2" charset="0"/>
              </a:rPr>
              <a:t>News</a:t>
            </a:r>
            <a:endParaRPr lang="en-US" sz="4400" dirty="0">
              <a:latin typeface="KG Blank Space Sketch" panose="02000000000000000000" pitchFamily="2" charset="0"/>
              <a:ea typeface="HelloEtchASketch" panose="02000603000000000000" pitchFamily="2" charset="0"/>
            </a:endParaRPr>
          </a:p>
        </p:txBody>
      </p:sp>
    </p:spTree>
    <p:extLst>
      <p:ext uri="{BB962C8B-B14F-4D97-AF65-F5344CB8AC3E}">
        <p14:creationId xmlns:p14="http://schemas.microsoft.com/office/powerpoint/2010/main" val="321248194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997537c3-8c09-4857-9774-db7ac002558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DFB55E8BC1E0A4E8D4DB6D69AFBD904" ma:contentTypeVersion="16" ma:contentTypeDescription="Create a new document." ma:contentTypeScope="" ma:versionID="f2a91478bb304ead29fa2cdefbad7b0b">
  <xsd:schema xmlns:xsd="http://www.w3.org/2001/XMLSchema" xmlns:xs="http://www.w3.org/2001/XMLSchema" xmlns:p="http://schemas.microsoft.com/office/2006/metadata/properties" xmlns:ns3="997537c3-8c09-4857-9774-db7ac0025588" xmlns:ns4="933e0d45-3486-419a-a5a9-a8322e1c2d31" targetNamespace="http://schemas.microsoft.com/office/2006/metadata/properties" ma:root="true" ma:fieldsID="83b8e9c90557c7d1aaea9ea056dd2ebd" ns3:_="" ns4:_="">
    <xsd:import namespace="997537c3-8c09-4857-9774-db7ac0025588"/>
    <xsd:import namespace="933e0d45-3486-419a-a5a9-a8322e1c2d31"/>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OCR" minOccurs="0"/>
                <xsd:element ref="ns3:MediaServiceObjectDetectorVersions" minOccurs="0"/>
                <xsd:element ref="ns3:MediaServiceLocation"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7537c3-8c09-4857-9774-db7ac00255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_activity" ma:index="23"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33e0d45-3486-419a-a5a9-a8322e1c2d3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FCF5251-67B0-4022-9B2C-27ACCDE6C843}">
  <ds:schemaRefs>
    <ds:schemaRef ds:uri="http://schemas.microsoft.com/sharepoint/v3/contenttype/forms"/>
  </ds:schemaRefs>
</ds:datastoreItem>
</file>

<file path=customXml/itemProps2.xml><?xml version="1.0" encoding="utf-8"?>
<ds:datastoreItem xmlns:ds="http://schemas.openxmlformats.org/officeDocument/2006/customXml" ds:itemID="{1DB4E7BB-5B43-4356-9028-E03C4F176FBE}">
  <ds:schemaRefs>
    <ds:schemaRef ds:uri="http://schemas.microsoft.com/office/2006/documentManagement/types"/>
    <ds:schemaRef ds:uri="http://schemas.microsoft.com/office/infopath/2007/PartnerControls"/>
    <ds:schemaRef ds:uri="997537c3-8c09-4857-9774-db7ac0025588"/>
    <ds:schemaRef ds:uri="http://purl.org/dc/elements/1.1/"/>
    <ds:schemaRef ds:uri="http://schemas.microsoft.com/office/2006/metadata/properties"/>
    <ds:schemaRef ds:uri="933e0d45-3486-419a-a5a9-a8322e1c2d31"/>
    <ds:schemaRef ds:uri="http://purl.org/dc/term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CC5A0355-802B-4BB6-A511-1EFFC4B975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7537c3-8c09-4857-9774-db7ac0025588"/>
    <ds:schemaRef ds:uri="933e0d45-3486-419a-a5a9-a8322e1c2d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43</TotalTime>
  <Words>1009</Words>
  <Application>Microsoft Office PowerPoint</Application>
  <PresentationFormat>Custom</PresentationFormat>
  <Paragraphs>207</Paragraphs>
  <Slides>8</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8</vt:i4>
      </vt:variant>
    </vt:vector>
  </HeadingPairs>
  <TitlesOfParts>
    <vt:vector size="21" baseType="lpstr">
      <vt:lpstr>Arvo</vt:lpstr>
      <vt:lpstr>HelloEtchASketch</vt:lpstr>
      <vt:lpstr>KG Blank Space Sketch</vt:lpstr>
      <vt:lpstr>KG Miss Kindy Chunky</vt:lpstr>
      <vt:lpstr>HelloButtons</vt:lpstr>
      <vt:lpstr>KG Miss Kindergarten</vt:lpstr>
      <vt:lpstr>Arial</vt:lpstr>
      <vt:lpstr>Calibri Light</vt:lpstr>
      <vt:lpstr>KG Always A Good Time</vt:lpstr>
      <vt:lpstr>Calibri</vt:lpstr>
      <vt:lpstr>HelloAnnie</vt:lpstr>
      <vt:lpstr>HelloBoomerang</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Bryan Zenchyk</dc:creator>
  <cp:lastModifiedBy>Kristina Cook</cp:lastModifiedBy>
  <cp:revision>547</cp:revision>
  <cp:lastPrinted>2023-08-24T21:26:30Z</cp:lastPrinted>
  <dcterms:created xsi:type="dcterms:W3CDTF">2016-10-11T18:59:43Z</dcterms:created>
  <dcterms:modified xsi:type="dcterms:W3CDTF">2023-08-24T21:27:04Z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0x0101001DFB55E8BC1E0A4E8D4DB6D69AFBD904</vt:lpwstr>
  </property>
</Properties>
</file>