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136" d="100"/>
          <a:sy n="136" d="100"/>
        </p:scale>
        <p:origin x="248"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8/7/21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8/7/21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8/7/21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8/7/21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Industrial Revolution</a:t>
            </a:r>
          </a:p>
        </p:txBody>
      </p:sp>
      <p:sp>
        <p:nvSpPr>
          <p:cNvPr id="3" name="Subtitle 2"/>
          <p:cNvSpPr>
            <a:spLocks noGrp="1"/>
          </p:cNvSpPr>
          <p:nvPr>
            <p:ph type="subTitle" idx="1"/>
          </p:nvPr>
        </p:nvSpPr>
        <p:spPr/>
        <p:txBody>
          <a:bodyPr/>
          <a:lstStyle/>
          <a:p>
            <a:r>
              <a:rPr lang="en-US" dirty="0"/>
              <a:t>Chapter 4</a:t>
            </a:r>
          </a:p>
        </p:txBody>
      </p:sp>
    </p:spTree>
    <p:extLst>
      <p:ext uri="{BB962C8B-B14F-4D97-AF65-F5344CB8AC3E}">
        <p14:creationId xmlns:p14="http://schemas.microsoft.com/office/powerpoint/2010/main" val="3699425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Big Business </a:t>
            </a:r>
          </a:p>
        </p:txBody>
      </p:sp>
      <p:sp>
        <p:nvSpPr>
          <p:cNvPr id="3" name="Content Placeholder 2"/>
          <p:cNvSpPr>
            <a:spLocks noGrp="1"/>
          </p:cNvSpPr>
          <p:nvPr>
            <p:ph idx="1"/>
          </p:nvPr>
        </p:nvSpPr>
        <p:spPr/>
        <p:txBody>
          <a:bodyPr/>
          <a:lstStyle/>
          <a:p>
            <a:r>
              <a:rPr lang="en-US" dirty="0"/>
              <a:t>Key Terms: corporations, Andrew Carnegie, vertical integration, John D Rockefeller, horizontal integration, trust, Leland Stanford, social Darwinism, monopoly, Sherman Antitrust Act</a:t>
            </a:r>
          </a:p>
          <a:p>
            <a:r>
              <a:rPr lang="en-US" dirty="0"/>
              <a:t>Main Ideas:  The rise of corporations and powerful business leaders led to the dominance of big business in the US.  People and the government began to question the methods of big business. </a:t>
            </a:r>
          </a:p>
        </p:txBody>
      </p:sp>
    </p:spTree>
    <p:extLst>
      <p:ext uri="{BB962C8B-B14F-4D97-AF65-F5344CB8AC3E}">
        <p14:creationId xmlns:p14="http://schemas.microsoft.com/office/powerpoint/2010/main" val="3176848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Dominance of Big Business</a:t>
            </a:r>
          </a:p>
        </p:txBody>
      </p:sp>
      <p:sp>
        <p:nvSpPr>
          <p:cNvPr id="3" name="Content Placeholder 2"/>
          <p:cNvSpPr>
            <a:spLocks noGrp="1"/>
          </p:cNvSpPr>
          <p:nvPr>
            <p:ph idx="1"/>
          </p:nvPr>
        </p:nvSpPr>
        <p:spPr/>
        <p:txBody>
          <a:bodyPr/>
          <a:lstStyle/>
          <a:p>
            <a:r>
              <a:rPr lang="en-US" dirty="0"/>
              <a:t>Corporation is a business that sells portions of ownership called stock shares</a:t>
            </a:r>
          </a:p>
          <a:p>
            <a:r>
              <a:rPr lang="en-US" dirty="0"/>
              <a:t>Entrepreneurs formed first corporations in the late 1800s</a:t>
            </a:r>
          </a:p>
          <a:p>
            <a:r>
              <a:rPr lang="en-US" dirty="0"/>
              <a:t>Leaders of corporations very respected social and political leaders </a:t>
            </a:r>
          </a:p>
          <a:p>
            <a:r>
              <a:rPr lang="en-US" dirty="0"/>
              <a:t>Praised for hard work, talent, risk taking, and success </a:t>
            </a:r>
          </a:p>
          <a:p>
            <a:pPr marL="0" indent="0">
              <a:buNone/>
            </a:pPr>
            <a:endParaRPr lang="en-US" dirty="0"/>
          </a:p>
        </p:txBody>
      </p:sp>
    </p:spTree>
    <p:extLst>
      <p:ext uri="{BB962C8B-B14F-4D97-AF65-F5344CB8AC3E}">
        <p14:creationId xmlns:p14="http://schemas.microsoft.com/office/powerpoint/2010/main" val="2542006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Corporations generate wealth</a:t>
            </a:r>
          </a:p>
        </p:txBody>
      </p:sp>
      <p:sp>
        <p:nvSpPr>
          <p:cNvPr id="3" name="Content Placeholder 2"/>
          <p:cNvSpPr>
            <a:spLocks noGrp="1"/>
          </p:cNvSpPr>
          <p:nvPr>
            <p:ph idx="1"/>
          </p:nvPr>
        </p:nvSpPr>
        <p:spPr/>
        <p:txBody>
          <a:bodyPr/>
          <a:lstStyle/>
          <a:p>
            <a:r>
              <a:rPr lang="en-US" dirty="0"/>
              <a:t>Corporations rewarded the founders and the investors (stockholders)</a:t>
            </a:r>
          </a:p>
          <a:p>
            <a:r>
              <a:rPr lang="en-US" dirty="0"/>
              <a:t>Stockholders get % of profits based on the amount of stock they purchased</a:t>
            </a:r>
          </a:p>
          <a:p>
            <a:r>
              <a:rPr lang="en-US" dirty="0"/>
              <a:t>Stockholders are not responsible for the business debt since they do not run the business but they can lose their money with bad decisions (risky)</a:t>
            </a:r>
          </a:p>
          <a:p>
            <a:r>
              <a:rPr lang="en-US" dirty="0"/>
              <a:t>Stockholders can sell and exchange stocks</a:t>
            </a:r>
          </a:p>
          <a:p>
            <a:r>
              <a:rPr lang="en-US" dirty="0"/>
              <a:t>By 1900 more than 100M shares per year were traded on the New York Stock Exchange</a:t>
            </a:r>
          </a:p>
          <a:p>
            <a:endParaRPr lang="en-US" dirty="0"/>
          </a:p>
        </p:txBody>
      </p:sp>
    </p:spTree>
    <p:extLst>
      <p:ext uri="{BB962C8B-B14F-4D97-AF65-F5344CB8AC3E}">
        <p14:creationId xmlns:p14="http://schemas.microsoft.com/office/powerpoint/2010/main" val="863609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Leaders</a:t>
            </a:r>
          </a:p>
        </p:txBody>
      </p:sp>
      <p:sp>
        <p:nvSpPr>
          <p:cNvPr id="3" name="Content Placeholder 2"/>
          <p:cNvSpPr>
            <a:spLocks noGrp="1"/>
          </p:cNvSpPr>
          <p:nvPr>
            <p:ph idx="1"/>
          </p:nvPr>
        </p:nvSpPr>
        <p:spPr>
          <a:xfrm>
            <a:off x="2592925" y="2133600"/>
            <a:ext cx="8915400" cy="3777622"/>
          </a:xfrm>
        </p:spPr>
        <p:txBody>
          <a:bodyPr/>
          <a:lstStyle/>
          <a:p>
            <a:r>
              <a:rPr lang="en-US" dirty="0"/>
              <a:t>Andrew Carnegie-Most admired business people of time due to building steel factories to make railroads-expanded business by purchasing competitors businesses</a:t>
            </a:r>
          </a:p>
          <a:p>
            <a:r>
              <a:rPr lang="en-US" dirty="0"/>
              <a:t>Succeeded due to vertical integration-ownership of business involved in each step of manufacturing processing-he bought mines, coalfields, and railroads needed to supply and support his steel mills </a:t>
            </a:r>
          </a:p>
          <a:p>
            <a:r>
              <a:rPr lang="en-US" dirty="0"/>
              <a:t>Watch Men That Built America - Carnegie</a:t>
            </a:r>
          </a:p>
        </p:txBody>
      </p:sp>
    </p:spTree>
    <p:extLst>
      <p:ext uri="{BB962C8B-B14F-4D97-AF65-F5344CB8AC3E}">
        <p14:creationId xmlns:p14="http://schemas.microsoft.com/office/powerpoint/2010/main" val="3659005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Leaders </a:t>
            </a:r>
          </a:p>
        </p:txBody>
      </p:sp>
      <p:sp>
        <p:nvSpPr>
          <p:cNvPr id="3" name="Content Placeholder 2"/>
          <p:cNvSpPr>
            <a:spLocks noGrp="1"/>
          </p:cNvSpPr>
          <p:nvPr>
            <p:ph idx="1"/>
          </p:nvPr>
        </p:nvSpPr>
        <p:spPr/>
        <p:txBody>
          <a:bodyPr>
            <a:normAutofit/>
          </a:bodyPr>
          <a:lstStyle/>
          <a:p>
            <a:r>
              <a:rPr lang="en-US" dirty="0"/>
              <a:t>John D Rockefeller started an oil refinery at age 21and consolidated businesses to make Standard Oil Company-FIRST corporation and largest oil refinery</a:t>
            </a:r>
          </a:p>
          <a:p>
            <a:r>
              <a:rPr lang="en-US" dirty="0"/>
              <a:t>Used vertical integration along with horizontal integration-owning all businesses in a certain field</a:t>
            </a:r>
          </a:p>
          <a:p>
            <a:r>
              <a:rPr lang="en-US" dirty="0"/>
              <a:t>Controlled 90% of U.S. oil</a:t>
            </a:r>
          </a:p>
          <a:p>
            <a:r>
              <a:rPr lang="en-US" dirty="0"/>
              <a:t>Formed a trust-legal arrangement grouping together a number of companies under a single board of directors to get rid of competition</a:t>
            </a:r>
          </a:p>
          <a:p>
            <a:r>
              <a:rPr lang="en-US" dirty="0"/>
              <a:t>Rockefeller Center in NYC named after John D Rockefeller</a:t>
            </a:r>
          </a:p>
          <a:p>
            <a:r>
              <a:rPr lang="en-US" dirty="0"/>
              <a:t>Watch Men That Built America - Rockefeller</a:t>
            </a:r>
          </a:p>
        </p:txBody>
      </p:sp>
    </p:spTree>
    <p:extLst>
      <p:ext uri="{BB962C8B-B14F-4D97-AF65-F5344CB8AC3E}">
        <p14:creationId xmlns:p14="http://schemas.microsoft.com/office/powerpoint/2010/main" val="2326155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Leaders</a:t>
            </a:r>
          </a:p>
        </p:txBody>
      </p:sp>
      <p:sp>
        <p:nvSpPr>
          <p:cNvPr id="3" name="Content Placeholder 2"/>
          <p:cNvSpPr>
            <a:spLocks noGrp="1"/>
          </p:cNvSpPr>
          <p:nvPr>
            <p:ph idx="1"/>
          </p:nvPr>
        </p:nvSpPr>
        <p:spPr/>
        <p:txBody>
          <a:bodyPr/>
          <a:lstStyle/>
          <a:p>
            <a:r>
              <a:rPr lang="en-US" dirty="0"/>
              <a:t>Leland Stanford, Governor of California made fortune selling equipment to miners</a:t>
            </a:r>
          </a:p>
          <a:p>
            <a:r>
              <a:rPr lang="en-US" dirty="0"/>
              <a:t>Also owned Central Pacific Railroad (built half of transcontinental railroad) and founded Stanford University</a:t>
            </a:r>
          </a:p>
          <a:p>
            <a:r>
              <a:rPr lang="en-US" dirty="0"/>
              <a:t>Argued that industries should be owned and managed cooperatively by workers to fulfill democracy (government by the people)</a:t>
            </a:r>
          </a:p>
        </p:txBody>
      </p:sp>
    </p:spTree>
    <p:extLst>
      <p:ext uri="{BB962C8B-B14F-4D97-AF65-F5344CB8AC3E}">
        <p14:creationId xmlns:p14="http://schemas.microsoft.com/office/powerpoint/2010/main" val="1582012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Questioning Big Business</a:t>
            </a:r>
          </a:p>
        </p:txBody>
      </p:sp>
      <p:sp>
        <p:nvSpPr>
          <p:cNvPr id="3" name="Content Placeholder 2"/>
          <p:cNvSpPr>
            <a:spLocks noGrp="1"/>
          </p:cNvSpPr>
          <p:nvPr>
            <p:ph idx="1"/>
          </p:nvPr>
        </p:nvSpPr>
        <p:spPr/>
        <p:txBody>
          <a:bodyPr/>
          <a:lstStyle/>
          <a:p>
            <a:r>
              <a:rPr lang="en-US" dirty="0"/>
              <a:t>Many people saw big business as a problem-child labor, low wages, poor working conditions</a:t>
            </a:r>
          </a:p>
          <a:p>
            <a:r>
              <a:rPr lang="en-US" dirty="0"/>
              <a:t>Darwin’s “survival of the fittest” was adopted to determine who would succeed in business</a:t>
            </a:r>
          </a:p>
          <a:p>
            <a:r>
              <a:rPr lang="en-US" dirty="0"/>
              <a:t>Carnegie, Rockefeller, and Stanford were considered philanthropist-gave money to charities, aid the poor</a:t>
            </a:r>
          </a:p>
          <a:p>
            <a:r>
              <a:rPr lang="en-US" dirty="0"/>
              <a:t>Example: Carnegie gave over $350M and over $60M built public libraries </a:t>
            </a:r>
          </a:p>
        </p:txBody>
      </p:sp>
    </p:spTree>
    <p:extLst>
      <p:ext uri="{BB962C8B-B14F-4D97-AF65-F5344CB8AC3E}">
        <p14:creationId xmlns:p14="http://schemas.microsoft.com/office/powerpoint/2010/main" val="4108037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Antitrust Movement</a:t>
            </a:r>
          </a:p>
        </p:txBody>
      </p:sp>
      <p:sp>
        <p:nvSpPr>
          <p:cNvPr id="3" name="Content Placeholder 2"/>
          <p:cNvSpPr>
            <a:spLocks noGrp="1"/>
          </p:cNvSpPr>
          <p:nvPr>
            <p:ph idx="1"/>
          </p:nvPr>
        </p:nvSpPr>
        <p:spPr/>
        <p:txBody>
          <a:bodyPr/>
          <a:lstStyle/>
          <a:p>
            <a:r>
              <a:rPr lang="en-US" dirty="0"/>
              <a:t>People argued that leaders of big business earned fortune through unfair business practices-believed competition in a free market economy kept prices low and quality of goods and services high</a:t>
            </a:r>
          </a:p>
          <a:p>
            <a:r>
              <a:rPr lang="en-US" dirty="0"/>
              <a:t>People worried about political power of large corporations</a:t>
            </a:r>
          </a:p>
          <a:p>
            <a:r>
              <a:rPr lang="en-US" dirty="0"/>
              <a:t>Large corporations typically used their size and strength to drive smaller competitors out of business </a:t>
            </a:r>
          </a:p>
          <a:p>
            <a:r>
              <a:rPr lang="en-US" dirty="0"/>
              <a:t>Trust gained monopolies-total ownership or a product (oil, steel, </a:t>
            </a:r>
            <a:r>
              <a:rPr lang="en-US" dirty="0" err="1"/>
              <a:t>etc</a:t>
            </a:r>
            <a:r>
              <a:rPr lang="en-US" dirty="0"/>
              <a:t>)</a:t>
            </a:r>
          </a:p>
          <a:p>
            <a:r>
              <a:rPr lang="en-US" dirty="0"/>
              <a:t>1890 Sherman Antitrust Act passed by Congress making it illegal to create monopolies or trusts that restrained trade-very difficult to enforce due to wording so corporations and trusts continued to grow</a:t>
            </a:r>
          </a:p>
        </p:txBody>
      </p:sp>
    </p:spTree>
    <p:extLst>
      <p:ext uri="{BB962C8B-B14F-4D97-AF65-F5344CB8AC3E}">
        <p14:creationId xmlns:p14="http://schemas.microsoft.com/office/powerpoint/2010/main" val="3394601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about you? </a:t>
            </a:r>
          </a:p>
        </p:txBody>
      </p:sp>
      <p:sp>
        <p:nvSpPr>
          <p:cNvPr id="3" name="Content Placeholder 2"/>
          <p:cNvSpPr>
            <a:spLocks noGrp="1"/>
          </p:cNvSpPr>
          <p:nvPr>
            <p:ph idx="1"/>
          </p:nvPr>
        </p:nvSpPr>
        <p:spPr/>
        <p:txBody>
          <a:bodyPr/>
          <a:lstStyle/>
          <a:p>
            <a:r>
              <a:rPr lang="en-US" dirty="0"/>
              <a:t>If you could create a new corporation, what would it be? </a:t>
            </a:r>
          </a:p>
          <a:p>
            <a:r>
              <a:rPr lang="en-US" dirty="0"/>
              <a:t>How would you do it? </a:t>
            </a:r>
          </a:p>
          <a:p>
            <a:r>
              <a:rPr lang="en-US" dirty="0"/>
              <a:t>Read p. 123</a:t>
            </a:r>
          </a:p>
          <a:p>
            <a:r>
              <a:rPr lang="en-US" dirty="0"/>
              <a:t>Why are these three men important figures in U.S. history? </a:t>
            </a:r>
          </a:p>
        </p:txBody>
      </p:sp>
    </p:spTree>
    <p:extLst>
      <p:ext uri="{BB962C8B-B14F-4D97-AF65-F5344CB8AC3E}">
        <p14:creationId xmlns:p14="http://schemas.microsoft.com/office/powerpoint/2010/main" val="476202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Industrial Workers</a:t>
            </a:r>
          </a:p>
        </p:txBody>
      </p:sp>
      <p:sp>
        <p:nvSpPr>
          <p:cNvPr id="3" name="Content Placeholder 2"/>
          <p:cNvSpPr>
            <a:spLocks noGrp="1"/>
          </p:cNvSpPr>
          <p:nvPr>
            <p:ph idx="1"/>
          </p:nvPr>
        </p:nvSpPr>
        <p:spPr/>
        <p:txBody>
          <a:bodyPr/>
          <a:lstStyle/>
          <a:p>
            <a:r>
              <a:rPr lang="en-US" dirty="0"/>
              <a:t>Key Terms: Frederick W Taylor, Knights of Labor, Terence V Powderly, American Federation of Labor, Samuel Gompers, collective bargaining, Mary Harris Jones, Haymarket Riot, Homestead strike, Pullman strike</a:t>
            </a:r>
          </a:p>
          <a:p>
            <a:r>
              <a:rPr lang="en-US" dirty="0"/>
              <a:t>Main Ideas: The desire to maximize profits and become more efficient led to poor working conditions.  Workers began to organize and demand improvements in working conditions and pay.  Labor strikes often turned violent and failed to accomplish their goals. </a:t>
            </a:r>
          </a:p>
        </p:txBody>
      </p:sp>
    </p:spTree>
    <p:extLst>
      <p:ext uri="{BB962C8B-B14F-4D97-AF65-F5344CB8AC3E}">
        <p14:creationId xmlns:p14="http://schemas.microsoft.com/office/powerpoint/2010/main" val="3454092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Second Industrial Revolution</a:t>
            </a:r>
          </a:p>
        </p:txBody>
      </p:sp>
      <p:sp>
        <p:nvSpPr>
          <p:cNvPr id="3" name="Content Placeholder 2"/>
          <p:cNvSpPr>
            <a:spLocks noGrp="1"/>
          </p:cNvSpPr>
          <p:nvPr>
            <p:ph idx="1"/>
          </p:nvPr>
        </p:nvSpPr>
        <p:spPr/>
        <p:txBody>
          <a:bodyPr/>
          <a:lstStyle/>
          <a:p>
            <a:r>
              <a:rPr lang="en-US" dirty="0"/>
              <a:t>Timeline: 1876-1898</a:t>
            </a:r>
          </a:p>
          <a:p>
            <a:r>
              <a:rPr lang="en-US" dirty="0"/>
              <a:t>Key Terms: Second Industrial Revolution, Bessemer process, Thomas Edison, patents, Alexander Graham Bell, Henry Ford, Wilbur and Orville Wright</a:t>
            </a:r>
          </a:p>
          <a:p>
            <a:r>
              <a:rPr lang="en-US" dirty="0"/>
              <a:t>Main Ideas:  Breakthroughs in steel processing led to a boom in railroad construction.  Advances in the use of oil and electricity improved communications and transportation.  A rush of inventions changed Americans’ lives. </a:t>
            </a:r>
          </a:p>
        </p:txBody>
      </p:sp>
    </p:spTree>
    <p:extLst>
      <p:ext uri="{BB962C8B-B14F-4D97-AF65-F5344CB8AC3E}">
        <p14:creationId xmlns:p14="http://schemas.microsoft.com/office/powerpoint/2010/main" val="27485212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Maximize Profits &amp; Efficiency</a:t>
            </a:r>
          </a:p>
        </p:txBody>
      </p:sp>
      <p:sp>
        <p:nvSpPr>
          <p:cNvPr id="3" name="Content Placeholder 2"/>
          <p:cNvSpPr>
            <a:spLocks noGrp="1"/>
          </p:cNvSpPr>
          <p:nvPr>
            <p:ph idx="1"/>
          </p:nvPr>
        </p:nvSpPr>
        <p:spPr/>
        <p:txBody>
          <a:bodyPr/>
          <a:lstStyle/>
          <a:p>
            <a:r>
              <a:rPr lang="en-US" dirty="0"/>
              <a:t>Machines began to replace skilled workers </a:t>
            </a:r>
          </a:p>
          <a:p>
            <a:r>
              <a:rPr lang="en-US" dirty="0"/>
              <a:t>Factories focused on specialization-doing same task daily-production increased and costs decreased-tiring and boring </a:t>
            </a:r>
          </a:p>
          <a:p>
            <a:r>
              <a:rPr lang="en-US" dirty="0"/>
              <a:t>Frederick W Taylor, efficiency engineer, published book that encouraged managers to view workers as interchangeable parts of the production process</a:t>
            </a:r>
          </a:p>
          <a:p>
            <a:r>
              <a:rPr lang="en-US" dirty="0"/>
              <a:t>Managers paid less attention to working conditions which increased injuries</a:t>
            </a:r>
          </a:p>
          <a:p>
            <a:r>
              <a:rPr lang="en-US" dirty="0"/>
              <a:t>Is maximizing profits and efficiency still important?  </a:t>
            </a:r>
          </a:p>
        </p:txBody>
      </p:sp>
    </p:spTree>
    <p:extLst>
      <p:ext uri="{BB962C8B-B14F-4D97-AF65-F5344CB8AC3E}">
        <p14:creationId xmlns:p14="http://schemas.microsoft.com/office/powerpoint/2010/main" val="10255919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Workers Organize </a:t>
            </a:r>
          </a:p>
        </p:txBody>
      </p:sp>
      <p:sp>
        <p:nvSpPr>
          <p:cNvPr id="3" name="Content Placeholder 2"/>
          <p:cNvSpPr>
            <a:spLocks noGrp="1"/>
          </p:cNvSpPr>
          <p:nvPr>
            <p:ph idx="1"/>
          </p:nvPr>
        </p:nvSpPr>
        <p:spPr>
          <a:xfrm>
            <a:off x="2589212" y="2133600"/>
            <a:ext cx="8915400" cy="4357352"/>
          </a:xfrm>
        </p:spPr>
        <p:txBody>
          <a:bodyPr/>
          <a:lstStyle/>
          <a:p>
            <a:r>
              <a:rPr lang="en-US" dirty="0"/>
              <a:t>Labor unions formed to get better wages and working conditions </a:t>
            </a:r>
          </a:p>
          <a:p>
            <a:r>
              <a:rPr lang="en-US" dirty="0"/>
              <a:t>Knights of Labor-FIRST national labor union that operated in secret-encouraged 8 hour workday, equal pay for equal work, and ending child labor</a:t>
            </a:r>
          </a:p>
          <a:p>
            <a:r>
              <a:rPr lang="en-US" dirty="0"/>
              <a:t>Terence V Powderly led the Knights and ended all secrecy </a:t>
            </a:r>
          </a:p>
          <a:p>
            <a:r>
              <a:rPr lang="en-US" dirty="0"/>
              <a:t>American Federation of Labor (AFL)-organized individual national labor unions (steelworkers, mineworkers, </a:t>
            </a:r>
            <a:r>
              <a:rPr lang="en-US" dirty="0" err="1"/>
              <a:t>etc</a:t>
            </a:r>
            <a:r>
              <a:rPr lang="en-US" dirty="0"/>
              <a:t>)-encouraged better wages, hours and conditions for skilled workers</a:t>
            </a:r>
          </a:p>
          <a:p>
            <a:r>
              <a:rPr lang="en-US" dirty="0"/>
              <a:t>Samuel Gompers led AFL</a:t>
            </a:r>
          </a:p>
          <a:p>
            <a:r>
              <a:rPr lang="en-US" dirty="0"/>
              <a:t>Collective bargaining was popular with unions-all workers act together so they had a much greater chance of success in negotiating  </a:t>
            </a:r>
          </a:p>
          <a:p>
            <a:r>
              <a:rPr lang="en-US" dirty="0"/>
              <a:t>Mary Harris Jones worked to educate workers and organize strikes </a:t>
            </a:r>
          </a:p>
          <a:p>
            <a:endParaRPr lang="en-US" dirty="0"/>
          </a:p>
        </p:txBody>
      </p:sp>
    </p:spTree>
    <p:extLst>
      <p:ext uri="{BB962C8B-B14F-4D97-AF65-F5344CB8AC3E}">
        <p14:creationId xmlns:p14="http://schemas.microsoft.com/office/powerpoint/2010/main" val="565941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Labor Strikes </a:t>
            </a:r>
          </a:p>
        </p:txBody>
      </p:sp>
      <p:sp>
        <p:nvSpPr>
          <p:cNvPr id="3" name="Content Placeholder 2"/>
          <p:cNvSpPr>
            <a:spLocks noGrp="1"/>
          </p:cNvSpPr>
          <p:nvPr>
            <p:ph idx="1"/>
          </p:nvPr>
        </p:nvSpPr>
        <p:spPr/>
        <p:txBody>
          <a:bodyPr>
            <a:normAutofit fontScale="92500" lnSpcReduction="10000"/>
          </a:bodyPr>
          <a:lstStyle/>
          <a:p>
            <a:r>
              <a:rPr lang="en-US" dirty="0"/>
              <a:t>FIRST major labor strike was in Chicago (major city) in 1886 to demand an 8 hour workday</a:t>
            </a:r>
          </a:p>
          <a:p>
            <a:r>
              <a:rPr lang="en-US" dirty="0"/>
              <a:t>Haymarket Riot-in rebellion to workers killed by police during strike, someone threw bomb at officers and killed eight-police fired back wounding and killing strikers </a:t>
            </a:r>
          </a:p>
          <a:p>
            <a:r>
              <a:rPr lang="en-US" dirty="0"/>
              <a:t>Others not attending strike were arrested and accused of conspiracy-one was a member of Knights of Labor so membership dropped quickly</a:t>
            </a:r>
          </a:p>
          <a:p>
            <a:r>
              <a:rPr lang="en-US" dirty="0"/>
              <a:t>Homestead Strike was in Carnegie’s steel factory in Pennsylvania-over  buying machines to replace workers-workers were locked out and unable to perform job or get paid-Union defeated  </a:t>
            </a:r>
          </a:p>
          <a:p>
            <a:r>
              <a:rPr lang="en-US" dirty="0"/>
              <a:t>Pullman Strike stopped railroad traffic until courts ordered workers to return to work-Union defeated </a:t>
            </a:r>
          </a:p>
          <a:p>
            <a:r>
              <a:rPr lang="en-US" dirty="0"/>
              <a:t>Analyze map p. 126</a:t>
            </a:r>
          </a:p>
        </p:txBody>
      </p:sp>
    </p:spTree>
    <p:extLst>
      <p:ext uri="{BB962C8B-B14F-4D97-AF65-F5344CB8AC3E}">
        <p14:creationId xmlns:p14="http://schemas.microsoft.com/office/powerpoint/2010/main" val="2682079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 time </a:t>
            </a:r>
          </a:p>
        </p:txBody>
      </p:sp>
      <p:sp>
        <p:nvSpPr>
          <p:cNvPr id="3" name="Content Placeholder 2"/>
          <p:cNvSpPr>
            <a:spLocks noGrp="1"/>
          </p:cNvSpPr>
          <p:nvPr>
            <p:ph idx="1"/>
          </p:nvPr>
        </p:nvSpPr>
        <p:spPr/>
        <p:txBody>
          <a:bodyPr/>
          <a:lstStyle/>
          <a:p>
            <a:r>
              <a:rPr lang="en-US" dirty="0"/>
              <a:t>Study notes-especially key terms and main ideas</a:t>
            </a:r>
          </a:p>
          <a:p>
            <a:r>
              <a:rPr lang="en-US" dirty="0"/>
              <a:t>Chapter Review p. 129-130</a:t>
            </a:r>
          </a:p>
          <a:p>
            <a:r>
              <a:rPr lang="en-US" dirty="0"/>
              <a:t>Make an A! </a:t>
            </a:r>
            <a:r>
              <a:rPr lang="en-US">
                <a:sym typeface="Wingdings" panose="05000000000000000000" pitchFamily="2" charset="2"/>
              </a:rPr>
              <a:t> </a:t>
            </a:r>
            <a:endParaRPr lang="en-US"/>
          </a:p>
        </p:txBody>
      </p:sp>
    </p:spTree>
    <p:extLst>
      <p:ext uri="{BB962C8B-B14F-4D97-AF65-F5344CB8AC3E}">
        <p14:creationId xmlns:p14="http://schemas.microsoft.com/office/powerpoint/2010/main" val="4136808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Affecting Industrial Growth</a:t>
            </a:r>
          </a:p>
        </p:txBody>
      </p:sp>
      <p:sp>
        <p:nvSpPr>
          <p:cNvPr id="3" name="Content Placeholder 2"/>
          <p:cNvSpPr>
            <a:spLocks noGrp="1"/>
          </p:cNvSpPr>
          <p:nvPr>
            <p:ph idx="1"/>
          </p:nvPr>
        </p:nvSpPr>
        <p:spPr/>
        <p:txBody>
          <a:bodyPr/>
          <a:lstStyle/>
          <a:p>
            <a:r>
              <a:rPr lang="en-US" dirty="0"/>
              <a:t>Large amount of natural resources (water, trees, minerals, </a:t>
            </a:r>
            <a:r>
              <a:rPr lang="en-US" dirty="0" err="1"/>
              <a:t>etc</a:t>
            </a:r>
            <a:r>
              <a:rPr lang="en-US" dirty="0"/>
              <a:t>)</a:t>
            </a:r>
          </a:p>
          <a:p>
            <a:r>
              <a:rPr lang="en-US" dirty="0"/>
              <a:t>Growing population to provide workers</a:t>
            </a:r>
          </a:p>
          <a:p>
            <a:r>
              <a:rPr lang="en-US" dirty="0"/>
              <a:t>Transportation advancements</a:t>
            </a:r>
          </a:p>
          <a:p>
            <a:r>
              <a:rPr lang="en-US" dirty="0"/>
              <a:t>Rising immigration</a:t>
            </a:r>
          </a:p>
          <a:p>
            <a:r>
              <a:rPr lang="en-US" dirty="0"/>
              <a:t>Inventions and innovations </a:t>
            </a:r>
          </a:p>
          <a:p>
            <a:r>
              <a:rPr lang="en-US" dirty="0"/>
              <a:t>Increased business investments</a:t>
            </a:r>
          </a:p>
          <a:p>
            <a:r>
              <a:rPr lang="en-US" dirty="0"/>
              <a:t>Government policies assisting businesses </a:t>
            </a:r>
          </a:p>
          <a:p>
            <a:r>
              <a:rPr lang="en-US" dirty="0"/>
              <a:t>Ex: Hyundai in Montgomery, AL </a:t>
            </a:r>
          </a:p>
        </p:txBody>
      </p:sp>
    </p:spTree>
    <p:extLst>
      <p:ext uri="{BB962C8B-B14F-4D97-AF65-F5344CB8AC3E}">
        <p14:creationId xmlns:p14="http://schemas.microsoft.com/office/powerpoint/2010/main" val="2405922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Steel Processing </a:t>
            </a:r>
          </a:p>
        </p:txBody>
      </p:sp>
      <p:sp>
        <p:nvSpPr>
          <p:cNvPr id="3" name="Content Placeholder 2"/>
          <p:cNvSpPr>
            <a:spLocks noGrp="1"/>
          </p:cNvSpPr>
          <p:nvPr>
            <p:ph idx="1"/>
          </p:nvPr>
        </p:nvSpPr>
        <p:spPr/>
        <p:txBody>
          <a:bodyPr/>
          <a:lstStyle/>
          <a:p>
            <a:r>
              <a:rPr lang="en-US" dirty="0"/>
              <a:t>Industrial revolution is a period of rapid growth in US manufacturing </a:t>
            </a:r>
          </a:p>
          <a:p>
            <a:r>
              <a:rPr lang="en-US" dirty="0"/>
              <a:t>By 1890s the US had become the world’s industrial leader</a:t>
            </a:r>
          </a:p>
          <a:p>
            <a:r>
              <a:rPr lang="en-US" dirty="0"/>
              <a:t>Steel is iron and carbon combined in heat</a:t>
            </a:r>
          </a:p>
          <a:p>
            <a:r>
              <a:rPr lang="en-US" dirty="0"/>
              <a:t>Henry Bessemer (Bessemer Process) invented a way to make steel quickly and cheaply- a days work turned into 10-20 minutes- increased steel production (77K tons to 1M tons)</a:t>
            </a:r>
          </a:p>
          <a:p>
            <a:r>
              <a:rPr lang="en-US" dirty="0"/>
              <a:t>More steel=steel price dropped (supply &amp; demand) so more railroads were built </a:t>
            </a:r>
          </a:p>
          <a:p>
            <a:r>
              <a:rPr lang="en-US" dirty="0"/>
              <a:t>Railroad and shipping increased meant more people were needed to work</a:t>
            </a:r>
          </a:p>
        </p:txBody>
      </p:sp>
    </p:spTree>
    <p:extLst>
      <p:ext uri="{BB962C8B-B14F-4D97-AF65-F5344CB8AC3E}">
        <p14:creationId xmlns:p14="http://schemas.microsoft.com/office/powerpoint/2010/main" val="2135134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Oil as Power </a:t>
            </a:r>
          </a:p>
        </p:txBody>
      </p:sp>
      <p:sp>
        <p:nvSpPr>
          <p:cNvPr id="3" name="Content Placeholder 2"/>
          <p:cNvSpPr>
            <a:spLocks noGrp="1"/>
          </p:cNvSpPr>
          <p:nvPr>
            <p:ph idx="1"/>
          </p:nvPr>
        </p:nvSpPr>
        <p:spPr/>
        <p:txBody>
          <a:bodyPr/>
          <a:lstStyle/>
          <a:p>
            <a:r>
              <a:rPr lang="en-US" dirty="0"/>
              <a:t>Oil was used as a power source in the late 1800s</a:t>
            </a:r>
          </a:p>
          <a:p>
            <a:r>
              <a:rPr lang="en-US" dirty="0"/>
              <a:t>Chemists invented a way to convert unprocessed oil into fuel called kerosene which can be used to cook, heat, and light</a:t>
            </a:r>
          </a:p>
          <a:p>
            <a:r>
              <a:rPr lang="en-US" dirty="0"/>
              <a:t>High demand on oil increased price of oil-oil became a big business</a:t>
            </a:r>
          </a:p>
          <a:p>
            <a:r>
              <a:rPr lang="en-US" dirty="0"/>
              <a:t>Edwin Drake proved oil can be pumped from the ground so people began to drill-workers hired </a:t>
            </a:r>
          </a:p>
          <a:p>
            <a:r>
              <a:rPr lang="en-US" dirty="0"/>
              <a:t>Refineries were built to make kerosene-workers hired </a:t>
            </a:r>
          </a:p>
          <a:p>
            <a:r>
              <a:rPr lang="en-US" dirty="0"/>
              <a:t>Major oil states: Ohio, Pennsylvania, and West Virginia</a:t>
            </a:r>
          </a:p>
          <a:p>
            <a:r>
              <a:rPr lang="en-US" dirty="0"/>
              <a:t>Watch Men That Built America-Rockefeller</a:t>
            </a:r>
          </a:p>
        </p:txBody>
      </p:sp>
    </p:spTree>
    <p:extLst>
      <p:ext uri="{BB962C8B-B14F-4D97-AF65-F5344CB8AC3E}">
        <p14:creationId xmlns:p14="http://schemas.microsoft.com/office/powerpoint/2010/main" val="3955485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Electricity Spreads</a:t>
            </a:r>
          </a:p>
        </p:txBody>
      </p:sp>
      <p:sp>
        <p:nvSpPr>
          <p:cNvPr id="3" name="Content Placeholder 2"/>
          <p:cNvSpPr>
            <a:spLocks noGrp="1"/>
          </p:cNvSpPr>
          <p:nvPr>
            <p:ph idx="1"/>
          </p:nvPr>
        </p:nvSpPr>
        <p:spPr/>
        <p:txBody>
          <a:bodyPr/>
          <a:lstStyle/>
          <a:p>
            <a:r>
              <a:rPr lang="en-US" dirty="0"/>
              <a:t>Thomas Edison had over 1000 patents from his New Jersey research center</a:t>
            </a:r>
          </a:p>
          <a:p>
            <a:r>
              <a:rPr lang="en-US" dirty="0"/>
              <a:t>Patents allow inventions from being manufactured by others</a:t>
            </a:r>
          </a:p>
          <a:p>
            <a:r>
              <a:rPr lang="en-US" dirty="0"/>
              <a:t>1878 Edison announced he would produce electric light (threatened oil investments that provided light)</a:t>
            </a:r>
          </a:p>
          <a:p>
            <a:r>
              <a:rPr lang="en-US" dirty="0"/>
              <a:t>Edison light bulb (show example) produced in 1879</a:t>
            </a:r>
          </a:p>
          <a:p>
            <a:r>
              <a:rPr lang="en-US" dirty="0"/>
              <a:t>Edison built power plant to supply electricity to New York City but could not send it long distances-provided to major cities only </a:t>
            </a:r>
          </a:p>
          <a:p>
            <a:r>
              <a:rPr lang="en-US" dirty="0"/>
              <a:t>George Westinghouse built power stations to send electricity many miles</a:t>
            </a:r>
          </a:p>
          <a:p>
            <a:r>
              <a:rPr lang="en-US" dirty="0"/>
              <a:t>Two men competed as electricity spread rapidly </a:t>
            </a:r>
          </a:p>
        </p:txBody>
      </p:sp>
    </p:spTree>
    <p:extLst>
      <p:ext uri="{BB962C8B-B14F-4D97-AF65-F5344CB8AC3E}">
        <p14:creationId xmlns:p14="http://schemas.microsoft.com/office/powerpoint/2010/main" val="3895140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Advances in Communication</a:t>
            </a:r>
          </a:p>
        </p:txBody>
      </p:sp>
      <p:sp>
        <p:nvSpPr>
          <p:cNvPr id="3" name="Content Placeholder 2"/>
          <p:cNvSpPr>
            <a:spLocks noGrp="1"/>
          </p:cNvSpPr>
          <p:nvPr>
            <p:ph idx="1"/>
          </p:nvPr>
        </p:nvSpPr>
        <p:spPr/>
        <p:txBody>
          <a:bodyPr/>
          <a:lstStyle/>
          <a:p>
            <a:r>
              <a:rPr lang="en-US" dirty="0"/>
              <a:t>Telegraph wires connecting East to West only carried written messages and was difficult for untrained people</a:t>
            </a:r>
          </a:p>
          <a:p>
            <a:r>
              <a:rPr lang="en-US" dirty="0"/>
              <a:t>Alexander Graham Bell patented the telephone</a:t>
            </a:r>
          </a:p>
          <a:p>
            <a:r>
              <a:rPr lang="en-US" dirty="0"/>
              <a:t>Companies raced to lay miles of phone lines – workers hired</a:t>
            </a:r>
          </a:p>
          <a:p>
            <a:r>
              <a:rPr lang="en-US" dirty="0"/>
              <a:t>Increased phone owners from 55000 to 1.5 million by 1900 (supply &amp; demand)</a:t>
            </a:r>
          </a:p>
        </p:txBody>
      </p:sp>
    </p:spTree>
    <p:extLst>
      <p:ext uri="{BB962C8B-B14F-4D97-AF65-F5344CB8AC3E}">
        <p14:creationId xmlns:p14="http://schemas.microsoft.com/office/powerpoint/2010/main" val="3926556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Automobiles </a:t>
            </a:r>
          </a:p>
        </p:txBody>
      </p:sp>
      <p:sp>
        <p:nvSpPr>
          <p:cNvPr id="3" name="Content Placeholder 2"/>
          <p:cNvSpPr>
            <a:spLocks noGrp="1"/>
          </p:cNvSpPr>
          <p:nvPr>
            <p:ph idx="1"/>
          </p:nvPr>
        </p:nvSpPr>
        <p:spPr/>
        <p:txBody>
          <a:bodyPr/>
          <a:lstStyle/>
          <a:p>
            <a:r>
              <a:rPr lang="en-US" dirty="0"/>
              <a:t>Engine powered by gasoline (made from oil)  invented in 1876</a:t>
            </a:r>
          </a:p>
          <a:p>
            <a:r>
              <a:rPr lang="en-US" dirty="0"/>
              <a:t>Many cars began to be made – workers hired</a:t>
            </a:r>
          </a:p>
          <a:p>
            <a:r>
              <a:rPr lang="en-US" dirty="0"/>
              <a:t>Wealthy owned cars until Henry Ford introduced Model T (photos)</a:t>
            </a:r>
          </a:p>
          <a:p>
            <a:r>
              <a:rPr lang="en-US" dirty="0"/>
              <a:t>Ford was FIRST to implement the moving assembly line to manufacture</a:t>
            </a:r>
          </a:p>
          <a:p>
            <a:r>
              <a:rPr lang="en-US" dirty="0"/>
              <a:t>Benefits: reduce cost of product making cars more affordable</a:t>
            </a:r>
          </a:p>
          <a:p>
            <a:r>
              <a:rPr lang="en-US" dirty="0"/>
              <a:t>Watch Men That Built America-Henry Ford</a:t>
            </a:r>
          </a:p>
        </p:txBody>
      </p:sp>
    </p:spTree>
    <p:extLst>
      <p:ext uri="{BB962C8B-B14F-4D97-AF65-F5344CB8AC3E}">
        <p14:creationId xmlns:p14="http://schemas.microsoft.com/office/powerpoint/2010/main" val="1676559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Planes</a:t>
            </a:r>
          </a:p>
        </p:txBody>
      </p:sp>
      <p:sp>
        <p:nvSpPr>
          <p:cNvPr id="3" name="Content Placeholder 2"/>
          <p:cNvSpPr>
            <a:spLocks noGrp="1"/>
          </p:cNvSpPr>
          <p:nvPr>
            <p:ph idx="1"/>
          </p:nvPr>
        </p:nvSpPr>
        <p:spPr/>
        <p:txBody>
          <a:bodyPr/>
          <a:lstStyle/>
          <a:p>
            <a:r>
              <a:rPr lang="en-US" dirty="0"/>
              <a:t>Wilbur and Orville Wright built a lightweight airplane using a small gas powered engine</a:t>
            </a:r>
          </a:p>
          <a:p>
            <a:r>
              <a:rPr lang="en-US" dirty="0"/>
              <a:t>FIRST flight in Kitty Hawk, N Carolina in 1903</a:t>
            </a:r>
          </a:p>
          <a:p>
            <a:r>
              <a:rPr lang="en-US" dirty="0"/>
              <a:t>Changed the way Americans traveled and increased demand for oil production</a:t>
            </a:r>
          </a:p>
          <a:p>
            <a:endParaRPr lang="en-US" dirty="0"/>
          </a:p>
        </p:txBody>
      </p:sp>
    </p:spTree>
    <p:extLst>
      <p:ext uri="{BB962C8B-B14F-4D97-AF65-F5344CB8AC3E}">
        <p14:creationId xmlns:p14="http://schemas.microsoft.com/office/powerpoint/2010/main" val="177581671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149</TotalTime>
  <Words>1501</Words>
  <Application>Microsoft Macintosh PowerPoint</Application>
  <PresentationFormat>Widescreen</PresentationFormat>
  <Paragraphs>127</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Century Gothic</vt:lpstr>
      <vt:lpstr>Wingdings 3</vt:lpstr>
      <vt:lpstr>Wisp</vt:lpstr>
      <vt:lpstr>Industrial Revolution</vt:lpstr>
      <vt:lpstr>The Second Industrial Revolution</vt:lpstr>
      <vt:lpstr>Factors Affecting Industrial Growth</vt:lpstr>
      <vt:lpstr>Steel Processing </vt:lpstr>
      <vt:lpstr>Oil as Power </vt:lpstr>
      <vt:lpstr>Electricity Spreads</vt:lpstr>
      <vt:lpstr>Advances in Communication</vt:lpstr>
      <vt:lpstr>Automobiles </vt:lpstr>
      <vt:lpstr>Planes</vt:lpstr>
      <vt:lpstr>Big Business </vt:lpstr>
      <vt:lpstr>Dominance of Big Business</vt:lpstr>
      <vt:lpstr>Corporations generate wealth</vt:lpstr>
      <vt:lpstr>Business Leaders</vt:lpstr>
      <vt:lpstr>Business Leaders </vt:lpstr>
      <vt:lpstr>Business Leaders</vt:lpstr>
      <vt:lpstr>Questioning Big Business</vt:lpstr>
      <vt:lpstr>Antitrust Movement</vt:lpstr>
      <vt:lpstr>What about you? </vt:lpstr>
      <vt:lpstr>Industrial Workers</vt:lpstr>
      <vt:lpstr>Maximize Profits &amp; Efficiency</vt:lpstr>
      <vt:lpstr>Workers Organize </vt:lpstr>
      <vt:lpstr>Labor Strikes </vt:lpstr>
      <vt:lpstr>Test time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Industrial Revolution</dc:title>
  <dc:creator>Deanna McKinley</dc:creator>
  <cp:lastModifiedBy>Ashtin Boswell</cp:lastModifiedBy>
  <cp:revision>12</cp:revision>
  <dcterms:created xsi:type="dcterms:W3CDTF">2017-07-20T18:54:02Z</dcterms:created>
  <dcterms:modified xsi:type="dcterms:W3CDTF">2021-08-08T03:31:51Z</dcterms:modified>
</cp:coreProperties>
</file>