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3"/>
  </p:notesMasterIdLst>
  <p:sldIdLst>
    <p:sldId id="256" r:id="rId2"/>
    <p:sldId id="257" r:id="rId3"/>
    <p:sldId id="287" r:id="rId4"/>
    <p:sldId id="258" r:id="rId5"/>
    <p:sldId id="259" r:id="rId6"/>
    <p:sldId id="260" r:id="rId7"/>
    <p:sldId id="261" r:id="rId8"/>
    <p:sldId id="262" r:id="rId9"/>
    <p:sldId id="263" r:id="rId10"/>
    <p:sldId id="264" r:id="rId11"/>
    <p:sldId id="265" r:id="rId12"/>
    <p:sldId id="266" r:id="rId13"/>
    <p:sldId id="267" r:id="rId14"/>
    <p:sldId id="269" r:id="rId15"/>
    <p:sldId id="270" r:id="rId16"/>
    <p:sldId id="271" r:id="rId17"/>
    <p:sldId id="273" r:id="rId18"/>
    <p:sldId id="274" r:id="rId19"/>
    <p:sldId id="275" r:id="rId20"/>
    <p:sldId id="276" r:id="rId21"/>
    <p:sldId id="286" r:id="rId22"/>
  </p:sldIdLst>
  <p:sldSz cx="9144000" cy="5143500" type="screen16x9"/>
  <p:notesSz cx="6858000" cy="9144000"/>
  <p:embeddedFontLst>
    <p:embeddedFont>
      <p:font typeface="Lato" panose="020F0502020204030203" pitchFamily="34" charset="0"/>
      <p:regular r:id="rId24"/>
      <p:bold r:id="rId25"/>
      <p:italic r:id="rId26"/>
      <p:boldItalic r:id="rId27"/>
    </p:embeddedFont>
    <p:embeddedFont>
      <p:font typeface="Playfair Display" panose="00000500000000000000" pitchFamily="2" charset="0"/>
      <p:regular r:id="rId28"/>
      <p:bold r:id="rId29"/>
      <p:italic r:id="rId30"/>
      <p:boldItalic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276A16-020D-43F9-A19E-02BC85E2224A}" v="831" dt="2023-08-02T01:09:05.6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100" d="100"/>
          <a:sy n="100" d="100"/>
        </p:scale>
        <p:origin x="0" y="0"/>
      </p:cViewPr>
      <p:guideLst>
        <p:guide orient="horz" pos="1620"/>
        <p:guide pos="2880"/>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font" Target="fonts/font5.fntdata"/><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4.fntdata"/><Relationship Id="rId30" Type="http://schemas.openxmlformats.org/officeDocument/2006/relationships/font" Target="fonts/font7.fntdata"/><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257f3391c86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257f3391c86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257f3391c86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257f3391c86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257f3391c86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257f3391c86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257f3391c86_0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257f3391c86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257f3391c86_0_1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257f3391c86_0_1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257f3391c86_0_1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257f3391c86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257f3391c86_0_1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257f3391c86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257f3391c86_0_1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257f3391c86_0_1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257f3391c86_0_1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257f3391c86_0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257f3391c86_0_1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257f3391c86_0_1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257f3391c86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257f3391c86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257f3391c86_0_1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257f3391c86_0_1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g257f3391c86_0_2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8" name="Google Shape;248;g257f3391c86_0_2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257f3391c86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257f3391c86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307213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257f3391c86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257f3391c86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57f3391c86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257f3391c86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257f3391c86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257f3391c86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57f3391c86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257f3391c86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257f3391c86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257f3391c86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257f3391c86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257f3391c86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2749050" y="748800"/>
            <a:ext cx="3645900" cy="3645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2992950" y="992700"/>
            <a:ext cx="3158100" cy="3158100"/>
          </a:xfrm>
          <a:prstGeom prst="rect">
            <a:avLst/>
          </a:prstGeom>
          <a:noFill/>
          <a:ln w="28575" cap="flat" cmpd="sng">
            <a:solidFill>
              <a:schemeClr val="lt1"/>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096250" y="1627200"/>
            <a:ext cx="2951400" cy="15843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lt1"/>
              </a:buClr>
              <a:buSzPts val="3200"/>
              <a:buFont typeface="Lato"/>
              <a:buNone/>
              <a:defRPr>
                <a:solidFill>
                  <a:schemeClr val="lt1"/>
                </a:solidFill>
                <a:latin typeface="Lato"/>
                <a:ea typeface="Lato"/>
                <a:cs typeface="Lato"/>
                <a:sym typeface="Lato"/>
              </a:defRPr>
            </a:lvl1pPr>
            <a:lvl2pPr lvl="1" algn="ctr">
              <a:spcBef>
                <a:spcPts val="0"/>
              </a:spcBef>
              <a:spcAft>
                <a:spcPts val="0"/>
              </a:spcAft>
              <a:buClr>
                <a:schemeClr val="lt1"/>
              </a:buClr>
              <a:buSzPts val="3200"/>
              <a:buFont typeface="Lato"/>
              <a:buNone/>
              <a:defRPr>
                <a:solidFill>
                  <a:schemeClr val="lt1"/>
                </a:solidFill>
                <a:latin typeface="Lato"/>
                <a:ea typeface="Lato"/>
                <a:cs typeface="Lato"/>
                <a:sym typeface="Lato"/>
              </a:defRPr>
            </a:lvl2pPr>
            <a:lvl3pPr lvl="2" algn="ctr">
              <a:spcBef>
                <a:spcPts val="0"/>
              </a:spcBef>
              <a:spcAft>
                <a:spcPts val="0"/>
              </a:spcAft>
              <a:buClr>
                <a:schemeClr val="lt1"/>
              </a:buClr>
              <a:buSzPts val="3200"/>
              <a:buFont typeface="Lato"/>
              <a:buNone/>
              <a:defRPr>
                <a:solidFill>
                  <a:schemeClr val="lt1"/>
                </a:solidFill>
                <a:latin typeface="Lato"/>
                <a:ea typeface="Lato"/>
                <a:cs typeface="Lato"/>
                <a:sym typeface="Lato"/>
              </a:defRPr>
            </a:lvl3pPr>
            <a:lvl4pPr lvl="3" algn="ctr">
              <a:spcBef>
                <a:spcPts val="0"/>
              </a:spcBef>
              <a:spcAft>
                <a:spcPts val="0"/>
              </a:spcAft>
              <a:buClr>
                <a:schemeClr val="lt1"/>
              </a:buClr>
              <a:buSzPts val="3200"/>
              <a:buFont typeface="Lato"/>
              <a:buNone/>
              <a:defRPr>
                <a:solidFill>
                  <a:schemeClr val="lt1"/>
                </a:solidFill>
                <a:latin typeface="Lato"/>
                <a:ea typeface="Lato"/>
                <a:cs typeface="Lato"/>
                <a:sym typeface="Lato"/>
              </a:defRPr>
            </a:lvl4pPr>
            <a:lvl5pPr lvl="4" algn="ctr">
              <a:spcBef>
                <a:spcPts val="0"/>
              </a:spcBef>
              <a:spcAft>
                <a:spcPts val="0"/>
              </a:spcAft>
              <a:buClr>
                <a:schemeClr val="lt1"/>
              </a:buClr>
              <a:buSzPts val="3200"/>
              <a:buFont typeface="Lato"/>
              <a:buNone/>
              <a:defRPr>
                <a:solidFill>
                  <a:schemeClr val="lt1"/>
                </a:solidFill>
                <a:latin typeface="Lato"/>
                <a:ea typeface="Lato"/>
                <a:cs typeface="Lato"/>
                <a:sym typeface="Lato"/>
              </a:defRPr>
            </a:lvl5pPr>
            <a:lvl6pPr lvl="5" algn="ctr">
              <a:spcBef>
                <a:spcPts val="0"/>
              </a:spcBef>
              <a:spcAft>
                <a:spcPts val="0"/>
              </a:spcAft>
              <a:buClr>
                <a:schemeClr val="lt1"/>
              </a:buClr>
              <a:buSzPts val="3200"/>
              <a:buFont typeface="Lato"/>
              <a:buNone/>
              <a:defRPr>
                <a:solidFill>
                  <a:schemeClr val="lt1"/>
                </a:solidFill>
                <a:latin typeface="Lato"/>
                <a:ea typeface="Lato"/>
                <a:cs typeface="Lato"/>
                <a:sym typeface="Lato"/>
              </a:defRPr>
            </a:lvl6pPr>
            <a:lvl7pPr lvl="6" algn="ctr">
              <a:spcBef>
                <a:spcPts val="0"/>
              </a:spcBef>
              <a:spcAft>
                <a:spcPts val="0"/>
              </a:spcAft>
              <a:buClr>
                <a:schemeClr val="lt1"/>
              </a:buClr>
              <a:buSzPts val="3200"/>
              <a:buFont typeface="Lato"/>
              <a:buNone/>
              <a:defRPr>
                <a:solidFill>
                  <a:schemeClr val="lt1"/>
                </a:solidFill>
                <a:latin typeface="Lato"/>
                <a:ea typeface="Lato"/>
                <a:cs typeface="Lato"/>
                <a:sym typeface="Lato"/>
              </a:defRPr>
            </a:lvl7pPr>
            <a:lvl8pPr lvl="7" algn="ctr">
              <a:spcBef>
                <a:spcPts val="0"/>
              </a:spcBef>
              <a:spcAft>
                <a:spcPts val="0"/>
              </a:spcAft>
              <a:buClr>
                <a:schemeClr val="lt1"/>
              </a:buClr>
              <a:buSzPts val="3200"/>
              <a:buFont typeface="Lato"/>
              <a:buNone/>
              <a:defRPr>
                <a:solidFill>
                  <a:schemeClr val="lt1"/>
                </a:solidFill>
                <a:latin typeface="Lato"/>
                <a:ea typeface="Lato"/>
                <a:cs typeface="Lato"/>
                <a:sym typeface="Lato"/>
              </a:defRPr>
            </a:lvl8pPr>
            <a:lvl9pPr lvl="8" algn="ctr">
              <a:spcBef>
                <a:spcPts val="0"/>
              </a:spcBef>
              <a:spcAft>
                <a:spcPts val="0"/>
              </a:spcAft>
              <a:buClr>
                <a:schemeClr val="lt1"/>
              </a:buClr>
              <a:buSzPts val="3200"/>
              <a:buFont typeface="Lato"/>
              <a:buNone/>
              <a:defRPr>
                <a:solidFill>
                  <a:schemeClr val="lt1"/>
                </a:solidFill>
                <a:latin typeface="Lato"/>
                <a:ea typeface="Lato"/>
                <a:cs typeface="Lato"/>
                <a:sym typeface="Lato"/>
              </a:defRPr>
            </a:lvl9pPr>
          </a:lstStyle>
          <a:p>
            <a:endParaRPr/>
          </a:p>
        </p:txBody>
      </p:sp>
      <p:sp>
        <p:nvSpPr>
          <p:cNvPr id="13" name="Google Shape;13;p2"/>
          <p:cNvSpPr txBox="1">
            <a:spLocks noGrp="1"/>
          </p:cNvSpPr>
          <p:nvPr>
            <p:ph type="subTitle" idx="1"/>
          </p:nvPr>
        </p:nvSpPr>
        <p:spPr>
          <a:xfrm>
            <a:off x="3096363" y="3266930"/>
            <a:ext cx="2951400" cy="701400"/>
          </a:xfrm>
          <a:prstGeom prst="rect">
            <a:avLst/>
          </a:prstGeom>
        </p:spPr>
        <p:txBody>
          <a:bodyPr spcFirstLastPara="1" wrap="square" lIns="91425" tIns="91425" rIns="91425" bIns="91425" anchor="b" anchorCtr="0">
            <a:normAutofit/>
          </a:bodyPr>
          <a:lstStyle>
            <a:lvl1pPr lvl="0" algn="ctr">
              <a:lnSpc>
                <a:spcPct val="100000"/>
              </a:lnSpc>
              <a:spcBef>
                <a:spcPts val="0"/>
              </a:spcBef>
              <a:spcAft>
                <a:spcPts val="0"/>
              </a:spcAft>
              <a:buClr>
                <a:schemeClr val="lt1"/>
              </a:buClr>
              <a:buSzPts val="1800"/>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9pPr>
          </a:lstStyle>
          <a:p>
            <a:endParaRPr/>
          </a:p>
        </p:txBody>
      </p:sp>
      <p:sp>
        <p:nvSpPr>
          <p:cNvPr id="14" name="Google Shape;14;p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11"/>
          <p:cNvSpPr txBox="1">
            <a:spLocks noGrp="1"/>
          </p:cNvSpPr>
          <p:nvPr>
            <p:ph type="title" hasCustomPrompt="1"/>
          </p:nvPr>
        </p:nvSpPr>
        <p:spPr>
          <a:xfrm>
            <a:off x="311700" y="1233100"/>
            <a:ext cx="8520600" cy="1610100"/>
          </a:xfrm>
          <a:prstGeom prst="rect">
            <a:avLst/>
          </a:prstGeom>
        </p:spPr>
        <p:txBody>
          <a:bodyPr spcFirstLastPara="1" wrap="square" lIns="91425" tIns="91425" rIns="91425" bIns="91425" anchor="b" anchorCtr="0">
            <a:normAutofit/>
          </a:bodyPr>
          <a:lstStyle>
            <a:lvl1pPr lvl="0" algn="ctr">
              <a:spcBef>
                <a:spcPts val="0"/>
              </a:spcBef>
              <a:spcAft>
                <a:spcPts val="0"/>
              </a:spcAft>
              <a:buSzPts val="10000"/>
              <a:buFont typeface="Lato"/>
              <a:buNone/>
              <a:defRPr sz="10000">
                <a:latin typeface="Lato"/>
                <a:ea typeface="Lato"/>
                <a:cs typeface="Lato"/>
                <a:sym typeface="Lato"/>
              </a:defRPr>
            </a:lvl1pPr>
            <a:lvl2pPr lvl="1" algn="ctr">
              <a:spcBef>
                <a:spcPts val="0"/>
              </a:spcBef>
              <a:spcAft>
                <a:spcPts val="0"/>
              </a:spcAft>
              <a:buSzPts val="10000"/>
              <a:buFont typeface="Lato"/>
              <a:buNone/>
              <a:defRPr sz="10000">
                <a:latin typeface="Lato"/>
                <a:ea typeface="Lato"/>
                <a:cs typeface="Lato"/>
                <a:sym typeface="Lato"/>
              </a:defRPr>
            </a:lvl2pPr>
            <a:lvl3pPr lvl="2" algn="ctr">
              <a:spcBef>
                <a:spcPts val="0"/>
              </a:spcBef>
              <a:spcAft>
                <a:spcPts val="0"/>
              </a:spcAft>
              <a:buSzPts val="10000"/>
              <a:buFont typeface="Lato"/>
              <a:buNone/>
              <a:defRPr sz="10000">
                <a:latin typeface="Lato"/>
                <a:ea typeface="Lato"/>
                <a:cs typeface="Lato"/>
                <a:sym typeface="Lato"/>
              </a:defRPr>
            </a:lvl3pPr>
            <a:lvl4pPr lvl="3" algn="ctr">
              <a:spcBef>
                <a:spcPts val="0"/>
              </a:spcBef>
              <a:spcAft>
                <a:spcPts val="0"/>
              </a:spcAft>
              <a:buSzPts val="10000"/>
              <a:buFont typeface="Lato"/>
              <a:buNone/>
              <a:defRPr sz="10000">
                <a:latin typeface="Lato"/>
                <a:ea typeface="Lato"/>
                <a:cs typeface="Lato"/>
                <a:sym typeface="Lato"/>
              </a:defRPr>
            </a:lvl4pPr>
            <a:lvl5pPr lvl="4" algn="ctr">
              <a:spcBef>
                <a:spcPts val="0"/>
              </a:spcBef>
              <a:spcAft>
                <a:spcPts val="0"/>
              </a:spcAft>
              <a:buSzPts val="10000"/>
              <a:buFont typeface="Lato"/>
              <a:buNone/>
              <a:defRPr sz="10000">
                <a:latin typeface="Lato"/>
                <a:ea typeface="Lato"/>
                <a:cs typeface="Lato"/>
                <a:sym typeface="Lato"/>
              </a:defRPr>
            </a:lvl5pPr>
            <a:lvl6pPr lvl="5" algn="ctr">
              <a:spcBef>
                <a:spcPts val="0"/>
              </a:spcBef>
              <a:spcAft>
                <a:spcPts val="0"/>
              </a:spcAft>
              <a:buSzPts val="10000"/>
              <a:buFont typeface="Lato"/>
              <a:buNone/>
              <a:defRPr sz="10000">
                <a:latin typeface="Lato"/>
                <a:ea typeface="Lato"/>
                <a:cs typeface="Lato"/>
                <a:sym typeface="Lato"/>
              </a:defRPr>
            </a:lvl6pPr>
            <a:lvl7pPr lvl="6" algn="ctr">
              <a:spcBef>
                <a:spcPts val="0"/>
              </a:spcBef>
              <a:spcAft>
                <a:spcPts val="0"/>
              </a:spcAft>
              <a:buSzPts val="10000"/>
              <a:buFont typeface="Lato"/>
              <a:buNone/>
              <a:defRPr sz="10000">
                <a:latin typeface="Lato"/>
                <a:ea typeface="Lato"/>
                <a:cs typeface="Lato"/>
                <a:sym typeface="Lato"/>
              </a:defRPr>
            </a:lvl7pPr>
            <a:lvl8pPr lvl="7" algn="ctr">
              <a:spcBef>
                <a:spcPts val="0"/>
              </a:spcBef>
              <a:spcAft>
                <a:spcPts val="0"/>
              </a:spcAft>
              <a:buSzPts val="10000"/>
              <a:buFont typeface="Lato"/>
              <a:buNone/>
              <a:defRPr sz="10000">
                <a:latin typeface="Lato"/>
                <a:ea typeface="Lato"/>
                <a:cs typeface="Lato"/>
                <a:sym typeface="Lato"/>
              </a:defRPr>
            </a:lvl8pPr>
            <a:lvl9pPr lvl="8" algn="ctr">
              <a:spcBef>
                <a:spcPts val="0"/>
              </a:spcBef>
              <a:spcAft>
                <a:spcPts val="0"/>
              </a:spcAft>
              <a:buSzPts val="10000"/>
              <a:buFont typeface="Lato"/>
              <a:buNone/>
              <a:defRPr sz="10000">
                <a:latin typeface="Lato"/>
                <a:ea typeface="Lato"/>
                <a:cs typeface="Lato"/>
                <a:sym typeface="Lato"/>
              </a:defRPr>
            </a:lvl9pPr>
          </a:lstStyle>
          <a:p>
            <a:r>
              <a:t>xx%</a:t>
            </a:r>
          </a:p>
        </p:txBody>
      </p:sp>
      <p:sp>
        <p:nvSpPr>
          <p:cNvPr id="51" name="Google Shape;51;p11"/>
          <p:cNvSpPr txBox="1">
            <a:spLocks noGrp="1"/>
          </p:cNvSpPr>
          <p:nvPr>
            <p:ph type="body" idx="1"/>
          </p:nvPr>
        </p:nvSpPr>
        <p:spPr>
          <a:xfrm>
            <a:off x="311700" y="2919450"/>
            <a:ext cx="8520600" cy="10716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509550" y="1423875"/>
            <a:ext cx="8124900" cy="17982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1pPr>
            <a:lvl2pPr lvl="1"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2pPr>
            <a:lvl3pPr lvl="2"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3pPr>
            <a:lvl4pPr lvl="3"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4pPr>
            <a:lvl5pPr lvl="4"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5pPr>
            <a:lvl6pPr lvl="5"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6pPr>
            <a:lvl7pPr lvl="6"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7pPr>
            <a:lvl8pPr lvl="7"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8pPr>
            <a:lvl9pPr lvl="8"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9pPr>
          </a:lstStyle>
          <a:p>
            <a:endParaRPr/>
          </a:p>
        </p:txBody>
      </p:sp>
      <p:sp>
        <p:nvSpPr>
          <p:cNvPr id="17" name="Google Shape;17;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1" name="Google Shape;21;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2" name="Google Shape;22;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5" name="Google Shape;25;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6" name="Google Shape;26;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7" name="Google Shape;27;p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30" name="Google Shape;30;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Google Shape;33;p7"/>
          <p:cNvSpPr txBox="1">
            <a:spLocks noGrp="1"/>
          </p:cNvSpPr>
          <p:nvPr>
            <p:ph type="body" idx="1"/>
          </p:nvPr>
        </p:nvSpPr>
        <p:spPr>
          <a:xfrm>
            <a:off x="311700" y="1391378"/>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4" name="Google Shape;34;p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2"/>
        </a:solidFill>
        <a:effectLst/>
      </p:bgPr>
    </p:bg>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Font typeface="Lato"/>
              <a:buNone/>
              <a:defRPr sz="4800" b="0">
                <a:solidFill>
                  <a:schemeClr val="lt1"/>
                </a:solidFill>
                <a:latin typeface="Lato"/>
                <a:ea typeface="Lato"/>
                <a:cs typeface="Lato"/>
                <a:sym typeface="Lato"/>
              </a:defRPr>
            </a:lvl1pPr>
            <a:lvl2pPr lvl="1">
              <a:spcBef>
                <a:spcPts val="0"/>
              </a:spcBef>
              <a:spcAft>
                <a:spcPts val="0"/>
              </a:spcAft>
              <a:buClr>
                <a:schemeClr val="lt1"/>
              </a:buClr>
              <a:buSzPts val="4800"/>
              <a:buFont typeface="Lato"/>
              <a:buNone/>
              <a:defRPr sz="4800" b="0">
                <a:solidFill>
                  <a:schemeClr val="lt1"/>
                </a:solidFill>
                <a:latin typeface="Lato"/>
                <a:ea typeface="Lato"/>
                <a:cs typeface="Lato"/>
                <a:sym typeface="Lato"/>
              </a:defRPr>
            </a:lvl2pPr>
            <a:lvl3pPr lvl="2">
              <a:spcBef>
                <a:spcPts val="0"/>
              </a:spcBef>
              <a:spcAft>
                <a:spcPts val="0"/>
              </a:spcAft>
              <a:buClr>
                <a:schemeClr val="lt1"/>
              </a:buClr>
              <a:buSzPts val="4800"/>
              <a:buFont typeface="Lato"/>
              <a:buNone/>
              <a:defRPr sz="4800" b="0">
                <a:solidFill>
                  <a:schemeClr val="lt1"/>
                </a:solidFill>
                <a:latin typeface="Lato"/>
                <a:ea typeface="Lato"/>
                <a:cs typeface="Lato"/>
                <a:sym typeface="Lato"/>
              </a:defRPr>
            </a:lvl3pPr>
            <a:lvl4pPr lvl="3">
              <a:spcBef>
                <a:spcPts val="0"/>
              </a:spcBef>
              <a:spcAft>
                <a:spcPts val="0"/>
              </a:spcAft>
              <a:buClr>
                <a:schemeClr val="lt1"/>
              </a:buClr>
              <a:buSzPts val="4800"/>
              <a:buFont typeface="Lato"/>
              <a:buNone/>
              <a:defRPr sz="4800" b="0">
                <a:solidFill>
                  <a:schemeClr val="lt1"/>
                </a:solidFill>
                <a:latin typeface="Lato"/>
                <a:ea typeface="Lato"/>
                <a:cs typeface="Lato"/>
                <a:sym typeface="Lato"/>
              </a:defRPr>
            </a:lvl4pPr>
            <a:lvl5pPr lvl="4">
              <a:spcBef>
                <a:spcPts val="0"/>
              </a:spcBef>
              <a:spcAft>
                <a:spcPts val="0"/>
              </a:spcAft>
              <a:buClr>
                <a:schemeClr val="lt1"/>
              </a:buClr>
              <a:buSzPts val="4800"/>
              <a:buFont typeface="Lato"/>
              <a:buNone/>
              <a:defRPr sz="4800" b="0">
                <a:solidFill>
                  <a:schemeClr val="lt1"/>
                </a:solidFill>
                <a:latin typeface="Lato"/>
                <a:ea typeface="Lato"/>
                <a:cs typeface="Lato"/>
                <a:sym typeface="Lato"/>
              </a:defRPr>
            </a:lvl5pPr>
            <a:lvl6pPr lvl="5">
              <a:spcBef>
                <a:spcPts val="0"/>
              </a:spcBef>
              <a:spcAft>
                <a:spcPts val="0"/>
              </a:spcAft>
              <a:buClr>
                <a:schemeClr val="lt1"/>
              </a:buClr>
              <a:buSzPts val="4800"/>
              <a:buFont typeface="Lato"/>
              <a:buNone/>
              <a:defRPr sz="4800" b="0">
                <a:solidFill>
                  <a:schemeClr val="lt1"/>
                </a:solidFill>
                <a:latin typeface="Lato"/>
                <a:ea typeface="Lato"/>
                <a:cs typeface="Lato"/>
                <a:sym typeface="Lato"/>
              </a:defRPr>
            </a:lvl6pPr>
            <a:lvl7pPr lvl="6">
              <a:spcBef>
                <a:spcPts val="0"/>
              </a:spcBef>
              <a:spcAft>
                <a:spcPts val="0"/>
              </a:spcAft>
              <a:buClr>
                <a:schemeClr val="lt1"/>
              </a:buClr>
              <a:buSzPts val="4800"/>
              <a:buFont typeface="Lato"/>
              <a:buNone/>
              <a:defRPr sz="4800" b="0">
                <a:solidFill>
                  <a:schemeClr val="lt1"/>
                </a:solidFill>
                <a:latin typeface="Lato"/>
                <a:ea typeface="Lato"/>
                <a:cs typeface="Lato"/>
                <a:sym typeface="Lato"/>
              </a:defRPr>
            </a:lvl7pPr>
            <a:lvl8pPr lvl="7">
              <a:spcBef>
                <a:spcPts val="0"/>
              </a:spcBef>
              <a:spcAft>
                <a:spcPts val="0"/>
              </a:spcAft>
              <a:buClr>
                <a:schemeClr val="lt1"/>
              </a:buClr>
              <a:buSzPts val="4800"/>
              <a:buFont typeface="Lato"/>
              <a:buNone/>
              <a:defRPr sz="4800" b="0">
                <a:solidFill>
                  <a:schemeClr val="lt1"/>
                </a:solidFill>
                <a:latin typeface="Lato"/>
                <a:ea typeface="Lato"/>
                <a:cs typeface="Lato"/>
                <a:sym typeface="Lato"/>
              </a:defRPr>
            </a:lvl8pPr>
            <a:lvl9pPr lvl="8">
              <a:spcBef>
                <a:spcPts val="0"/>
              </a:spcBef>
              <a:spcAft>
                <a:spcPts val="0"/>
              </a:spcAft>
              <a:buClr>
                <a:schemeClr val="lt1"/>
              </a:buClr>
              <a:buSzPts val="4800"/>
              <a:buFont typeface="Lato"/>
              <a:buNone/>
              <a:defRPr sz="4800" b="0">
                <a:solidFill>
                  <a:schemeClr val="lt1"/>
                </a:solidFill>
                <a:latin typeface="Lato"/>
                <a:ea typeface="Lato"/>
                <a:cs typeface="Lato"/>
                <a:sym typeface="Lato"/>
              </a:defRPr>
            </a:lvl9pPr>
          </a:lstStyle>
          <a:p>
            <a:endParaRPr/>
          </a:p>
        </p:txBody>
      </p:sp>
      <p:sp>
        <p:nvSpPr>
          <p:cNvPr id="37" name="Google Shape;37;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Google Shape;39;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0" name="Google Shape;40;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1" name="Google Shape;41;p9"/>
          <p:cNvSpPr txBox="1">
            <a:spLocks noGrp="1"/>
          </p:cNvSpPr>
          <p:nvPr>
            <p:ph type="title"/>
          </p:nvPr>
        </p:nvSpPr>
        <p:spPr>
          <a:xfrm>
            <a:off x="265500" y="1107950"/>
            <a:ext cx="4045200" cy="1683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Google Shape;42;p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44" name="Google Shape;44;p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7" name="Google Shape;47;p1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coral">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91350"/>
            <a:ext cx="8520600" cy="6261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marL="914400" lvl="1" indent="-3175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2pPr>
            <a:lvl3pPr marL="1371600" lvl="2" indent="-3175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www.mycoosada.com/"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hyperlink" Target="http://www.elmoreco.com/"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3096250" y="1627200"/>
            <a:ext cx="2951400" cy="15843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Open House 2023</a:t>
            </a:r>
            <a:endParaRPr/>
          </a:p>
        </p:txBody>
      </p:sp>
      <p:sp>
        <p:nvSpPr>
          <p:cNvPr id="60" name="Google Shape;60;p13"/>
          <p:cNvSpPr txBox="1">
            <a:spLocks noGrp="1"/>
          </p:cNvSpPr>
          <p:nvPr>
            <p:ph type="subTitle" idx="1"/>
          </p:nvPr>
        </p:nvSpPr>
        <p:spPr>
          <a:xfrm>
            <a:off x="3096363" y="3266930"/>
            <a:ext cx="2951400" cy="701400"/>
          </a:xfrm>
          <a:prstGeom prst="rect">
            <a:avLst/>
          </a:prstGeom>
        </p:spPr>
        <p:txBody>
          <a:bodyPr spcFirstLastPara="1" wrap="square" lIns="91425" tIns="91425" rIns="91425" bIns="91425" anchor="b" anchorCtr="0">
            <a:normAutofit lnSpcReduction="10000"/>
          </a:bodyPr>
          <a:lstStyle/>
          <a:p>
            <a:pPr marL="0" indent="0"/>
            <a:r>
              <a:rPr lang="en" dirty="0"/>
              <a:t>Mrs. Lewis' Kinder Survival Guide </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1"/>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Tardies</a:t>
            </a:r>
            <a:endParaRPr/>
          </a:p>
        </p:txBody>
      </p:sp>
      <p:sp>
        <p:nvSpPr>
          <p:cNvPr id="108" name="Google Shape;108;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77500" lnSpcReduction="20000"/>
          </a:bodyPr>
          <a:lstStyle/>
          <a:p>
            <a:pPr marL="0" lvl="0" indent="0" algn="l" rtl="0">
              <a:spcBef>
                <a:spcPts val="600"/>
              </a:spcBef>
              <a:spcAft>
                <a:spcPts val="0"/>
              </a:spcAft>
              <a:buNone/>
            </a:pPr>
            <a:r>
              <a:rPr lang="en" sz="2400">
                <a:solidFill>
                  <a:srgbClr val="000000"/>
                </a:solidFill>
                <a:latin typeface="Arial"/>
                <a:ea typeface="Arial"/>
                <a:cs typeface="Arial"/>
                <a:sym typeface="Arial"/>
              </a:rPr>
              <a:t>•Tardy bell rings at 7:40am. If a child is tardy, parents must bring the student into the front office and check them in. </a:t>
            </a:r>
            <a:r>
              <a:rPr lang="en" sz="2000">
                <a:solidFill>
                  <a:srgbClr val="000000"/>
                </a:solidFill>
                <a:latin typeface="Arial"/>
                <a:ea typeface="Arial"/>
                <a:cs typeface="Arial"/>
                <a:sym typeface="Arial"/>
              </a:rPr>
              <a:t>(Check outs are also considered a tardies)</a:t>
            </a:r>
            <a:endParaRPr sz="2000">
              <a:solidFill>
                <a:srgbClr val="000000"/>
              </a:solidFill>
              <a:latin typeface="Arial"/>
              <a:ea typeface="Arial"/>
              <a:cs typeface="Arial"/>
              <a:sym typeface="Arial"/>
            </a:endParaRPr>
          </a:p>
          <a:p>
            <a:pPr marL="0" lvl="0" indent="0" algn="l" rtl="0">
              <a:spcBef>
                <a:spcPts val="600"/>
              </a:spcBef>
              <a:spcAft>
                <a:spcPts val="0"/>
              </a:spcAft>
              <a:buNone/>
            </a:pPr>
            <a:r>
              <a:rPr lang="en" sz="2400">
                <a:solidFill>
                  <a:srgbClr val="000000"/>
                </a:solidFill>
                <a:latin typeface="Arial"/>
                <a:ea typeface="Arial"/>
                <a:cs typeface="Arial"/>
                <a:sym typeface="Arial"/>
              </a:rPr>
              <a:t>•Only an excused tardy permits work to be made up.</a:t>
            </a:r>
            <a:endParaRPr sz="2400">
              <a:solidFill>
                <a:srgbClr val="000000"/>
              </a:solidFill>
              <a:latin typeface="Arial"/>
              <a:ea typeface="Arial"/>
              <a:cs typeface="Arial"/>
              <a:sym typeface="Arial"/>
            </a:endParaRPr>
          </a:p>
          <a:p>
            <a:pPr marL="12700" lvl="0" indent="0" algn="l" rtl="0">
              <a:spcBef>
                <a:spcPts val="600"/>
              </a:spcBef>
              <a:spcAft>
                <a:spcPts val="0"/>
              </a:spcAft>
              <a:buNone/>
            </a:pPr>
            <a:r>
              <a:rPr lang="en" sz="2400">
                <a:solidFill>
                  <a:srgbClr val="000000"/>
                </a:solidFill>
                <a:latin typeface="Arial"/>
                <a:ea typeface="Arial"/>
                <a:cs typeface="Arial"/>
                <a:sym typeface="Arial"/>
              </a:rPr>
              <a:t>–7</a:t>
            </a:r>
            <a:r>
              <a:rPr lang="en" sz="4000" baseline="30000">
                <a:solidFill>
                  <a:srgbClr val="000000"/>
                </a:solidFill>
                <a:latin typeface="Arial"/>
                <a:ea typeface="Arial"/>
                <a:cs typeface="Arial"/>
                <a:sym typeface="Arial"/>
              </a:rPr>
              <a:t>th</a:t>
            </a:r>
            <a:r>
              <a:rPr lang="en" sz="2400">
                <a:solidFill>
                  <a:srgbClr val="000000"/>
                </a:solidFill>
                <a:latin typeface="Arial"/>
                <a:ea typeface="Arial"/>
                <a:cs typeface="Arial"/>
                <a:sym typeface="Arial"/>
              </a:rPr>
              <a:t> unexcused tardy – Parent is notified by letter &amp; conference with principal</a:t>
            </a:r>
            <a:endParaRPr sz="2400">
              <a:solidFill>
                <a:srgbClr val="000000"/>
              </a:solidFill>
              <a:latin typeface="Arial"/>
              <a:ea typeface="Arial"/>
              <a:cs typeface="Arial"/>
              <a:sym typeface="Arial"/>
            </a:endParaRPr>
          </a:p>
          <a:p>
            <a:pPr marL="12700" lvl="0" indent="0" algn="l" rtl="0">
              <a:spcBef>
                <a:spcPts val="600"/>
              </a:spcBef>
              <a:spcAft>
                <a:spcPts val="0"/>
              </a:spcAft>
              <a:buNone/>
            </a:pPr>
            <a:r>
              <a:rPr lang="en" sz="2400">
                <a:solidFill>
                  <a:srgbClr val="000000"/>
                </a:solidFill>
                <a:latin typeface="Arial"/>
                <a:ea typeface="Arial"/>
                <a:cs typeface="Arial"/>
                <a:sym typeface="Arial"/>
              </a:rPr>
              <a:t>–10</a:t>
            </a:r>
            <a:r>
              <a:rPr lang="en" sz="4000" baseline="30000">
                <a:solidFill>
                  <a:srgbClr val="000000"/>
                </a:solidFill>
                <a:latin typeface="Arial"/>
                <a:ea typeface="Arial"/>
                <a:cs typeface="Arial"/>
                <a:sym typeface="Arial"/>
              </a:rPr>
              <a:t>th</a:t>
            </a:r>
            <a:r>
              <a:rPr lang="en" sz="2400">
                <a:solidFill>
                  <a:srgbClr val="000000"/>
                </a:solidFill>
                <a:latin typeface="Arial"/>
                <a:ea typeface="Arial"/>
                <a:cs typeface="Arial"/>
                <a:sym typeface="Arial"/>
              </a:rPr>
              <a:t> unexcused tardy – Parent Conference with attendance supervisor</a:t>
            </a:r>
            <a:endParaRPr sz="2400">
              <a:solidFill>
                <a:srgbClr val="000000"/>
              </a:solidFill>
              <a:latin typeface="Arial"/>
              <a:ea typeface="Arial"/>
              <a:cs typeface="Arial"/>
              <a:sym typeface="Arial"/>
            </a:endParaRPr>
          </a:p>
          <a:p>
            <a:pPr marL="12700" lvl="0" indent="0" algn="l" rtl="0">
              <a:spcBef>
                <a:spcPts val="600"/>
              </a:spcBef>
              <a:spcAft>
                <a:spcPts val="0"/>
              </a:spcAft>
              <a:buNone/>
            </a:pPr>
            <a:r>
              <a:rPr lang="en" sz="2400">
                <a:solidFill>
                  <a:srgbClr val="000000"/>
                </a:solidFill>
                <a:latin typeface="Arial"/>
                <a:ea typeface="Arial"/>
                <a:cs typeface="Arial"/>
                <a:sym typeface="Arial"/>
              </a:rPr>
              <a:t>–15 unexcused tardy – Early Warning Truancy conference &amp; 2 days detention</a:t>
            </a:r>
            <a:endParaRPr sz="2400">
              <a:solidFill>
                <a:srgbClr val="000000"/>
              </a:solidFill>
              <a:latin typeface="Arial"/>
              <a:ea typeface="Arial"/>
              <a:cs typeface="Arial"/>
              <a:sym typeface="Arial"/>
            </a:endParaRPr>
          </a:p>
          <a:p>
            <a:pPr marL="12700" lvl="0" indent="0" algn="l" rtl="0">
              <a:spcBef>
                <a:spcPts val="600"/>
              </a:spcBef>
              <a:spcAft>
                <a:spcPts val="0"/>
              </a:spcAft>
              <a:buNone/>
            </a:pPr>
            <a:r>
              <a:rPr lang="en" sz="2400">
                <a:solidFill>
                  <a:srgbClr val="000000"/>
                </a:solidFill>
                <a:latin typeface="Arial"/>
                <a:ea typeface="Arial"/>
                <a:cs typeface="Arial"/>
                <a:sym typeface="Arial"/>
              </a:rPr>
              <a:t>–20</a:t>
            </a:r>
            <a:r>
              <a:rPr lang="en" sz="4000" baseline="30000">
                <a:solidFill>
                  <a:srgbClr val="000000"/>
                </a:solidFill>
                <a:latin typeface="Arial"/>
                <a:ea typeface="Arial"/>
                <a:cs typeface="Arial"/>
                <a:sym typeface="Arial"/>
              </a:rPr>
              <a:t>th</a:t>
            </a:r>
            <a:r>
              <a:rPr lang="en" sz="2400">
                <a:solidFill>
                  <a:srgbClr val="000000"/>
                </a:solidFill>
                <a:latin typeface="Arial"/>
                <a:ea typeface="Arial"/>
                <a:cs typeface="Arial"/>
                <a:sym typeface="Arial"/>
              </a:rPr>
              <a:t> unexcused tardy – 3 days detention.</a:t>
            </a:r>
            <a:endParaRPr sz="2400">
              <a:solidFill>
                <a:srgbClr val="000000"/>
              </a:solidFill>
              <a:latin typeface="Arial"/>
              <a:ea typeface="Arial"/>
              <a:cs typeface="Arial"/>
              <a:sym typeface="Arial"/>
            </a:endParaRPr>
          </a:p>
          <a:p>
            <a:pPr marL="0" lvl="0" indent="0" algn="l" rtl="0">
              <a:spcBef>
                <a:spcPts val="0"/>
              </a:spcBef>
              <a:spcAft>
                <a:spcPts val="120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2"/>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Breakfast</a:t>
            </a:r>
            <a:endParaRPr/>
          </a:p>
        </p:txBody>
      </p:sp>
      <p:sp>
        <p:nvSpPr>
          <p:cNvPr id="114" name="Google Shape;114;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solidFill>
                  <a:srgbClr val="000000"/>
                </a:solidFill>
                <a:highlight>
                  <a:schemeClr val="lt1"/>
                </a:highlight>
              </a:rPr>
              <a:t>Breakfast will be free for all students this year. </a:t>
            </a:r>
            <a:endParaRPr>
              <a:solidFill>
                <a:srgbClr val="000000"/>
              </a:solidFill>
              <a:highlight>
                <a:schemeClr val="lt1"/>
              </a:highligh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3"/>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Lunch</a:t>
            </a:r>
            <a:endParaRPr/>
          </a:p>
        </p:txBody>
      </p:sp>
      <p:sp>
        <p:nvSpPr>
          <p:cNvPr id="120" name="Google Shape;120;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indent="0">
              <a:lnSpc>
                <a:spcPct val="80000"/>
              </a:lnSpc>
              <a:spcBef>
                <a:spcPts val="1100"/>
              </a:spcBef>
              <a:buNone/>
            </a:pPr>
            <a:r>
              <a:rPr lang="en" sz="3500" dirty="0">
                <a:solidFill>
                  <a:srgbClr val="292929"/>
                </a:solidFill>
                <a:latin typeface="Arial"/>
                <a:ea typeface="Arial"/>
                <a:cs typeface="Arial"/>
                <a:sym typeface="Arial"/>
              </a:rPr>
              <a:t>-</a:t>
            </a:r>
            <a:r>
              <a:rPr lang="en" sz="3100" dirty="0">
                <a:solidFill>
                  <a:srgbClr val="292929"/>
                </a:solidFill>
                <a:latin typeface="Arial"/>
                <a:ea typeface="Arial"/>
                <a:cs typeface="Arial"/>
                <a:sym typeface="Arial"/>
              </a:rPr>
              <a:t>Lunch will be free for all students this school year. </a:t>
            </a:r>
            <a:endParaRPr lang="en-US" sz="3100">
              <a:solidFill>
                <a:srgbClr val="292929"/>
              </a:solidFill>
              <a:latin typeface="Arial"/>
              <a:ea typeface="Arial"/>
              <a:cs typeface="Arial"/>
              <a:sym typeface="Arial"/>
            </a:endParaRPr>
          </a:p>
          <a:p>
            <a:pPr marL="0" lvl="0" indent="0" algn="l">
              <a:lnSpc>
                <a:spcPct val="80000"/>
              </a:lnSpc>
              <a:spcBef>
                <a:spcPts val="1100"/>
              </a:spcBef>
              <a:spcAft>
                <a:spcPts val="0"/>
              </a:spcAft>
              <a:buNone/>
            </a:pPr>
            <a:endParaRPr lang="en" sz="3100" dirty="0">
              <a:solidFill>
                <a:srgbClr val="292929"/>
              </a:solidFill>
              <a:latin typeface="Arial"/>
              <a:ea typeface="Arial"/>
              <a:cs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4"/>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Snack</a:t>
            </a:r>
            <a:endParaRPr/>
          </a:p>
        </p:txBody>
      </p:sp>
      <p:sp>
        <p:nvSpPr>
          <p:cNvPr id="126" name="Google Shape;126;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85000" lnSpcReduction="20000"/>
          </a:bodyPr>
          <a:lstStyle/>
          <a:p>
            <a:pPr marL="0" lvl="0" indent="0" algn="l" rtl="0">
              <a:spcBef>
                <a:spcPts val="800"/>
              </a:spcBef>
              <a:spcAft>
                <a:spcPts val="0"/>
              </a:spcAft>
              <a:buNone/>
            </a:pPr>
            <a:r>
              <a:rPr lang="en" sz="3200">
                <a:solidFill>
                  <a:srgbClr val="000000"/>
                </a:solidFill>
                <a:latin typeface="Arial"/>
                <a:ea typeface="Arial"/>
                <a:cs typeface="Arial"/>
                <a:sym typeface="Arial"/>
              </a:rPr>
              <a:t>•</a:t>
            </a:r>
            <a:r>
              <a:rPr lang="en" sz="3200">
                <a:solidFill>
                  <a:srgbClr val="292929"/>
                </a:solidFill>
                <a:latin typeface="Arial"/>
                <a:ea typeface="Arial"/>
                <a:cs typeface="Arial"/>
                <a:sym typeface="Arial"/>
              </a:rPr>
              <a:t>Please make sure your child has snack or money for snack each day!</a:t>
            </a:r>
            <a:endParaRPr sz="3200">
              <a:solidFill>
                <a:srgbClr val="292929"/>
              </a:solidFill>
              <a:latin typeface="Arial"/>
              <a:ea typeface="Arial"/>
              <a:cs typeface="Arial"/>
              <a:sym typeface="Arial"/>
            </a:endParaRPr>
          </a:p>
          <a:p>
            <a:pPr marL="0" lvl="0" indent="0" algn="l" rtl="0">
              <a:spcBef>
                <a:spcPts val="800"/>
              </a:spcBef>
              <a:spcAft>
                <a:spcPts val="0"/>
              </a:spcAft>
              <a:buNone/>
            </a:pPr>
            <a:r>
              <a:rPr lang="en" sz="3200">
                <a:solidFill>
                  <a:srgbClr val="000000"/>
                </a:solidFill>
                <a:latin typeface="Arial"/>
                <a:ea typeface="Arial"/>
                <a:cs typeface="Arial"/>
                <a:sym typeface="Arial"/>
              </a:rPr>
              <a:t>•</a:t>
            </a:r>
            <a:r>
              <a:rPr lang="en" sz="3200">
                <a:solidFill>
                  <a:srgbClr val="292929"/>
                </a:solidFill>
                <a:latin typeface="Arial"/>
                <a:ea typeface="Arial"/>
                <a:cs typeface="Arial"/>
                <a:sym typeface="Arial"/>
              </a:rPr>
              <a:t>Snack money can only be sent daily.</a:t>
            </a:r>
            <a:endParaRPr sz="3200">
              <a:solidFill>
                <a:srgbClr val="292929"/>
              </a:solidFill>
              <a:latin typeface="Arial"/>
              <a:ea typeface="Arial"/>
              <a:cs typeface="Arial"/>
              <a:sym typeface="Arial"/>
            </a:endParaRPr>
          </a:p>
          <a:p>
            <a:pPr marL="0" lvl="0" indent="0" algn="l" rtl="0">
              <a:spcBef>
                <a:spcPts val="800"/>
              </a:spcBef>
              <a:spcAft>
                <a:spcPts val="0"/>
              </a:spcAft>
              <a:buNone/>
            </a:pPr>
            <a:r>
              <a:rPr lang="en" sz="3200">
                <a:solidFill>
                  <a:srgbClr val="000000"/>
                </a:solidFill>
                <a:latin typeface="Arial"/>
                <a:ea typeface="Arial"/>
                <a:cs typeface="Arial"/>
                <a:sym typeface="Arial"/>
              </a:rPr>
              <a:t>•</a:t>
            </a:r>
            <a:r>
              <a:rPr lang="en" sz="3200">
                <a:solidFill>
                  <a:srgbClr val="292929"/>
                </a:solidFill>
                <a:latin typeface="Arial"/>
                <a:ea typeface="Arial"/>
                <a:cs typeface="Arial"/>
                <a:sym typeface="Arial"/>
              </a:rPr>
              <a:t>Please send cash only and the exact amount.</a:t>
            </a:r>
            <a:endParaRPr sz="3200">
              <a:solidFill>
                <a:srgbClr val="292929"/>
              </a:solidFill>
              <a:latin typeface="Arial"/>
              <a:ea typeface="Arial"/>
              <a:cs typeface="Arial"/>
              <a:sym typeface="Arial"/>
            </a:endParaRPr>
          </a:p>
          <a:p>
            <a:pPr marL="342900" lvl="0" indent="0" algn="ctr" rtl="0">
              <a:spcBef>
                <a:spcPts val="900"/>
              </a:spcBef>
              <a:spcAft>
                <a:spcPts val="0"/>
              </a:spcAft>
              <a:buNone/>
            </a:pPr>
            <a:r>
              <a:rPr lang="en" sz="3600">
                <a:solidFill>
                  <a:srgbClr val="292929"/>
                </a:solidFill>
                <a:latin typeface="Arial"/>
                <a:ea typeface="Arial"/>
                <a:cs typeface="Arial"/>
                <a:sym typeface="Arial"/>
              </a:rPr>
              <a:t>Snack ----- $ .75</a:t>
            </a:r>
            <a:endParaRPr sz="3600">
              <a:solidFill>
                <a:srgbClr val="292929"/>
              </a:solidFill>
              <a:latin typeface="Arial"/>
              <a:ea typeface="Arial"/>
              <a:cs typeface="Arial"/>
              <a:sym typeface="Arial"/>
            </a:endParaRPr>
          </a:p>
          <a:p>
            <a:pPr marL="342900" lvl="0" indent="0" algn="ctr" rtl="0">
              <a:spcBef>
                <a:spcPts val="900"/>
              </a:spcBef>
              <a:spcAft>
                <a:spcPts val="0"/>
              </a:spcAft>
              <a:buNone/>
            </a:pPr>
            <a:r>
              <a:rPr lang="en" sz="3600">
                <a:solidFill>
                  <a:srgbClr val="292929"/>
                </a:solidFill>
                <a:latin typeface="Arial"/>
                <a:ea typeface="Arial"/>
                <a:cs typeface="Arial"/>
                <a:sym typeface="Arial"/>
              </a:rPr>
              <a:t>Juice ------ $ .75</a:t>
            </a:r>
            <a:endParaRPr sz="3600">
              <a:solidFill>
                <a:srgbClr val="292929"/>
              </a:solidFill>
              <a:latin typeface="Arial"/>
              <a:ea typeface="Arial"/>
              <a:cs typeface="Arial"/>
              <a:sym typeface="Arial"/>
            </a:endParaRPr>
          </a:p>
          <a:p>
            <a:pPr marL="0" lvl="0" indent="0" algn="l" rtl="0">
              <a:spcBef>
                <a:spcPts val="0"/>
              </a:spcBef>
              <a:spcAft>
                <a:spcPts val="120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6"/>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Behavior</a:t>
            </a:r>
            <a:endParaRPr/>
          </a:p>
        </p:txBody>
      </p:sp>
      <p:sp>
        <p:nvSpPr>
          <p:cNvPr id="138" name="Google Shape;138;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12420" algn="l" rtl="0">
              <a:lnSpc>
                <a:spcPct val="80000"/>
              </a:lnSpc>
              <a:spcBef>
                <a:spcPts val="600"/>
              </a:spcBef>
              <a:spcAft>
                <a:spcPts val="0"/>
              </a:spcAft>
              <a:buClr>
                <a:srgbClr val="000000"/>
              </a:buClr>
              <a:buSzPct val="100000"/>
              <a:buFont typeface="Arial"/>
              <a:buChar char="●"/>
            </a:pPr>
            <a:r>
              <a:rPr lang="en" sz="1600" err="1">
                <a:solidFill>
                  <a:srgbClr val="000000"/>
                </a:solidFill>
                <a:latin typeface="Arial"/>
                <a:ea typeface="Arial"/>
                <a:cs typeface="Arial"/>
                <a:sym typeface="Arial"/>
              </a:rPr>
              <a:t>Coosada</a:t>
            </a:r>
            <a:r>
              <a:rPr lang="en" sz="1600" dirty="0">
                <a:solidFill>
                  <a:srgbClr val="000000"/>
                </a:solidFill>
                <a:latin typeface="Arial"/>
                <a:ea typeface="Arial"/>
                <a:cs typeface="Arial"/>
                <a:sym typeface="Arial"/>
              </a:rPr>
              <a:t> Elementary loves good behavior!!!</a:t>
            </a:r>
            <a:endParaRPr lang="en-US" sz="1600" dirty="0">
              <a:solidFill>
                <a:srgbClr val="000000"/>
              </a:solidFill>
              <a:latin typeface="Arial"/>
              <a:ea typeface="Arial"/>
              <a:cs typeface="Arial"/>
            </a:endParaRPr>
          </a:p>
          <a:p>
            <a:pPr indent="-312420">
              <a:lnSpc>
                <a:spcPct val="80000"/>
              </a:lnSpc>
              <a:spcBef>
                <a:spcPts val="600"/>
              </a:spcBef>
              <a:buClr>
                <a:srgbClr val="000000"/>
              </a:buClr>
              <a:buSzPct val="100000"/>
              <a:buFont typeface="Arial"/>
              <a:buChar char="●"/>
            </a:pPr>
            <a:r>
              <a:rPr lang="en" sz="1600" dirty="0">
                <a:solidFill>
                  <a:srgbClr val="000000"/>
                </a:solidFill>
                <a:latin typeface="Arial"/>
                <a:ea typeface="Arial"/>
                <a:cs typeface="Arial"/>
              </a:rPr>
              <a:t>In your folder will be a DAILY behavior calendar. </a:t>
            </a:r>
          </a:p>
          <a:p>
            <a:pPr marL="457200" lvl="0" indent="-291465" algn="l" rtl="0">
              <a:lnSpc>
                <a:spcPct val="80000"/>
              </a:lnSpc>
              <a:spcAft>
                <a:spcPts val="0"/>
              </a:spcAft>
              <a:buClr>
                <a:srgbClr val="000000"/>
              </a:buClr>
              <a:buSzPct val="75000"/>
              <a:buFont typeface="Arial"/>
              <a:buChar char="●"/>
            </a:pPr>
            <a:endParaRPr lang="en" sz="1600" dirty="0">
              <a:solidFill>
                <a:srgbClr val="000000"/>
              </a:solidFill>
              <a:latin typeface="Arial"/>
              <a:ea typeface="Arial"/>
              <a:cs typeface="Arial"/>
            </a:endParaRPr>
          </a:p>
          <a:p>
            <a:pPr indent="0">
              <a:lnSpc>
                <a:spcPct val="80000"/>
              </a:lnSpc>
              <a:spcBef>
                <a:spcPts val="600"/>
              </a:spcBef>
              <a:buClr>
                <a:srgbClr val="5E696C"/>
              </a:buClr>
              <a:buNone/>
            </a:pPr>
            <a:endParaRPr lang="en" sz="1600" dirty="0">
              <a:solidFill>
                <a:srgbClr val="000000"/>
              </a:solidFill>
              <a:latin typeface="Arial"/>
              <a:ea typeface="Arial"/>
              <a:cs typeface="Arial"/>
              <a:sym typeface="Arial"/>
            </a:endParaRPr>
          </a:p>
          <a:p>
            <a:pPr indent="-312420">
              <a:lnSpc>
                <a:spcPct val="80000"/>
              </a:lnSpc>
              <a:spcBef>
                <a:spcPts val="600"/>
              </a:spcBef>
              <a:buClr>
                <a:srgbClr val="000000"/>
              </a:buClr>
              <a:buSzPct val="100000"/>
              <a:buFont typeface="Arial"/>
              <a:buChar char="●"/>
            </a:pPr>
            <a:r>
              <a:rPr lang="en" sz="1600">
                <a:solidFill>
                  <a:srgbClr val="000000"/>
                </a:solidFill>
                <a:latin typeface="Arial"/>
                <a:ea typeface="Arial"/>
                <a:cs typeface="Arial"/>
                <a:sym typeface="Arial"/>
              </a:rPr>
              <a:t>CES passes out Gotchas. A Gotcha is given when your child is caught making a good choice. If your child is caught making a bad choice they will be given a MBI (Minor Behavior Incident). We have monthly Gotcha parties that students can attend if they reach the goal amount of gotchas for that month. </a:t>
            </a:r>
            <a:endParaRPr lang="en" sz="1600" dirty="0">
              <a:solidFill>
                <a:srgbClr val="000000"/>
              </a:solidFill>
              <a:latin typeface="Arial"/>
              <a:ea typeface="Arial"/>
              <a:cs typeface="Arial"/>
              <a:sym typeface="Arial"/>
            </a:endParaRPr>
          </a:p>
          <a:p>
            <a:pPr indent="0">
              <a:lnSpc>
                <a:spcPct val="80000"/>
              </a:lnSpc>
              <a:spcBef>
                <a:spcPts val="600"/>
              </a:spcBef>
              <a:buClr>
                <a:srgbClr val="5E696C"/>
              </a:buClr>
              <a:buNone/>
            </a:pPr>
            <a:endParaRPr lang="en" sz="1600" dirty="0">
              <a:solidFill>
                <a:srgbClr val="000000"/>
              </a:solidFill>
              <a:latin typeface="Arial"/>
              <a:ea typeface="Arial"/>
              <a:cs typeface="Arial"/>
            </a:endParaRPr>
          </a:p>
          <a:p>
            <a:pPr indent="-312420">
              <a:lnSpc>
                <a:spcPct val="80000"/>
              </a:lnSpc>
              <a:spcBef>
                <a:spcPts val="600"/>
              </a:spcBef>
              <a:buClr>
                <a:srgbClr val="000000"/>
              </a:buClr>
              <a:buSzPct val="100000"/>
              <a:buFont typeface="Arial"/>
              <a:buChar char="●"/>
            </a:pPr>
            <a:r>
              <a:rPr lang="en-US" sz="1600" dirty="0">
                <a:solidFill>
                  <a:srgbClr val="000000"/>
                </a:solidFill>
                <a:latin typeface="Arial"/>
                <a:ea typeface="Arial"/>
                <a:cs typeface="Arial"/>
              </a:rPr>
              <a:t>We try to be bucket fillers, the students pick their reward as they fill my glass bucket with pom poms! </a:t>
            </a:r>
            <a:endParaRPr sz="1600" dirty="0">
              <a:solidFill>
                <a:srgbClr val="000000"/>
              </a:solidFill>
              <a:latin typeface="Arial"/>
              <a:ea typeface="Arial"/>
              <a:cs typeface="Arial"/>
            </a:endParaRPr>
          </a:p>
          <a:p>
            <a:pPr marL="457200" lvl="0" indent="0" algn="l" rtl="0">
              <a:lnSpc>
                <a:spcPct val="80000"/>
              </a:lnSpc>
              <a:spcBef>
                <a:spcPts val="600"/>
              </a:spcBef>
              <a:spcAft>
                <a:spcPts val="0"/>
              </a:spcAft>
              <a:buNone/>
            </a:pPr>
            <a:endParaRPr sz="1600" dirty="0">
              <a:solidFill>
                <a:srgbClr val="000000"/>
              </a:solidFill>
              <a:latin typeface="Arial"/>
              <a:ea typeface="Arial"/>
              <a:cs typeface="Arial"/>
            </a:endParaRPr>
          </a:p>
          <a:p>
            <a:pPr marL="457200" lvl="0" indent="-312420" algn="l" rtl="0">
              <a:lnSpc>
                <a:spcPct val="80000"/>
              </a:lnSpc>
              <a:spcBef>
                <a:spcPts val="600"/>
              </a:spcBef>
              <a:spcAft>
                <a:spcPts val="0"/>
              </a:spcAft>
              <a:buClr>
                <a:srgbClr val="000000"/>
              </a:buClr>
              <a:buSzPct val="100000"/>
              <a:buFont typeface="Arial"/>
              <a:buChar char="●"/>
            </a:pPr>
            <a:r>
              <a:rPr lang="en" sz="1600">
                <a:solidFill>
                  <a:srgbClr val="000000"/>
                </a:solidFill>
                <a:latin typeface="Arial"/>
                <a:ea typeface="Arial"/>
                <a:cs typeface="Arial"/>
                <a:sym typeface="Arial"/>
              </a:rPr>
              <a:t>We have a treasure chest in our classroom that students may visit for good behavior.</a:t>
            </a:r>
            <a:endParaRPr sz="1600">
              <a:solidFill>
                <a:srgbClr val="000000"/>
              </a:solidFill>
              <a:latin typeface="Arial"/>
              <a:ea typeface="Arial"/>
              <a:cs typeface="Arial"/>
              <a:sym typeface="Arial"/>
            </a:endParaRPr>
          </a:p>
          <a:p>
            <a:pPr marL="0" lvl="0" indent="0" algn="l" rtl="0">
              <a:lnSpc>
                <a:spcPct val="80000"/>
              </a:lnSpc>
              <a:spcBef>
                <a:spcPts val="600"/>
              </a:spcBef>
              <a:spcAft>
                <a:spcPts val="0"/>
              </a:spcAft>
              <a:buNone/>
            </a:pPr>
            <a:endParaRPr sz="2400">
              <a:solidFill>
                <a:srgbClr val="000000"/>
              </a:solidFill>
              <a:latin typeface="Arial"/>
              <a:ea typeface="Arial"/>
              <a:cs typeface="Arial"/>
              <a:sym typeface="Arial"/>
            </a:endParaRPr>
          </a:p>
          <a:p>
            <a:pPr marL="0" lvl="0" indent="0" algn="l" rtl="0">
              <a:spcBef>
                <a:spcPts val="0"/>
              </a:spcBef>
              <a:spcAft>
                <a:spcPts val="120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7"/>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Additional Classes</a:t>
            </a:r>
            <a:endParaRPr/>
          </a:p>
        </p:txBody>
      </p:sp>
      <p:sp>
        <p:nvSpPr>
          <p:cNvPr id="144" name="Google Shape;144;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77500" lnSpcReduction="20000"/>
          </a:bodyPr>
          <a:lstStyle/>
          <a:p>
            <a:pPr marL="342900" lvl="0" indent="0" algn="l" rtl="0">
              <a:lnSpc>
                <a:spcPct val="80000"/>
              </a:lnSpc>
              <a:spcBef>
                <a:spcPts val="500"/>
              </a:spcBef>
              <a:spcAft>
                <a:spcPts val="0"/>
              </a:spcAft>
              <a:buNone/>
            </a:pPr>
            <a:r>
              <a:rPr lang="en" sz="2000" u="sng">
                <a:solidFill>
                  <a:srgbClr val="292929"/>
                </a:solidFill>
                <a:latin typeface="Arial"/>
                <a:ea typeface="Arial"/>
                <a:cs typeface="Arial"/>
                <a:sym typeface="Arial"/>
              </a:rPr>
              <a:t>Physical Education</a:t>
            </a:r>
            <a:endParaRPr sz="2000" u="sng">
              <a:solidFill>
                <a:srgbClr val="292929"/>
              </a:solidFill>
              <a:latin typeface="Arial"/>
              <a:ea typeface="Arial"/>
              <a:cs typeface="Arial"/>
              <a:sym typeface="Arial"/>
            </a:endParaRPr>
          </a:p>
          <a:p>
            <a:pPr marL="0" lvl="0" indent="0" algn="l" rtl="0">
              <a:lnSpc>
                <a:spcPct val="80000"/>
              </a:lnSpc>
              <a:spcBef>
                <a:spcPts val="500"/>
              </a:spcBef>
              <a:spcAft>
                <a:spcPts val="0"/>
              </a:spcAft>
              <a:buNone/>
            </a:pPr>
            <a:r>
              <a:rPr lang="en" sz="2000">
                <a:solidFill>
                  <a:srgbClr val="000000"/>
                </a:solidFill>
                <a:latin typeface="Arial"/>
                <a:ea typeface="Arial"/>
                <a:cs typeface="Arial"/>
                <a:sym typeface="Arial"/>
              </a:rPr>
              <a:t>•</a:t>
            </a:r>
            <a:r>
              <a:rPr lang="en" sz="2000">
                <a:solidFill>
                  <a:srgbClr val="292929"/>
                </a:solidFill>
                <a:latin typeface="Arial"/>
                <a:ea typeface="Arial"/>
                <a:cs typeface="Arial"/>
                <a:sym typeface="Arial"/>
              </a:rPr>
              <a:t>We will have PE everyday. Please make sure that your child always has a pair of tennis shoes &amp; socks for PE.</a:t>
            </a:r>
            <a:endParaRPr sz="2000">
              <a:solidFill>
                <a:srgbClr val="292929"/>
              </a:solidFill>
              <a:latin typeface="Arial"/>
              <a:ea typeface="Arial"/>
              <a:cs typeface="Arial"/>
              <a:sym typeface="Arial"/>
            </a:endParaRPr>
          </a:p>
          <a:p>
            <a:pPr marL="342900" lvl="0" indent="0" algn="l" rtl="0">
              <a:lnSpc>
                <a:spcPct val="80000"/>
              </a:lnSpc>
              <a:spcBef>
                <a:spcPts val="500"/>
              </a:spcBef>
              <a:spcAft>
                <a:spcPts val="0"/>
              </a:spcAft>
              <a:buNone/>
            </a:pPr>
            <a:r>
              <a:rPr lang="en" sz="2000" u="sng">
                <a:solidFill>
                  <a:srgbClr val="292929"/>
                </a:solidFill>
                <a:latin typeface="Arial"/>
                <a:ea typeface="Arial"/>
                <a:cs typeface="Arial"/>
                <a:sym typeface="Arial"/>
              </a:rPr>
              <a:t>Tech Time</a:t>
            </a:r>
            <a:endParaRPr sz="2000" u="sng">
              <a:solidFill>
                <a:srgbClr val="292929"/>
              </a:solidFill>
              <a:latin typeface="Arial"/>
              <a:ea typeface="Arial"/>
              <a:cs typeface="Arial"/>
              <a:sym typeface="Arial"/>
            </a:endParaRPr>
          </a:p>
          <a:p>
            <a:pPr marL="0" lvl="0" indent="0" algn="l" rtl="0">
              <a:lnSpc>
                <a:spcPct val="80000"/>
              </a:lnSpc>
              <a:spcBef>
                <a:spcPts val="500"/>
              </a:spcBef>
              <a:spcAft>
                <a:spcPts val="0"/>
              </a:spcAft>
              <a:buNone/>
            </a:pPr>
            <a:r>
              <a:rPr lang="en" sz="2000">
                <a:solidFill>
                  <a:srgbClr val="000000"/>
                </a:solidFill>
                <a:latin typeface="Arial"/>
                <a:ea typeface="Arial"/>
                <a:cs typeface="Arial"/>
                <a:sym typeface="Arial"/>
              </a:rPr>
              <a:t>•</a:t>
            </a:r>
            <a:r>
              <a:rPr lang="en" sz="2000">
                <a:solidFill>
                  <a:srgbClr val="292929"/>
                </a:solidFill>
                <a:latin typeface="Arial"/>
                <a:ea typeface="Arial"/>
                <a:cs typeface="Arial"/>
                <a:sym typeface="Arial"/>
              </a:rPr>
              <a:t>We will have Tech Time every other week with Mrs. Purdue.</a:t>
            </a:r>
            <a:endParaRPr sz="2000">
              <a:solidFill>
                <a:srgbClr val="292929"/>
              </a:solidFill>
              <a:latin typeface="Arial"/>
              <a:ea typeface="Arial"/>
              <a:cs typeface="Arial"/>
              <a:sym typeface="Arial"/>
            </a:endParaRPr>
          </a:p>
          <a:p>
            <a:pPr marL="342900" lvl="0" indent="0" algn="l" rtl="0">
              <a:lnSpc>
                <a:spcPct val="80000"/>
              </a:lnSpc>
              <a:spcBef>
                <a:spcPts val="500"/>
              </a:spcBef>
              <a:spcAft>
                <a:spcPts val="0"/>
              </a:spcAft>
              <a:buNone/>
            </a:pPr>
            <a:r>
              <a:rPr lang="en" sz="2000" u="sng">
                <a:solidFill>
                  <a:srgbClr val="292929"/>
                </a:solidFill>
                <a:latin typeface="Arial"/>
                <a:ea typeface="Arial"/>
                <a:cs typeface="Arial"/>
                <a:sym typeface="Arial"/>
              </a:rPr>
              <a:t>Music Education</a:t>
            </a:r>
            <a:endParaRPr sz="2000" u="sng">
              <a:solidFill>
                <a:srgbClr val="292929"/>
              </a:solidFill>
              <a:latin typeface="Arial"/>
              <a:ea typeface="Arial"/>
              <a:cs typeface="Arial"/>
              <a:sym typeface="Arial"/>
            </a:endParaRPr>
          </a:p>
          <a:p>
            <a:pPr marL="0" lvl="0" indent="0" algn="l" rtl="0">
              <a:lnSpc>
                <a:spcPct val="80000"/>
              </a:lnSpc>
              <a:spcBef>
                <a:spcPts val="500"/>
              </a:spcBef>
              <a:spcAft>
                <a:spcPts val="0"/>
              </a:spcAft>
              <a:buNone/>
            </a:pPr>
            <a:r>
              <a:rPr lang="en" sz="2000">
                <a:solidFill>
                  <a:srgbClr val="000000"/>
                </a:solidFill>
                <a:latin typeface="Arial"/>
                <a:ea typeface="Arial"/>
                <a:cs typeface="Arial"/>
                <a:sym typeface="Arial"/>
              </a:rPr>
              <a:t>•</a:t>
            </a:r>
            <a:r>
              <a:rPr lang="en" sz="2000">
                <a:solidFill>
                  <a:srgbClr val="292929"/>
                </a:solidFill>
                <a:latin typeface="Arial"/>
                <a:ea typeface="Arial"/>
                <a:cs typeface="Arial"/>
                <a:sym typeface="Arial"/>
              </a:rPr>
              <a:t>We will have Music class every other week. Our music teacher is Mrs. Galanopoulos.</a:t>
            </a:r>
            <a:endParaRPr sz="2000">
              <a:solidFill>
                <a:srgbClr val="292929"/>
              </a:solidFill>
              <a:latin typeface="Arial"/>
              <a:ea typeface="Arial"/>
              <a:cs typeface="Arial"/>
              <a:sym typeface="Arial"/>
            </a:endParaRPr>
          </a:p>
          <a:p>
            <a:pPr marL="342900" lvl="0" indent="0" algn="l" rtl="0">
              <a:lnSpc>
                <a:spcPct val="80000"/>
              </a:lnSpc>
              <a:spcBef>
                <a:spcPts val="500"/>
              </a:spcBef>
              <a:spcAft>
                <a:spcPts val="0"/>
              </a:spcAft>
              <a:buNone/>
            </a:pPr>
            <a:r>
              <a:rPr lang="en" sz="2000" u="sng">
                <a:solidFill>
                  <a:srgbClr val="292929"/>
                </a:solidFill>
                <a:latin typeface="Arial"/>
                <a:ea typeface="Arial"/>
                <a:cs typeface="Arial"/>
                <a:sym typeface="Arial"/>
              </a:rPr>
              <a:t>Group Counseling</a:t>
            </a:r>
            <a:endParaRPr sz="2000" u="sng">
              <a:solidFill>
                <a:srgbClr val="292929"/>
              </a:solidFill>
              <a:latin typeface="Arial"/>
              <a:ea typeface="Arial"/>
              <a:cs typeface="Arial"/>
              <a:sym typeface="Arial"/>
            </a:endParaRPr>
          </a:p>
          <a:p>
            <a:pPr marL="0" lvl="0" indent="0" algn="l" rtl="0">
              <a:lnSpc>
                <a:spcPct val="80000"/>
              </a:lnSpc>
              <a:spcBef>
                <a:spcPts val="500"/>
              </a:spcBef>
              <a:spcAft>
                <a:spcPts val="0"/>
              </a:spcAft>
              <a:buNone/>
            </a:pPr>
            <a:r>
              <a:rPr lang="en" sz="2000">
                <a:solidFill>
                  <a:srgbClr val="000000"/>
                </a:solidFill>
                <a:latin typeface="Arial"/>
                <a:ea typeface="Arial"/>
                <a:cs typeface="Arial"/>
                <a:sym typeface="Arial"/>
              </a:rPr>
              <a:t>•</a:t>
            </a:r>
            <a:r>
              <a:rPr lang="en" sz="2000">
                <a:solidFill>
                  <a:srgbClr val="292929"/>
                </a:solidFill>
                <a:latin typeface="Arial"/>
                <a:ea typeface="Arial"/>
                <a:cs typeface="Arial"/>
                <a:sym typeface="Arial"/>
              </a:rPr>
              <a:t>We will have Group Counseling once a month. Our counselors are</a:t>
            </a:r>
            <a:endParaRPr sz="2000">
              <a:solidFill>
                <a:srgbClr val="292929"/>
              </a:solidFill>
              <a:latin typeface="Arial"/>
              <a:ea typeface="Arial"/>
              <a:cs typeface="Arial"/>
              <a:sym typeface="Arial"/>
            </a:endParaRPr>
          </a:p>
          <a:p>
            <a:pPr marL="0" lvl="0" indent="0" algn="l" rtl="0">
              <a:lnSpc>
                <a:spcPct val="80000"/>
              </a:lnSpc>
              <a:spcBef>
                <a:spcPts val="500"/>
              </a:spcBef>
              <a:spcAft>
                <a:spcPts val="0"/>
              </a:spcAft>
              <a:buNone/>
            </a:pPr>
            <a:r>
              <a:rPr lang="en" sz="2000">
                <a:solidFill>
                  <a:srgbClr val="292929"/>
                </a:solidFill>
                <a:latin typeface="Arial"/>
                <a:ea typeface="Arial"/>
                <a:cs typeface="Arial"/>
                <a:sym typeface="Arial"/>
              </a:rPr>
              <a:t>Mrs. McClendon &amp; Ms. Winchester </a:t>
            </a:r>
            <a:endParaRPr sz="2000">
              <a:solidFill>
                <a:srgbClr val="292929"/>
              </a:solidFill>
              <a:latin typeface="Arial"/>
              <a:ea typeface="Arial"/>
              <a:cs typeface="Arial"/>
              <a:sym typeface="Arial"/>
            </a:endParaRPr>
          </a:p>
          <a:p>
            <a:pPr marL="342900" lvl="0" indent="0" algn="l" rtl="0">
              <a:lnSpc>
                <a:spcPct val="80000"/>
              </a:lnSpc>
              <a:spcBef>
                <a:spcPts val="500"/>
              </a:spcBef>
              <a:spcAft>
                <a:spcPts val="0"/>
              </a:spcAft>
              <a:buNone/>
            </a:pPr>
            <a:r>
              <a:rPr lang="en" sz="2000" u="sng">
                <a:solidFill>
                  <a:srgbClr val="292929"/>
                </a:solidFill>
                <a:latin typeface="Arial"/>
                <a:ea typeface="Arial"/>
                <a:cs typeface="Arial"/>
                <a:sym typeface="Arial"/>
              </a:rPr>
              <a:t>Media Center</a:t>
            </a:r>
            <a:endParaRPr sz="2000" u="sng">
              <a:solidFill>
                <a:srgbClr val="292929"/>
              </a:solidFill>
              <a:latin typeface="Arial"/>
              <a:ea typeface="Arial"/>
              <a:cs typeface="Arial"/>
              <a:sym typeface="Arial"/>
            </a:endParaRPr>
          </a:p>
          <a:p>
            <a:pPr marL="0" lvl="0" indent="0" algn="l" rtl="0">
              <a:lnSpc>
                <a:spcPct val="80000"/>
              </a:lnSpc>
              <a:spcBef>
                <a:spcPts val="500"/>
              </a:spcBef>
              <a:spcAft>
                <a:spcPts val="0"/>
              </a:spcAft>
              <a:buNone/>
            </a:pPr>
            <a:r>
              <a:rPr lang="en" sz="2000">
                <a:solidFill>
                  <a:srgbClr val="000000"/>
                </a:solidFill>
                <a:latin typeface="Arial"/>
                <a:ea typeface="Arial"/>
                <a:cs typeface="Arial"/>
                <a:sym typeface="Arial"/>
              </a:rPr>
              <a:t>•</a:t>
            </a:r>
            <a:r>
              <a:rPr lang="en" sz="2000">
                <a:solidFill>
                  <a:srgbClr val="292929"/>
                </a:solidFill>
                <a:latin typeface="Arial"/>
                <a:ea typeface="Arial"/>
                <a:cs typeface="Arial"/>
                <a:sym typeface="Arial"/>
              </a:rPr>
              <a:t>We will have library every other week. Our Media Specialist is Mrs. Gagnon.</a:t>
            </a:r>
            <a:endParaRPr sz="2000">
              <a:solidFill>
                <a:srgbClr val="292929"/>
              </a:solidFill>
              <a:latin typeface="Arial"/>
              <a:ea typeface="Arial"/>
              <a:cs typeface="Arial"/>
              <a:sym typeface="Arial"/>
            </a:endParaRPr>
          </a:p>
          <a:p>
            <a:pPr marL="0" lvl="0" indent="0" algn="l" rtl="0">
              <a:spcBef>
                <a:spcPts val="0"/>
              </a:spcBef>
              <a:spcAft>
                <a:spcPts val="120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8"/>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Websites</a:t>
            </a:r>
            <a:endParaRPr/>
          </a:p>
        </p:txBody>
      </p:sp>
      <p:sp>
        <p:nvSpPr>
          <p:cNvPr id="150" name="Google Shape;150;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lnSpcReduction="20000"/>
          </a:bodyPr>
          <a:lstStyle/>
          <a:p>
            <a:pPr marL="0" lvl="0" indent="0" algn="l" rtl="0">
              <a:spcBef>
                <a:spcPts val="600"/>
              </a:spcBef>
              <a:spcAft>
                <a:spcPts val="0"/>
              </a:spcAft>
              <a:buNone/>
            </a:pPr>
            <a:r>
              <a:rPr lang="en" sz="2400">
                <a:solidFill>
                  <a:srgbClr val="000000"/>
                </a:solidFill>
                <a:latin typeface="Arial"/>
                <a:ea typeface="Arial"/>
                <a:cs typeface="Arial"/>
                <a:sym typeface="Arial"/>
              </a:rPr>
              <a:t>•</a:t>
            </a:r>
            <a:r>
              <a:rPr lang="en" sz="2400" u="sng">
                <a:solidFill>
                  <a:schemeClr val="hlink"/>
                </a:solidFill>
                <a:latin typeface="Arial"/>
                <a:ea typeface="Arial"/>
                <a:cs typeface="Arial"/>
                <a:sym typeface="Arial"/>
                <a:hlinkClick r:id="rId3"/>
              </a:rPr>
              <a:t>www.mycoosada.com</a:t>
            </a:r>
            <a:endParaRPr sz="2400" u="sng">
              <a:solidFill>
                <a:schemeClr val="hlink"/>
              </a:solidFill>
              <a:latin typeface="Arial"/>
              <a:ea typeface="Arial"/>
              <a:cs typeface="Arial"/>
              <a:sym typeface="Arial"/>
            </a:endParaRPr>
          </a:p>
          <a:p>
            <a:pPr marL="342900" lvl="0" indent="0" algn="l" rtl="0">
              <a:spcBef>
                <a:spcPts val="600"/>
              </a:spcBef>
              <a:spcAft>
                <a:spcPts val="0"/>
              </a:spcAft>
              <a:buNone/>
            </a:pPr>
            <a:r>
              <a:rPr lang="en" sz="2400">
                <a:solidFill>
                  <a:srgbClr val="292929"/>
                </a:solidFill>
                <a:latin typeface="Arial"/>
                <a:ea typeface="Arial"/>
                <a:cs typeface="Arial"/>
                <a:sym typeface="Arial"/>
              </a:rPr>
              <a:t>  This is CES’s official school website. On this website you can view our classroom page. This page will have a calendar with important dates &amp; you can view weekly skills.</a:t>
            </a:r>
            <a:endParaRPr sz="2400">
              <a:solidFill>
                <a:srgbClr val="292929"/>
              </a:solidFill>
              <a:latin typeface="Arial"/>
              <a:ea typeface="Arial"/>
              <a:cs typeface="Arial"/>
              <a:sym typeface="Arial"/>
            </a:endParaRPr>
          </a:p>
          <a:p>
            <a:pPr marL="0" lvl="0" indent="0" algn="l" rtl="0">
              <a:spcBef>
                <a:spcPts val="600"/>
              </a:spcBef>
              <a:spcAft>
                <a:spcPts val="0"/>
              </a:spcAft>
              <a:buNone/>
            </a:pPr>
            <a:r>
              <a:rPr lang="en" sz="2400">
                <a:solidFill>
                  <a:srgbClr val="000000"/>
                </a:solidFill>
                <a:latin typeface="Arial"/>
                <a:ea typeface="Arial"/>
                <a:cs typeface="Arial"/>
                <a:sym typeface="Arial"/>
              </a:rPr>
              <a:t>•</a:t>
            </a:r>
            <a:r>
              <a:rPr lang="en" sz="2400" u="sng">
                <a:solidFill>
                  <a:schemeClr val="hlink"/>
                </a:solidFill>
                <a:latin typeface="Arial"/>
                <a:ea typeface="Arial"/>
                <a:cs typeface="Arial"/>
                <a:sym typeface="Arial"/>
                <a:hlinkClick r:id="rId4"/>
              </a:rPr>
              <a:t>www.elmoreco.com</a:t>
            </a:r>
            <a:endParaRPr sz="2400" u="sng">
              <a:solidFill>
                <a:schemeClr val="hlink"/>
              </a:solidFill>
              <a:latin typeface="Arial"/>
              <a:ea typeface="Arial"/>
              <a:cs typeface="Arial"/>
              <a:sym typeface="Arial"/>
            </a:endParaRPr>
          </a:p>
          <a:p>
            <a:pPr marL="342900" lvl="0" indent="0" algn="l" rtl="0">
              <a:spcBef>
                <a:spcPts val="600"/>
              </a:spcBef>
              <a:spcAft>
                <a:spcPts val="0"/>
              </a:spcAft>
              <a:buNone/>
            </a:pPr>
            <a:r>
              <a:rPr lang="en" sz="2400">
                <a:solidFill>
                  <a:srgbClr val="292929"/>
                </a:solidFill>
                <a:latin typeface="Arial"/>
                <a:ea typeface="Arial"/>
                <a:cs typeface="Arial"/>
                <a:sym typeface="Arial"/>
              </a:rPr>
              <a:t>  This is our county website. You will have access to all curriculum guides, school calendar, lunch/breakfast menu and more.</a:t>
            </a:r>
            <a:endParaRPr sz="2400">
              <a:solidFill>
                <a:srgbClr val="292929"/>
              </a:solidFill>
              <a:latin typeface="Arial"/>
              <a:ea typeface="Arial"/>
              <a:cs typeface="Arial"/>
              <a:sym typeface="Arial"/>
            </a:endParaRPr>
          </a:p>
          <a:p>
            <a:pPr marL="0" lvl="0" indent="0" algn="l" rtl="0">
              <a:spcBef>
                <a:spcPts val="0"/>
              </a:spcBef>
              <a:spcAft>
                <a:spcPts val="120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30"/>
          <p:cNvSpPr txBox="1">
            <a:spLocks noGrp="1"/>
          </p:cNvSpPr>
          <p:nvPr>
            <p:ph type="title"/>
          </p:nvPr>
        </p:nvSpPr>
        <p:spPr>
          <a:xfrm>
            <a:off x="101590" y="88791"/>
            <a:ext cx="8520600" cy="6261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Classroom Funds</a:t>
            </a:r>
            <a:endParaRPr/>
          </a:p>
        </p:txBody>
      </p:sp>
      <p:sp>
        <p:nvSpPr>
          <p:cNvPr id="162" name="Google Shape;162;p30"/>
          <p:cNvSpPr txBox="1">
            <a:spLocks noGrp="1"/>
          </p:cNvSpPr>
          <p:nvPr>
            <p:ph type="body" idx="1"/>
          </p:nvPr>
        </p:nvSpPr>
        <p:spPr>
          <a:xfrm>
            <a:off x="101590" y="580976"/>
            <a:ext cx="8520600" cy="4332480"/>
          </a:xfrm>
          <a:prstGeom prst="rect">
            <a:avLst/>
          </a:prstGeom>
        </p:spPr>
        <p:txBody>
          <a:bodyPr spcFirstLastPara="1" wrap="square" lIns="91425" tIns="91425" rIns="91425" bIns="91425" anchor="t" anchorCtr="0">
            <a:normAutofit/>
          </a:bodyPr>
          <a:lstStyle/>
          <a:p>
            <a:pPr marL="0" indent="0">
              <a:lnSpc>
                <a:spcPct val="80000"/>
              </a:lnSpc>
              <a:spcBef>
                <a:spcPts val="700"/>
              </a:spcBef>
              <a:buNone/>
            </a:pPr>
            <a:r>
              <a:rPr lang="en" sz="2000" dirty="0">
                <a:solidFill>
                  <a:srgbClr val="000000"/>
                </a:solidFill>
                <a:latin typeface="Arial"/>
                <a:ea typeface="Arial"/>
                <a:cs typeface="Arial"/>
                <a:sym typeface="Arial"/>
              </a:rPr>
              <a:t>•</a:t>
            </a:r>
            <a:r>
              <a:rPr lang="en" sz="2000" b="1" dirty="0">
                <a:solidFill>
                  <a:srgbClr val="000000"/>
                </a:solidFill>
                <a:latin typeface="Arial"/>
                <a:ea typeface="Arial"/>
                <a:cs typeface="Arial"/>
                <a:sym typeface="Arial"/>
              </a:rPr>
              <a:t>$10.00 Classroom Donation</a:t>
            </a:r>
            <a:endParaRPr lang="en-US" sz="2000" b="1">
              <a:solidFill>
                <a:srgbClr val="000000"/>
              </a:solidFill>
              <a:latin typeface="Arial"/>
              <a:ea typeface="Arial"/>
              <a:cs typeface="Arial"/>
            </a:endParaRPr>
          </a:p>
          <a:p>
            <a:pPr marL="0" indent="0">
              <a:lnSpc>
                <a:spcPct val="80000"/>
              </a:lnSpc>
              <a:spcBef>
                <a:spcPts val="700"/>
              </a:spcBef>
              <a:buNone/>
            </a:pPr>
            <a:r>
              <a:rPr lang="en" sz="2000" dirty="0">
                <a:solidFill>
                  <a:srgbClr val="000000"/>
                </a:solidFill>
                <a:latin typeface="Arial"/>
                <a:ea typeface="Arial"/>
                <a:cs typeface="Arial"/>
              </a:rPr>
              <a:t>This goes towards special crafts, activities, and supplies for our classroom!</a:t>
            </a:r>
          </a:p>
          <a:p>
            <a:pPr marL="0" indent="0">
              <a:lnSpc>
                <a:spcPct val="80000"/>
              </a:lnSpc>
              <a:spcBef>
                <a:spcPts val="700"/>
              </a:spcBef>
              <a:buNone/>
            </a:pPr>
            <a:r>
              <a:rPr lang="en" sz="2000" dirty="0">
                <a:solidFill>
                  <a:srgbClr val="000000"/>
                </a:solidFill>
                <a:latin typeface="Arial"/>
                <a:ea typeface="Arial"/>
                <a:cs typeface="Arial"/>
                <a:sym typeface="Arial"/>
              </a:rPr>
              <a:t>•</a:t>
            </a:r>
            <a:r>
              <a:rPr lang="en" sz="2000" b="1" dirty="0">
                <a:solidFill>
                  <a:srgbClr val="000000"/>
                </a:solidFill>
                <a:latin typeface="Arial"/>
                <a:ea typeface="Arial"/>
                <a:cs typeface="Arial"/>
                <a:sym typeface="Arial"/>
              </a:rPr>
              <a:t>$3.00 for their Folder</a:t>
            </a:r>
            <a:endParaRPr sz="2000" b="1">
              <a:solidFill>
                <a:srgbClr val="000000"/>
              </a:solidFill>
              <a:latin typeface="Arial"/>
              <a:ea typeface="Arial"/>
              <a:cs typeface="Arial"/>
            </a:endParaRPr>
          </a:p>
          <a:p>
            <a:pPr marL="0" indent="0">
              <a:lnSpc>
                <a:spcPct val="80000"/>
              </a:lnSpc>
              <a:spcBef>
                <a:spcPts val="700"/>
              </a:spcBef>
              <a:buNone/>
            </a:pPr>
            <a:r>
              <a:rPr lang="en" sz="2000" dirty="0">
                <a:solidFill>
                  <a:srgbClr val="000000"/>
                </a:solidFill>
                <a:latin typeface="Arial"/>
                <a:ea typeface="Arial"/>
                <a:cs typeface="Arial"/>
                <a:sym typeface="Arial"/>
              </a:rPr>
              <a:t>  	Will be our communication folder for the entire</a:t>
            </a:r>
            <a:br>
              <a:rPr lang="en" sz="2000" dirty="0">
                <a:latin typeface="Arial"/>
                <a:ea typeface="Arial"/>
                <a:cs typeface="Arial"/>
              </a:rPr>
            </a:br>
            <a:r>
              <a:rPr lang="en" sz="2000" dirty="0">
                <a:solidFill>
                  <a:srgbClr val="000000"/>
                </a:solidFill>
                <a:latin typeface="Arial"/>
                <a:ea typeface="Arial"/>
                <a:cs typeface="Arial"/>
                <a:sym typeface="Arial"/>
              </a:rPr>
              <a:t>   	school year.</a:t>
            </a:r>
            <a:endParaRPr sz="2000">
              <a:solidFill>
                <a:srgbClr val="000000"/>
              </a:solidFill>
              <a:latin typeface="Arial"/>
              <a:ea typeface="Arial"/>
              <a:cs typeface="Arial"/>
            </a:endParaRPr>
          </a:p>
          <a:p>
            <a:pPr marL="0" lvl="0" indent="0" algn="l" rtl="0">
              <a:lnSpc>
                <a:spcPct val="80000"/>
              </a:lnSpc>
              <a:spcBef>
                <a:spcPts val="700"/>
              </a:spcBef>
              <a:spcAft>
                <a:spcPts val="0"/>
              </a:spcAft>
              <a:buNone/>
            </a:pPr>
            <a:r>
              <a:rPr lang="en" sz="2000" dirty="0">
                <a:solidFill>
                  <a:srgbClr val="000000"/>
                </a:solidFill>
                <a:latin typeface="Arial"/>
                <a:ea typeface="Arial"/>
                <a:cs typeface="Arial"/>
                <a:sym typeface="Arial"/>
              </a:rPr>
              <a:t>•</a:t>
            </a:r>
            <a:r>
              <a:rPr lang="en" sz="2000" b="1" dirty="0">
                <a:solidFill>
                  <a:srgbClr val="000000"/>
                </a:solidFill>
                <a:latin typeface="Arial"/>
                <a:ea typeface="Arial"/>
                <a:cs typeface="Arial"/>
                <a:sym typeface="Arial"/>
              </a:rPr>
              <a:t>$20.00 Graduation</a:t>
            </a:r>
            <a:endParaRPr sz="2000" b="1">
              <a:solidFill>
                <a:srgbClr val="000000"/>
              </a:solidFill>
              <a:latin typeface="Arial"/>
              <a:ea typeface="Arial"/>
              <a:cs typeface="Arial"/>
            </a:endParaRPr>
          </a:p>
          <a:p>
            <a:pPr marL="0" indent="0">
              <a:lnSpc>
                <a:spcPct val="80000"/>
              </a:lnSpc>
              <a:spcBef>
                <a:spcPts val="700"/>
              </a:spcBef>
              <a:buNone/>
            </a:pPr>
            <a:r>
              <a:rPr lang="en" sz="2000" dirty="0">
                <a:solidFill>
                  <a:srgbClr val="000000"/>
                </a:solidFill>
                <a:latin typeface="Arial"/>
                <a:ea typeface="Arial"/>
                <a:cs typeface="Arial"/>
                <a:sym typeface="Arial"/>
              </a:rPr>
              <a:t>   This pays for cap and gowns, as well as decorations to make this very special.</a:t>
            </a:r>
            <a:br>
              <a:rPr lang="en" sz="2000" dirty="0">
                <a:latin typeface="Arial"/>
                <a:ea typeface="Arial"/>
                <a:cs typeface="Arial"/>
              </a:rPr>
            </a:br>
            <a:r>
              <a:rPr lang="en" sz="2000" b="1">
                <a:solidFill>
                  <a:srgbClr val="000000"/>
                </a:solidFill>
                <a:latin typeface="Arial"/>
                <a:ea typeface="Arial"/>
                <a:cs typeface="Arial"/>
              </a:rPr>
              <a:t>$    .00 Field Trip Shirt </a:t>
            </a:r>
            <a:endParaRPr lang="en" sz="2000" b="1" dirty="0">
              <a:solidFill>
                <a:srgbClr val="000000"/>
              </a:solidFill>
              <a:latin typeface="Arial"/>
              <a:ea typeface="Arial"/>
              <a:cs typeface="Arial"/>
            </a:endParaRPr>
          </a:p>
          <a:p>
            <a:pPr marL="0" indent="0">
              <a:lnSpc>
                <a:spcPct val="80000"/>
              </a:lnSpc>
              <a:spcBef>
                <a:spcPts val="700"/>
              </a:spcBef>
              <a:buNone/>
            </a:pPr>
            <a:r>
              <a:rPr lang="en" sz="2000" dirty="0">
                <a:solidFill>
                  <a:srgbClr val="000000"/>
                </a:solidFill>
                <a:latin typeface="Arial"/>
                <a:ea typeface="Arial"/>
                <a:cs typeface="Arial"/>
              </a:rPr>
              <a:t>You will get this at the end of the year!:)</a:t>
            </a:r>
            <a:br>
              <a:rPr lang="en" sz="2000" dirty="0">
                <a:latin typeface="Arial"/>
                <a:ea typeface="Arial"/>
                <a:cs typeface="Arial"/>
              </a:rPr>
            </a:br>
            <a:r>
              <a:rPr lang="en" sz="2000" b="1" dirty="0">
                <a:solidFill>
                  <a:srgbClr val="000000"/>
                </a:solidFill>
                <a:latin typeface="Arial"/>
                <a:ea typeface="Arial"/>
                <a:cs typeface="Arial"/>
                <a:sym typeface="Arial"/>
              </a:rPr>
              <a:t>You can pay with cash or make checks payable to CES. Please include students name, teacher, and phone number on checks.</a:t>
            </a:r>
            <a:endParaRPr sz="2000" b="1">
              <a:solidFill>
                <a:srgbClr val="000000"/>
              </a:solidFill>
              <a:latin typeface="Arial"/>
              <a:ea typeface="Arial"/>
              <a:cs typeface="Arial"/>
            </a:endParaRPr>
          </a:p>
          <a:p>
            <a:pPr marL="0" lvl="0" indent="0" algn="l" rtl="0">
              <a:spcBef>
                <a:spcPts val="0"/>
              </a:spcBef>
              <a:spcAft>
                <a:spcPts val="1200"/>
              </a:spcAft>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31"/>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Contact me </a:t>
            </a:r>
            <a:endParaRPr/>
          </a:p>
        </p:txBody>
      </p:sp>
      <p:sp>
        <p:nvSpPr>
          <p:cNvPr id="168" name="Google Shape;168;p3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800"/>
              </a:spcBef>
              <a:spcAft>
                <a:spcPts val="0"/>
              </a:spcAft>
              <a:buNone/>
            </a:pPr>
            <a:r>
              <a:rPr lang="en" sz="3200" dirty="0">
                <a:solidFill>
                  <a:srgbClr val="000000"/>
                </a:solidFill>
                <a:latin typeface="Arial"/>
                <a:ea typeface="Arial"/>
                <a:cs typeface="Arial"/>
                <a:sym typeface="Arial"/>
              </a:rPr>
              <a:t>•Send a note to school</a:t>
            </a:r>
            <a:endParaRPr sz="3200" dirty="0">
              <a:solidFill>
                <a:srgbClr val="000000"/>
              </a:solidFill>
              <a:latin typeface="Arial"/>
              <a:ea typeface="Arial"/>
              <a:cs typeface="Arial"/>
              <a:sym typeface="Arial"/>
            </a:endParaRPr>
          </a:p>
          <a:p>
            <a:pPr marL="0" lvl="0" indent="0" algn="l" rtl="0">
              <a:spcBef>
                <a:spcPts val="800"/>
              </a:spcBef>
              <a:spcAft>
                <a:spcPts val="0"/>
              </a:spcAft>
              <a:buNone/>
            </a:pPr>
            <a:r>
              <a:rPr lang="en" sz="3200" dirty="0">
                <a:solidFill>
                  <a:srgbClr val="000000"/>
                </a:solidFill>
                <a:latin typeface="Arial"/>
                <a:ea typeface="Arial"/>
                <a:cs typeface="Arial"/>
                <a:sym typeface="Arial"/>
              </a:rPr>
              <a:t>•Remind *best way to contact me*</a:t>
            </a:r>
            <a:endParaRPr sz="3200" dirty="0">
              <a:solidFill>
                <a:srgbClr val="000000"/>
              </a:solidFill>
              <a:latin typeface="Arial"/>
              <a:ea typeface="Arial"/>
              <a:cs typeface="Arial"/>
              <a:sym typeface="Arial"/>
            </a:endParaRPr>
          </a:p>
          <a:p>
            <a:pPr marL="0" lvl="0" indent="0" algn="l" rtl="0">
              <a:spcBef>
                <a:spcPts val="800"/>
              </a:spcBef>
              <a:spcAft>
                <a:spcPts val="0"/>
              </a:spcAft>
              <a:buNone/>
            </a:pPr>
            <a:r>
              <a:rPr lang="en" sz="3200" dirty="0">
                <a:solidFill>
                  <a:srgbClr val="000000"/>
                </a:solidFill>
                <a:latin typeface="Arial"/>
                <a:ea typeface="Arial"/>
                <a:cs typeface="Arial"/>
                <a:sym typeface="Arial"/>
              </a:rPr>
              <a:t>•Call the school 334-285-0273</a:t>
            </a:r>
            <a:endParaRPr sz="3200" dirty="0">
              <a:solidFill>
                <a:srgbClr val="000000"/>
              </a:solidFill>
              <a:latin typeface="Arial"/>
              <a:ea typeface="Arial"/>
              <a:cs typeface="Arial"/>
              <a:sym typeface="Arial"/>
            </a:endParaRPr>
          </a:p>
          <a:p>
            <a:pPr marL="0" lvl="0" indent="0" algn="l" rtl="0">
              <a:spcBef>
                <a:spcPts val="800"/>
              </a:spcBef>
              <a:spcAft>
                <a:spcPts val="0"/>
              </a:spcAft>
              <a:buNone/>
            </a:pPr>
            <a:r>
              <a:rPr lang="en" sz="3200" dirty="0">
                <a:solidFill>
                  <a:srgbClr val="000000"/>
                </a:solidFill>
                <a:latin typeface="Arial"/>
                <a:ea typeface="Arial"/>
                <a:cs typeface="Arial"/>
                <a:sym typeface="Arial"/>
              </a:rPr>
              <a:t>•</a:t>
            </a:r>
            <a:r>
              <a:rPr lang="en" sz="3200" dirty="0">
                <a:solidFill>
                  <a:srgbClr val="292929"/>
                </a:solidFill>
                <a:latin typeface="Arial"/>
                <a:ea typeface="Arial"/>
                <a:cs typeface="Arial"/>
                <a:sym typeface="Arial"/>
              </a:rPr>
              <a:t>Email me: </a:t>
            </a:r>
            <a:r>
              <a:rPr lang="en" sz="2400" dirty="0">
                <a:solidFill>
                  <a:srgbClr val="165D5D"/>
                </a:solidFill>
                <a:latin typeface="Arial"/>
                <a:ea typeface="Arial"/>
                <a:cs typeface="Arial"/>
                <a:sym typeface="Arial"/>
              </a:rPr>
              <a:t>brianna.duncan@elmoreco.com</a:t>
            </a:r>
            <a:endParaRPr sz="2400" dirty="0">
              <a:solidFill>
                <a:srgbClr val="165D5D"/>
              </a:solidFill>
              <a:latin typeface="Arial"/>
              <a:ea typeface="Arial"/>
              <a:cs typeface="Arial"/>
              <a:sym typeface="Arial"/>
            </a:endParaRPr>
          </a:p>
          <a:p>
            <a:pPr marL="0" lvl="0" indent="0" algn="l" rtl="0">
              <a:spcBef>
                <a:spcPts val="0"/>
              </a:spcBef>
              <a:spcAft>
                <a:spcPts val="1200"/>
              </a:spcAft>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32"/>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Before you leave…</a:t>
            </a:r>
            <a:endParaRPr/>
          </a:p>
        </p:txBody>
      </p:sp>
      <p:sp>
        <p:nvSpPr>
          <p:cNvPr id="174" name="Google Shape;174;p3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0" lvl="0" indent="0" algn="l" rtl="0">
              <a:lnSpc>
                <a:spcPct val="80000"/>
              </a:lnSpc>
              <a:spcBef>
                <a:spcPts val="900"/>
              </a:spcBef>
              <a:spcAft>
                <a:spcPts val="0"/>
              </a:spcAft>
              <a:buNone/>
            </a:pPr>
            <a:r>
              <a:rPr lang="en" sz="3600">
                <a:solidFill>
                  <a:srgbClr val="000000"/>
                </a:solidFill>
                <a:latin typeface="Arial"/>
                <a:ea typeface="Arial"/>
                <a:cs typeface="Arial"/>
                <a:sym typeface="Arial"/>
              </a:rPr>
              <a:t>•</a:t>
            </a:r>
            <a:r>
              <a:rPr lang="en" sz="3600">
                <a:solidFill>
                  <a:srgbClr val="292929"/>
                </a:solidFill>
                <a:latin typeface="Arial"/>
                <a:ea typeface="Arial"/>
                <a:cs typeface="Arial"/>
                <a:sym typeface="Arial"/>
              </a:rPr>
              <a:t>Make sure I know how your child will go home!!</a:t>
            </a:r>
            <a:endParaRPr sz="3600">
              <a:solidFill>
                <a:srgbClr val="292929"/>
              </a:solidFill>
              <a:latin typeface="Arial"/>
              <a:ea typeface="Arial"/>
              <a:cs typeface="Arial"/>
              <a:sym typeface="Arial"/>
            </a:endParaRPr>
          </a:p>
          <a:p>
            <a:pPr marL="0" lvl="0" indent="0" algn="l" rtl="0">
              <a:lnSpc>
                <a:spcPct val="80000"/>
              </a:lnSpc>
              <a:spcBef>
                <a:spcPts val="900"/>
              </a:spcBef>
              <a:spcAft>
                <a:spcPts val="0"/>
              </a:spcAft>
              <a:buNone/>
            </a:pPr>
            <a:r>
              <a:rPr lang="en" sz="3600">
                <a:solidFill>
                  <a:srgbClr val="000000"/>
                </a:solidFill>
                <a:latin typeface="Arial"/>
                <a:ea typeface="Arial"/>
                <a:cs typeface="Arial"/>
                <a:sym typeface="Arial"/>
              </a:rPr>
              <a:t>•</a:t>
            </a:r>
            <a:r>
              <a:rPr lang="en" sz="3600">
                <a:solidFill>
                  <a:srgbClr val="292929"/>
                </a:solidFill>
                <a:latin typeface="Arial"/>
                <a:ea typeface="Arial"/>
                <a:cs typeface="Arial"/>
                <a:sym typeface="Arial"/>
              </a:rPr>
              <a:t>Fill out and turn in ALL forms!!</a:t>
            </a:r>
            <a:endParaRPr sz="3600">
              <a:solidFill>
                <a:srgbClr val="292929"/>
              </a:solidFill>
              <a:latin typeface="Arial"/>
              <a:ea typeface="Arial"/>
              <a:cs typeface="Arial"/>
              <a:sym typeface="Arial"/>
            </a:endParaRPr>
          </a:p>
          <a:p>
            <a:pPr marL="0" lvl="0" indent="0" algn="l" rtl="0">
              <a:lnSpc>
                <a:spcPct val="80000"/>
              </a:lnSpc>
              <a:spcBef>
                <a:spcPts val="900"/>
              </a:spcBef>
              <a:spcAft>
                <a:spcPts val="0"/>
              </a:spcAft>
              <a:buNone/>
            </a:pPr>
            <a:r>
              <a:rPr lang="en" sz="3600">
                <a:solidFill>
                  <a:srgbClr val="000000"/>
                </a:solidFill>
                <a:latin typeface="Arial"/>
                <a:ea typeface="Arial"/>
                <a:cs typeface="Arial"/>
                <a:sym typeface="Arial"/>
              </a:rPr>
              <a:t>•</a:t>
            </a:r>
            <a:r>
              <a:rPr lang="en" sz="3600">
                <a:solidFill>
                  <a:srgbClr val="292929"/>
                </a:solidFill>
                <a:latin typeface="Arial"/>
                <a:ea typeface="Arial"/>
                <a:cs typeface="Arial"/>
                <a:sym typeface="Arial"/>
              </a:rPr>
              <a:t>You may pay for fees tonight.</a:t>
            </a:r>
            <a:endParaRPr sz="3600">
              <a:solidFill>
                <a:srgbClr val="292929"/>
              </a:solidFill>
              <a:latin typeface="Arial"/>
              <a:ea typeface="Arial"/>
              <a:cs typeface="Arial"/>
              <a:sym typeface="Arial"/>
            </a:endParaRPr>
          </a:p>
          <a:p>
            <a:pPr marL="0" lvl="0" indent="0" algn="l" rtl="0">
              <a:lnSpc>
                <a:spcPct val="80000"/>
              </a:lnSpc>
              <a:spcBef>
                <a:spcPts val="900"/>
              </a:spcBef>
              <a:spcAft>
                <a:spcPts val="0"/>
              </a:spcAft>
              <a:buNone/>
            </a:pPr>
            <a:r>
              <a:rPr lang="en" sz="3600">
                <a:solidFill>
                  <a:srgbClr val="000000"/>
                </a:solidFill>
                <a:latin typeface="Arial"/>
                <a:ea typeface="Arial"/>
                <a:cs typeface="Arial"/>
                <a:sym typeface="Arial"/>
              </a:rPr>
              <a:t>•</a:t>
            </a:r>
            <a:r>
              <a:rPr lang="en" sz="3600">
                <a:solidFill>
                  <a:srgbClr val="292929"/>
                </a:solidFill>
                <a:latin typeface="Arial"/>
                <a:ea typeface="Arial"/>
                <a:cs typeface="Arial"/>
                <a:sym typeface="Arial"/>
              </a:rPr>
              <a:t>Sign up for Remind texts!</a:t>
            </a:r>
            <a:endParaRPr sz="3600">
              <a:solidFill>
                <a:srgbClr val="292929"/>
              </a:solidFill>
              <a:latin typeface="Arial"/>
              <a:ea typeface="Arial"/>
              <a:cs typeface="Arial"/>
              <a:sym typeface="Arial"/>
            </a:endParaRPr>
          </a:p>
          <a:p>
            <a:pPr marL="0" lvl="0" indent="0" algn="l" rtl="0">
              <a:spcBef>
                <a:spcPts val="0"/>
              </a:spcBef>
              <a:spcAft>
                <a:spcPts val="12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Remind </a:t>
            </a:r>
            <a:endParaRPr/>
          </a:p>
        </p:txBody>
      </p:sp>
      <p:sp>
        <p:nvSpPr>
          <p:cNvPr id="66" name="Google Shape;66;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indent="0">
              <a:buNone/>
            </a:pPr>
            <a:r>
              <a:rPr lang="en" sz="2500" dirty="0">
                <a:solidFill>
                  <a:srgbClr val="292929"/>
                </a:solidFill>
                <a:latin typeface="Arial"/>
                <a:ea typeface="Arial"/>
                <a:cs typeface="Arial"/>
                <a:sym typeface="Arial"/>
              </a:rPr>
              <a:t>Text @k9e63kg to 81010 join if you are not added already! </a:t>
            </a:r>
            <a:endParaRPr sz="2500">
              <a:solidFill>
                <a:srgbClr val="292929"/>
              </a:solidFill>
              <a:latin typeface="Arial"/>
              <a:ea typeface="Arial"/>
              <a:cs typeface="Arial"/>
              <a:sym typeface="Arial"/>
            </a:endParaRPr>
          </a:p>
          <a:p>
            <a:pPr marL="0" indent="0">
              <a:spcBef>
                <a:spcPts val="1200"/>
              </a:spcBef>
              <a:buNone/>
            </a:pPr>
            <a:r>
              <a:rPr lang="en" sz="2500" dirty="0">
                <a:solidFill>
                  <a:srgbClr val="292929"/>
                </a:solidFill>
                <a:latin typeface="Arial"/>
                <a:ea typeface="Arial"/>
                <a:cs typeface="Arial"/>
                <a:sym typeface="Arial"/>
              </a:rPr>
              <a:t>This will be my main form of communication for the school year. My "office hours" are until 4p.m. so if you contact me after that, it may be a delayed response. HOWEVER, I will always get back to you within 24 hours.  </a:t>
            </a:r>
            <a:endParaRPr sz="2500" dirty="0">
              <a:solidFill>
                <a:srgbClr val="292929"/>
              </a:solidFill>
              <a:latin typeface="Arial"/>
              <a:ea typeface="Arial"/>
              <a:cs typeface="Arial"/>
            </a:endParaRPr>
          </a:p>
          <a:p>
            <a:pPr marL="0" lvl="0" indent="0" algn="l" rtl="0">
              <a:spcBef>
                <a:spcPts val="1200"/>
              </a:spcBef>
              <a:spcAft>
                <a:spcPts val="1200"/>
              </a:spcAft>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3"/>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5 Fun Facts about Mrs. Lewis</a:t>
            </a:r>
            <a:endParaRPr dirty="0"/>
          </a:p>
        </p:txBody>
      </p:sp>
      <p:sp>
        <p:nvSpPr>
          <p:cNvPr id="180" name="Google Shape;180;p3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a:bodyPr>
          <a:lstStyle/>
          <a:p>
            <a:pPr indent="-457200">
              <a:spcAft>
                <a:spcPts val="1200"/>
              </a:spcAft>
              <a:buAutoNum type="arabicPeriod"/>
            </a:pPr>
            <a:r>
              <a:rPr lang="en" sz="2500" dirty="0">
                <a:solidFill>
                  <a:srgbClr val="292929"/>
                </a:solidFill>
                <a:latin typeface="Arial"/>
                <a:ea typeface="Arial"/>
                <a:cs typeface="Arial"/>
                <a:sym typeface="Arial"/>
              </a:rPr>
              <a:t>I used to be a meteorologist for WVUA23 in </a:t>
            </a:r>
            <a:r>
              <a:rPr lang="en" sz="2500">
                <a:solidFill>
                  <a:srgbClr val="292929"/>
                </a:solidFill>
                <a:latin typeface="Arial"/>
                <a:ea typeface="Arial"/>
                <a:cs typeface="Arial"/>
                <a:sym typeface="Arial"/>
              </a:rPr>
              <a:t>Tuscaloosa, AL.</a:t>
            </a:r>
            <a:endParaRPr lang="en" sz="2500" dirty="0">
              <a:solidFill>
                <a:srgbClr val="292929"/>
              </a:solidFill>
              <a:latin typeface="Arial"/>
              <a:ea typeface="Arial"/>
              <a:cs typeface="Arial"/>
            </a:endParaRPr>
          </a:p>
          <a:p>
            <a:pPr marL="0" indent="0">
              <a:lnSpc>
                <a:spcPct val="114999"/>
              </a:lnSpc>
              <a:spcAft>
                <a:spcPts val="1200"/>
              </a:spcAft>
              <a:buNone/>
            </a:pPr>
            <a:r>
              <a:rPr lang="en" sz="2500" dirty="0">
                <a:solidFill>
                  <a:srgbClr val="292929"/>
                </a:solidFill>
                <a:latin typeface="Arial"/>
                <a:ea typeface="Arial"/>
                <a:cs typeface="Arial"/>
              </a:rPr>
              <a:t>2. I have a cat, dog, bearded dragon, and two leopard geckos. </a:t>
            </a:r>
          </a:p>
          <a:p>
            <a:pPr marL="0" indent="0">
              <a:lnSpc>
                <a:spcPct val="114999"/>
              </a:lnSpc>
              <a:spcAft>
                <a:spcPts val="1200"/>
              </a:spcAft>
              <a:buNone/>
            </a:pPr>
            <a:r>
              <a:rPr lang="en" sz="2500" dirty="0">
                <a:solidFill>
                  <a:srgbClr val="292929"/>
                </a:solidFill>
                <a:latin typeface="Arial"/>
                <a:ea typeface="Arial"/>
                <a:cs typeface="Arial"/>
              </a:rPr>
              <a:t>3. I prefer chocolate over things like sour straws or gummies.</a:t>
            </a:r>
          </a:p>
          <a:p>
            <a:pPr marL="0" indent="0">
              <a:lnSpc>
                <a:spcPct val="114999"/>
              </a:lnSpc>
              <a:spcAft>
                <a:spcPts val="1200"/>
              </a:spcAft>
              <a:buNone/>
            </a:pPr>
            <a:r>
              <a:rPr lang="en" sz="2500" dirty="0">
                <a:solidFill>
                  <a:srgbClr val="292929"/>
                </a:solidFill>
                <a:latin typeface="Arial"/>
                <a:ea typeface="Arial"/>
                <a:cs typeface="Arial"/>
              </a:rPr>
              <a:t>4. I love coffee. </a:t>
            </a:r>
          </a:p>
          <a:p>
            <a:pPr marL="0" indent="0">
              <a:lnSpc>
                <a:spcPct val="114999"/>
              </a:lnSpc>
              <a:spcAft>
                <a:spcPts val="1200"/>
              </a:spcAft>
              <a:buNone/>
            </a:pPr>
            <a:r>
              <a:rPr lang="en" sz="2500" dirty="0">
                <a:solidFill>
                  <a:srgbClr val="292929"/>
                </a:solidFill>
                <a:latin typeface="Arial"/>
                <a:ea typeface="Arial"/>
                <a:cs typeface="Arial"/>
              </a:rPr>
              <a:t>5. My grandparents were immigrants from Italy and Poland.</a:t>
            </a:r>
          </a:p>
          <a:p>
            <a:pPr marL="0" indent="0">
              <a:lnSpc>
                <a:spcPct val="114999"/>
              </a:lnSpc>
              <a:spcAft>
                <a:spcPts val="1200"/>
              </a:spcAft>
              <a:buNone/>
            </a:pPr>
            <a:endParaRPr lang="en" sz="2500" dirty="0">
              <a:solidFill>
                <a:srgbClr val="292929"/>
              </a:solidFill>
              <a:latin typeface="Arial"/>
              <a:ea typeface="Arial"/>
              <a:cs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43"/>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rmAutofit fontScale="90000"/>
          </a:bodyPr>
          <a:lstStyle/>
          <a:p>
            <a:r>
              <a:rPr lang="en-US" dirty="0"/>
              <a:t>THANK YOU</a:t>
            </a:r>
            <a:endParaRPr dirty="0"/>
          </a:p>
        </p:txBody>
      </p:sp>
      <p:sp>
        <p:nvSpPr>
          <p:cNvPr id="251" name="Google Shape;251;p4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500">
                <a:solidFill>
                  <a:srgbClr val="292929"/>
                </a:solidFill>
                <a:latin typeface="Arial"/>
                <a:ea typeface="Arial"/>
                <a:cs typeface="Arial"/>
                <a:sym typeface="Arial"/>
              </a:rPr>
              <a:t>Thank you so much for attending our Open House!  I hope you leave here</a:t>
            </a:r>
            <a:endParaRPr sz="2500">
              <a:solidFill>
                <a:srgbClr val="292929"/>
              </a:solidFill>
              <a:latin typeface="Arial"/>
              <a:ea typeface="Arial"/>
              <a:cs typeface="Arial"/>
              <a:sym typeface="Arial"/>
            </a:endParaRPr>
          </a:p>
          <a:p>
            <a:pPr marL="0" lvl="0" indent="0" algn="ctr" rtl="0">
              <a:spcBef>
                <a:spcPts val="0"/>
              </a:spcBef>
              <a:spcAft>
                <a:spcPts val="0"/>
              </a:spcAft>
              <a:buNone/>
            </a:pPr>
            <a:r>
              <a:rPr lang="en" sz="2500">
                <a:solidFill>
                  <a:srgbClr val="292929"/>
                </a:solidFill>
                <a:latin typeface="Arial"/>
                <a:ea typeface="Arial"/>
                <a:cs typeface="Arial"/>
                <a:sym typeface="Arial"/>
              </a:rPr>
              <a:t>with excitement for the upcoming year.  Please know that your family is important to me and that you’re always welcome to contact me.  If you have any questions, comments, or concerns, please don’t hesitate to reach out to me! </a:t>
            </a:r>
            <a:endParaRPr sz="2500">
              <a:solidFill>
                <a:srgbClr val="292929"/>
              </a:solidFill>
              <a:latin typeface="Arial"/>
              <a:ea typeface="Arial"/>
              <a:cs typeface="Arial"/>
              <a:sym typeface="Arial"/>
            </a:endParaRPr>
          </a:p>
          <a:p>
            <a:pPr marL="0" lvl="0" indent="0" algn="l" rtl="0">
              <a:spcBef>
                <a:spcPts val="0"/>
              </a:spcBef>
              <a:spcAft>
                <a:spcPts val="12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rmAutofit fontScale="90000"/>
          </a:bodyPr>
          <a:lstStyle/>
          <a:p>
            <a:r>
              <a:rPr lang="en" dirty="0"/>
              <a:t>Classroom/Health Reminders</a:t>
            </a:r>
            <a:endParaRPr dirty="0"/>
          </a:p>
        </p:txBody>
      </p:sp>
      <p:sp>
        <p:nvSpPr>
          <p:cNvPr id="66" name="Google Shape;66;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342900">
              <a:lnSpc>
                <a:spcPct val="114999"/>
              </a:lnSpc>
            </a:pPr>
            <a:r>
              <a:rPr lang="en" sz="2500" dirty="0">
                <a:solidFill>
                  <a:srgbClr val="292929"/>
                </a:solidFill>
                <a:latin typeface="Arial"/>
                <a:cs typeface="Arial"/>
                <a:sym typeface="Arial"/>
              </a:rPr>
              <a:t>PLEASE send a change of clothes with your child. Accidents happen. </a:t>
            </a:r>
            <a:endParaRPr lang="en-US" dirty="0"/>
          </a:p>
          <a:p>
            <a:pPr marL="342900">
              <a:lnSpc>
                <a:spcPct val="114999"/>
              </a:lnSpc>
            </a:pPr>
            <a:r>
              <a:rPr lang="en" sz="2500">
                <a:solidFill>
                  <a:srgbClr val="292929"/>
                </a:solidFill>
                <a:latin typeface="Arial"/>
                <a:cs typeface="Arial"/>
              </a:rPr>
              <a:t>IF your child needs a health plan, please let me/ the nurses know. </a:t>
            </a:r>
            <a:endParaRPr lang="en" sz="2500" dirty="0">
              <a:solidFill>
                <a:srgbClr val="292929"/>
              </a:solidFill>
              <a:latin typeface="Arial"/>
              <a:cs typeface="Arial"/>
            </a:endParaRPr>
          </a:p>
          <a:p>
            <a:pPr marL="342900">
              <a:lnSpc>
                <a:spcPct val="114999"/>
              </a:lnSpc>
            </a:pPr>
            <a:r>
              <a:rPr lang="en" sz="2500" dirty="0">
                <a:solidFill>
                  <a:srgbClr val="292929"/>
                </a:solidFill>
                <a:latin typeface="Arial"/>
                <a:cs typeface="Arial"/>
              </a:rPr>
              <a:t>Children must be fever free for 24 hours before coming </a:t>
            </a:r>
            <a:r>
              <a:rPr lang="en" sz="2500">
                <a:solidFill>
                  <a:srgbClr val="292929"/>
                </a:solidFill>
                <a:latin typeface="Arial"/>
                <a:cs typeface="Arial"/>
              </a:rPr>
              <a:t>to/back to school. </a:t>
            </a:r>
            <a:endParaRPr lang="en" sz="2500" dirty="0">
              <a:solidFill>
                <a:srgbClr val="292929"/>
              </a:solidFill>
              <a:latin typeface="Arial"/>
              <a:cs typeface="Arial"/>
            </a:endParaRPr>
          </a:p>
          <a:p>
            <a:pPr marL="0" indent="0">
              <a:lnSpc>
                <a:spcPct val="114999"/>
              </a:lnSpc>
              <a:buNone/>
            </a:pPr>
            <a:endParaRPr lang="en" sz="2500" dirty="0">
              <a:solidFill>
                <a:srgbClr val="292929"/>
              </a:solidFill>
              <a:latin typeface="Arial"/>
              <a:cs typeface="Arial"/>
            </a:endParaRPr>
          </a:p>
          <a:p>
            <a:pPr marL="0" indent="0">
              <a:spcBef>
                <a:spcPts val="1200"/>
              </a:spcBef>
              <a:spcAft>
                <a:spcPts val="1200"/>
              </a:spcAft>
              <a:buNone/>
            </a:pPr>
            <a:endParaRPr lang="en-US"/>
          </a:p>
        </p:txBody>
      </p:sp>
    </p:spTree>
    <p:extLst>
      <p:ext uri="{BB962C8B-B14F-4D97-AF65-F5344CB8AC3E}">
        <p14:creationId xmlns:p14="http://schemas.microsoft.com/office/powerpoint/2010/main" val="375941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Daily Folders</a:t>
            </a:r>
            <a:endParaRPr/>
          </a:p>
        </p:txBody>
      </p:sp>
      <p:sp>
        <p:nvSpPr>
          <p:cNvPr id="72" name="Google Shape;72;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indent="0">
              <a:lnSpc>
                <a:spcPct val="80000"/>
              </a:lnSpc>
              <a:spcBef>
                <a:spcPts val="600"/>
              </a:spcBef>
              <a:buNone/>
            </a:pPr>
            <a:r>
              <a:rPr lang="en" sz="2400" dirty="0">
                <a:solidFill>
                  <a:srgbClr val="000000"/>
                </a:solidFill>
                <a:latin typeface="Arial"/>
                <a:ea typeface="Arial"/>
                <a:cs typeface="Arial"/>
                <a:sym typeface="Arial"/>
              </a:rPr>
              <a:t>•</a:t>
            </a:r>
            <a:r>
              <a:rPr lang="en" sz="2400" dirty="0">
                <a:solidFill>
                  <a:srgbClr val="292929"/>
                </a:solidFill>
                <a:latin typeface="Arial"/>
                <a:ea typeface="Arial"/>
                <a:cs typeface="Arial"/>
                <a:sym typeface="Arial"/>
              </a:rPr>
              <a:t>This is a Purple multi-pocket folder. </a:t>
            </a:r>
            <a:endParaRPr sz="2400" dirty="0">
              <a:solidFill>
                <a:srgbClr val="292929"/>
              </a:solidFill>
              <a:latin typeface="Arial"/>
              <a:ea typeface="Arial"/>
              <a:cs typeface="Arial"/>
              <a:sym typeface="Arial"/>
            </a:endParaRPr>
          </a:p>
          <a:p>
            <a:pPr marL="0" indent="0">
              <a:lnSpc>
                <a:spcPct val="80000"/>
              </a:lnSpc>
              <a:spcBef>
                <a:spcPts val="600"/>
              </a:spcBef>
              <a:buNone/>
            </a:pPr>
            <a:r>
              <a:rPr lang="en" sz="2400" dirty="0">
                <a:solidFill>
                  <a:srgbClr val="000000"/>
                </a:solidFill>
                <a:latin typeface="Arial"/>
                <a:ea typeface="Arial"/>
                <a:cs typeface="Arial"/>
                <a:sym typeface="Arial"/>
              </a:rPr>
              <a:t>•</a:t>
            </a:r>
            <a:r>
              <a:rPr lang="en" sz="2400" dirty="0">
                <a:solidFill>
                  <a:srgbClr val="292929"/>
                </a:solidFill>
                <a:latin typeface="Arial"/>
                <a:ea typeface="Arial"/>
                <a:cs typeface="Arial"/>
                <a:sym typeface="Arial"/>
              </a:rPr>
              <a:t>It houses mostly EVERYTHING for your child. Behavior calendars, money, notes, </a:t>
            </a:r>
            <a:r>
              <a:rPr lang="en" sz="2400" dirty="0" err="1">
                <a:solidFill>
                  <a:srgbClr val="292929"/>
                </a:solidFill>
                <a:latin typeface="Arial"/>
                <a:ea typeface="Arial"/>
                <a:cs typeface="Arial"/>
                <a:sym typeface="Arial"/>
              </a:rPr>
              <a:t>etc</a:t>
            </a:r>
          </a:p>
          <a:p>
            <a:pPr marL="0" indent="0">
              <a:lnSpc>
                <a:spcPct val="80000"/>
              </a:lnSpc>
              <a:spcBef>
                <a:spcPts val="600"/>
              </a:spcBef>
              <a:buNone/>
            </a:pPr>
            <a:r>
              <a:rPr lang="en" sz="2400" dirty="0">
                <a:solidFill>
                  <a:srgbClr val="292929"/>
                </a:solidFill>
                <a:latin typeface="Arial"/>
                <a:ea typeface="Arial"/>
                <a:cs typeface="Arial"/>
                <a:sym typeface="Arial"/>
              </a:rPr>
              <a:t> </a:t>
            </a:r>
            <a:r>
              <a:rPr lang="en" sz="2400" dirty="0">
                <a:solidFill>
                  <a:srgbClr val="000000"/>
                </a:solidFill>
                <a:latin typeface="Arial"/>
                <a:ea typeface="Arial"/>
                <a:cs typeface="Arial"/>
                <a:sym typeface="Arial"/>
              </a:rPr>
              <a:t>•</a:t>
            </a:r>
            <a:r>
              <a:rPr lang="en" sz="2400" dirty="0">
                <a:solidFill>
                  <a:srgbClr val="292929"/>
                </a:solidFill>
                <a:latin typeface="Arial"/>
                <a:ea typeface="Arial"/>
                <a:cs typeface="Arial"/>
                <a:sym typeface="Arial"/>
              </a:rPr>
              <a:t>Our folder will be come home daily. Please make sure that you check and return it daily. This is so important.</a:t>
            </a:r>
            <a:endParaRPr sz="2400" dirty="0">
              <a:solidFill>
                <a:srgbClr val="292929"/>
              </a:solidFill>
              <a:latin typeface="Arial"/>
              <a:ea typeface="Arial"/>
              <a:cs typeface="Arial"/>
            </a:endParaRPr>
          </a:p>
          <a:p>
            <a:pPr marL="0" lvl="0" indent="0" algn="l">
              <a:lnSpc>
                <a:spcPct val="80000"/>
              </a:lnSpc>
              <a:spcBef>
                <a:spcPts val="600"/>
              </a:spcBef>
              <a:buNone/>
            </a:pPr>
            <a:endParaRPr lang="en" sz="2400" dirty="0">
              <a:solidFill>
                <a:srgbClr val="292929"/>
              </a:solidFill>
              <a:latin typeface="Arial"/>
              <a:cs typeface="Arial"/>
            </a:endParaRPr>
          </a:p>
          <a:p>
            <a:pPr marL="0" indent="0">
              <a:lnSpc>
                <a:spcPct val="80000"/>
              </a:lnSpc>
              <a:spcBef>
                <a:spcPts val="600"/>
              </a:spcBef>
              <a:buNone/>
            </a:pPr>
            <a:r>
              <a:rPr lang="en" sz="2400" dirty="0">
                <a:solidFill>
                  <a:srgbClr val="292929"/>
                </a:solidFill>
                <a:latin typeface="Arial"/>
                <a:cs typeface="Arial"/>
              </a:rPr>
              <a:t>When graded papers go home they will go in a red folder. This must be returned back to me the next day after you sign their progress reports or report card. </a:t>
            </a:r>
          </a:p>
          <a:p>
            <a:pPr marL="0" indent="0">
              <a:spcAft>
                <a:spcPts val="1200"/>
              </a:spcAft>
              <a:buNone/>
            </a:pPr>
            <a:endParaRPr lang="en-US">
              <a:solidFill>
                <a:srgbClr val="5E696C"/>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6"/>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Transportation</a:t>
            </a:r>
            <a:endParaRPr/>
          </a:p>
        </p:txBody>
      </p:sp>
      <p:sp>
        <p:nvSpPr>
          <p:cNvPr id="78" name="Google Shape;78;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70000" lnSpcReduction="20000"/>
          </a:bodyPr>
          <a:lstStyle/>
          <a:p>
            <a:pPr marL="0" indent="0">
              <a:spcBef>
                <a:spcPts val="700"/>
              </a:spcBef>
              <a:buNone/>
            </a:pPr>
            <a:r>
              <a:rPr lang="en" sz="2800" dirty="0">
                <a:solidFill>
                  <a:srgbClr val="000000"/>
                </a:solidFill>
                <a:latin typeface="Arial"/>
                <a:ea typeface="Arial"/>
                <a:cs typeface="Arial"/>
                <a:sym typeface="Arial"/>
              </a:rPr>
              <a:t>•School begins August 8, 2023. (Staggered) </a:t>
            </a:r>
            <a:endParaRPr sz="2800" dirty="0">
              <a:solidFill>
                <a:srgbClr val="000000"/>
              </a:solidFill>
              <a:latin typeface="Arial"/>
              <a:ea typeface="Arial"/>
              <a:cs typeface="Arial"/>
              <a:sym typeface="Arial"/>
            </a:endParaRPr>
          </a:p>
          <a:p>
            <a:pPr marL="0" lvl="0" indent="0" algn="l" rtl="0">
              <a:spcBef>
                <a:spcPts val="700"/>
              </a:spcBef>
              <a:spcAft>
                <a:spcPts val="0"/>
              </a:spcAft>
              <a:buNone/>
            </a:pPr>
            <a:r>
              <a:rPr lang="en" sz="2800" dirty="0">
                <a:solidFill>
                  <a:srgbClr val="000000"/>
                </a:solidFill>
                <a:latin typeface="Arial"/>
                <a:ea typeface="Arial"/>
                <a:cs typeface="Arial"/>
                <a:sym typeface="Arial"/>
              </a:rPr>
              <a:t>•Please make sure I always know how your child gets home.</a:t>
            </a:r>
            <a:endParaRPr sz="2800" dirty="0">
              <a:solidFill>
                <a:srgbClr val="000000"/>
              </a:solidFill>
              <a:latin typeface="Arial"/>
              <a:ea typeface="Arial"/>
              <a:cs typeface="Arial"/>
              <a:sym typeface="Arial"/>
            </a:endParaRPr>
          </a:p>
          <a:p>
            <a:pPr marL="0" indent="0">
              <a:spcBef>
                <a:spcPts val="700"/>
              </a:spcBef>
              <a:buNone/>
            </a:pPr>
            <a:r>
              <a:rPr lang="en" sz="2800" dirty="0">
                <a:solidFill>
                  <a:srgbClr val="000000"/>
                </a:solidFill>
                <a:latin typeface="Arial"/>
                <a:ea typeface="Arial"/>
                <a:cs typeface="Arial"/>
                <a:sym typeface="Arial"/>
              </a:rPr>
              <a:t>•If there are any changes please send a HANDWRITTEN note to school before 2:00 pm. This can be put in their folders-  I check them every morning. </a:t>
            </a:r>
            <a:endParaRPr sz="2800" dirty="0">
              <a:solidFill>
                <a:srgbClr val="000000"/>
              </a:solidFill>
              <a:latin typeface="Arial"/>
              <a:ea typeface="Arial"/>
              <a:cs typeface="Arial"/>
              <a:sym typeface="Arial"/>
            </a:endParaRPr>
          </a:p>
          <a:p>
            <a:pPr marL="0" lvl="0" indent="0" algn="l" rtl="0">
              <a:spcBef>
                <a:spcPts val="700"/>
              </a:spcBef>
              <a:spcAft>
                <a:spcPts val="0"/>
              </a:spcAft>
              <a:buNone/>
            </a:pPr>
            <a:r>
              <a:rPr lang="en" sz="2800" dirty="0">
                <a:solidFill>
                  <a:srgbClr val="000000"/>
                </a:solidFill>
                <a:latin typeface="Arial"/>
                <a:ea typeface="Arial"/>
                <a:cs typeface="Arial"/>
                <a:sym typeface="Arial"/>
              </a:rPr>
              <a:t>•Make sure you fill out the transportation form before you leave today.</a:t>
            </a:r>
            <a:endParaRPr sz="2800" dirty="0">
              <a:solidFill>
                <a:srgbClr val="000000"/>
              </a:solidFill>
              <a:latin typeface="Arial"/>
              <a:ea typeface="Arial"/>
              <a:cs typeface="Arial"/>
              <a:sym typeface="Arial"/>
            </a:endParaRPr>
          </a:p>
          <a:p>
            <a:pPr marL="0" lvl="0" indent="0" algn="l" rtl="0">
              <a:spcBef>
                <a:spcPts val="700"/>
              </a:spcBef>
              <a:spcAft>
                <a:spcPts val="0"/>
              </a:spcAft>
              <a:buNone/>
            </a:pPr>
            <a:r>
              <a:rPr lang="en" sz="2800" dirty="0">
                <a:solidFill>
                  <a:srgbClr val="000000"/>
                </a:solidFill>
                <a:latin typeface="Arial"/>
                <a:ea typeface="Arial"/>
                <a:cs typeface="Arial"/>
                <a:sym typeface="Arial"/>
              </a:rPr>
              <a:t>•We cannot accept any transportation changes over the phone, computer, or via fax.</a:t>
            </a:r>
            <a:endParaRPr sz="2800" dirty="0">
              <a:solidFill>
                <a:srgbClr val="000000"/>
              </a:solidFill>
              <a:latin typeface="Arial"/>
              <a:ea typeface="Arial"/>
              <a:cs typeface="Arial"/>
              <a:sym typeface="Arial"/>
            </a:endParaRPr>
          </a:p>
          <a:p>
            <a:pPr marL="0" lvl="0" indent="0" algn="l" rtl="0">
              <a:spcBef>
                <a:spcPts val="0"/>
              </a:spcBef>
              <a:spcAft>
                <a:spcPts val="12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Car Riders and Bus Riders </a:t>
            </a:r>
            <a:endParaRPr/>
          </a:p>
        </p:txBody>
      </p:sp>
      <p:sp>
        <p:nvSpPr>
          <p:cNvPr id="84" name="Google Shape;84;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indent="0">
              <a:spcBef>
                <a:spcPts val="800"/>
              </a:spcBef>
              <a:buNone/>
            </a:pPr>
            <a:r>
              <a:rPr lang="en" sz="3200" dirty="0">
                <a:solidFill>
                  <a:srgbClr val="000000"/>
                </a:solidFill>
                <a:latin typeface="Arial"/>
                <a:ea typeface="Arial"/>
                <a:cs typeface="Arial"/>
                <a:sym typeface="Arial"/>
              </a:rPr>
              <a:t>•</a:t>
            </a:r>
            <a:r>
              <a:rPr lang="en" sz="3200" dirty="0">
                <a:solidFill>
                  <a:srgbClr val="292929"/>
                </a:solidFill>
                <a:latin typeface="Arial"/>
                <a:ea typeface="Arial"/>
                <a:cs typeface="Arial"/>
                <a:sym typeface="Arial"/>
              </a:rPr>
              <a:t>Cars begin unloading in the morning at 7:10am. Tardy bells rings at 7:40. </a:t>
            </a:r>
            <a:endParaRPr sz="3200" u="sng">
              <a:solidFill>
                <a:srgbClr val="FF0000"/>
              </a:solidFill>
              <a:latin typeface="Arial"/>
              <a:ea typeface="Arial"/>
              <a:cs typeface="Arial"/>
              <a:sym typeface="Arial"/>
            </a:endParaRPr>
          </a:p>
          <a:p>
            <a:pPr marL="0" lvl="0" indent="0" algn="l" rtl="0">
              <a:spcBef>
                <a:spcPts val="800"/>
              </a:spcBef>
              <a:spcAft>
                <a:spcPts val="0"/>
              </a:spcAft>
              <a:buNone/>
            </a:pPr>
            <a:r>
              <a:rPr lang="en" sz="3200" dirty="0">
                <a:solidFill>
                  <a:srgbClr val="000000"/>
                </a:solidFill>
                <a:latin typeface="Arial"/>
                <a:ea typeface="Arial"/>
                <a:cs typeface="Arial"/>
                <a:sym typeface="Arial"/>
              </a:rPr>
              <a:t>•</a:t>
            </a:r>
            <a:r>
              <a:rPr lang="en" sz="3200" dirty="0">
                <a:solidFill>
                  <a:srgbClr val="292929"/>
                </a:solidFill>
                <a:latin typeface="Arial"/>
                <a:ea typeface="Arial"/>
                <a:cs typeface="Arial"/>
                <a:sym typeface="Arial"/>
              </a:rPr>
              <a:t>Buses will load in the afternoon at 2:30pm and car riders will be released at 2:35pm.</a:t>
            </a:r>
            <a:endParaRPr sz="3200" dirty="0">
              <a:solidFill>
                <a:srgbClr val="292929"/>
              </a:solidFill>
              <a:latin typeface="Arial"/>
              <a:ea typeface="Arial"/>
              <a:cs typeface="Arial"/>
              <a:sym typeface="Arial"/>
            </a:endParaRPr>
          </a:p>
          <a:p>
            <a:pPr marL="0" lvl="0" indent="0" algn="l" rtl="0">
              <a:spcBef>
                <a:spcPts val="900"/>
              </a:spcBef>
              <a:spcAft>
                <a:spcPts val="0"/>
              </a:spcAft>
              <a:buNone/>
            </a:pPr>
            <a:r>
              <a:rPr lang="en" sz="3600" dirty="0">
                <a:solidFill>
                  <a:srgbClr val="000000"/>
                </a:solidFill>
                <a:latin typeface="Arial"/>
                <a:ea typeface="Arial"/>
                <a:cs typeface="Arial"/>
                <a:sym typeface="Arial"/>
              </a:rPr>
              <a:t>•</a:t>
            </a:r>
            <a:r>
              <a:rPr lang="en" sz="3600" u="sng" dirty="0">
                <a:solidFill>
                  <a:srgbClr val="FF0000"/>
                </a:solidFill>
                <a:latin typeface="Arial"/>
                <a:ea typeface="Arial"/>
                <a:cs typeface="Arial"/>
                <a:sym typeface="Arial"/>
              </a:rPr>
              <a:t>Car riders must be picked up by 2:50</a:t>
            </a:r>
            <a:endParaRPr sz="3600" u="sng" dirty="0">
              <a:solidFill>
                <a:srgbClr val="FF0000"/>
              </a:solidFill>
              <a:latin typeface="Arial"/>
              <a:ea typeface="Arial"/>
              <a:cs typeface="Arial"/>
              <a:sym typeface="Arial"/>
            </a:endParaRPr>
          </a:p>
          <a:p>
            <a:pPr marL="0" lvl="0" indent="0" algn="l" rtl="0">
              <a:spcBef>
                <a:spcPts val="0"/>
              </a:spcBef>
              <a:spcAft>
                <a:spcPts val="12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Car Rider Loop</a:t>
            </a:r>
            <a:endParaRPr/>
          </a:p>
        </p:txBody>
      </p:sp>
      <p:sp>
        <p:nvSpPr>
          <p:cNvPr id="90" name="Google Shape;90;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500">
                <a:solidFill>
                  <a:srgbClr val="292929"/>
                </a:solidFill>
                <a:latin typeface="Arial"/>
                <a:ea typeface="Arial"/>
                <a:cs typeface="Arial"/>
                <a:sym typeface="Arial"/>
              </a:rPr>
              <a:t>Please follow the loop on the outside of the fence and down by the woodline and then up into the teacher parking. Do not cut through the loop at the bus shop when coming down the car rider line as it will mess up your spot in the pickup line and can cause issue with your child being in their right spot in line!!</a:t>
            </a:r>
            <a:endParaRPr sz="2500">
              <a:solidFill>
                <a:srgbClr val="292929"/>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9"/>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Car Rider Tags </a:t>
            </a:r>
            <a:endParaRPr/>
          </a:p>
        </p:txBody>
      </p:sp>
      <p:sp>
        <p:nvSpPr>
          <p:cNvPr id="96" name="Google Shape;96;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70000" lnSpcReduction="10000"/>
          </a:bodyPr>
          <a:lstStyle/>
          <a:p>
            <a:pPr marL="0" lvl="0" indent="0" algn="l" rtl="0">
              <a:spcBef>
                <a:spcPts val="800"/>
              </a:spcBef>
              <a:spcAft>
                <a:spcPts val="0"/>
              </a:spcAft>
              <a:buNone/>
            </a:pPr>
            <a:r>
              <a:rPr lang="en" sz="3200">
                <a:solidFill>
                  <a:srgbClr val="000000"/>
                </a:solidFill>
                <a:latin typeface="Arial"/>
                <a:ea typeface="Arial"/>
                <a:cs typeface="Arial"/>
                <a:sym typeface="Arial"/>
              </a:rPr>
              <a:t>-You must have a car rider tag to pick your child up in the afternoons. If you do not already have one you may purchase one in the main hallway for free and $5 for any additional ones. </a:t>
            </a:r>
            <a:br>
              <a:rPr lang="en" sz="3200">
                <a:solidFill>
                  <a:srgbClr val="000000"/>
                </a:solidFill>
                <a:latin typeface="Arial"/>
                <a:ea typeface="Arial"/>
                <a:cs typeface="Arial"/>
                <a:sym typeface="Arial"/>
              </a:rPr>
            </a:br>
            <a:br>
              <a:rPr lang="en" sz="3200">
                <a:solidFill>
                  <a:srgbClr val="000000"/>
                </a:solidFill>
                <a:latin typeface="Arial"/>
                <a:ea typeface="Arial"/>
                <a:cs typeface="Arial"/>
                <a:sym typeface="Arial"/>
              </a:rPr>
            </a:br>
            <a:r>
              <a:rPr lang="en" sz="3200">
                <a:solidFill>
                  <a:srgbClr val="000000"/>
                </a:solidFill>
                <a:latin typeface="Arial"/>
                <a:ea typeface="Arial"/>
                <a:cs typeface="Arial"/>
                <a:sym typeface="Arial"/>
              </a:rPr>
              <a:t> -Please be sure the car tag is on your mirror before entering campus. If you do not have the tag with you, you’ll have to park at the parent parking lot and go in through the office. No exceptions will be made.</a:t>
            </a:r>
            <a:endParaRPr sz="3200">
              <a:solidFill>
                <a:srgbClr val="000000"/>
              </a:solidFill>
              <a:latin typeface="Arial"/>
              <a:ea typeface="Arial"/>
              <a:cs typeface="Arial"/>
              <a:sym typeface="Arial"/>
            </a:endParaRPr>
          </a:p>
          <a:p>
            <a:pPr marL="0" lvl="0" indent="0" algn="l" rtl="0">
              <a:spcBef>
                <a:spcPts val="0"/>
              </a:spcBef>
              <a:spcAft>
                <a:spcPts val="12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0"/>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Attendance</a:t>
            </a:r>
            <a:endParaRPr/>
          </a:p>
        </p:txBody>
      </p:sp>
      <p:sp>
        <p:nvSpPr>
          <p:cNvPr id="102" name="Google Shape;102;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85000" lnSpcReduction="10000"/>
          </a:bodyPr>
          <a:lstStyle/>
          <a:p>
            <a:pPr marL="0" lvl="0" indent="0" algn="l" rtl="0">
              <a:spcBef>
                <a:spcPts val="700"/>
              </a:spcBef>
              <a:spcAft>
                <a:spcPts val="0"/>
              </a:spcAft>
              <a:buNone/>
            </a:pPr>
            <a:r>
              <a:rPr lang="en" sz="2800">
                <a:solidFill>
                  <a:srgbClr val="000000"/>
                </a:solidFill>
                <a:latin typeface="Arial"/>
                <a:ea typeface="Arial"/>
                <a:cs typeface="Arial"/>
                <a:sym typeface="Arial"/>
              </a:rPr>
              <a:t>•</a:t>
            </a:r>
            <a:r>
              <a:rPr lang="en" sz="2800">
                <a:solidFill>
                  <a:srgbClr val="292929"/>
                </a:solidFill>
                <a:latin typeface="Arial"/>
                <a:ea typeface="Arial"/>
                <a:cs typeface="Arial"/>
                <a:sym typeface="Arial"/>
              </a:rPr>
              <a:t>Prompt &amp; regular attendance at school provides students with the skills needed for future success and good character.</a:t>
            </a:r>
            <a:endParaRPr sz="2800">
              <a:solidFill>
                <a:srgbClr val="292929"/>
              </a:solidFill>
              <a:latin typeface="Arial"/>
              <a:ea typeface="Arial"/>
              <a:cs typeface="Arial"/>
              <a:sym typeface="Arial"/>
            </a:endParaRPr>
          </a:p>
          <a:p>
            <a:pPr marL="0" lvl="0" indent="0" algn="l" rtl="0">
              <a:spcBef>
                <a:spcPts val="700"/>
              </a:spcBef>
              <a:spcAft>
                <a:spcPts val="0"/>
              </a:spcAft>
              <a:buNone/>
            </a:pPr>
            <a:r>
              <a:rPr lang="en" sz="2800">
                <a:solidFill>
                  <a:srgbClr val="000000"/>
                </a:solidFill>
                <a:latin typeface="Arial"/>
                <a:ea typeface="Arial"/>
                <a:cs typeface="Arial"/>
                <a:sym typeface="Arial"/>
              </a:rPr>
              <a:t>•</a:t>
            </a:r>
            <a:r>
              <a:rPr lang="en" sz="2800">
                <a:solidFill>
                  <a:srgbClr val="292929"/>
                </a:solidFill>
                <a:latin typeface="Arial"/>
                <a:ea typeface="Arial"/>
                <a:cs typeface="Arial"/>
                <a:sym typeface="Arial"/>
              </a:rPr>
              <a:t>A written note from the parent/guardian must be provided within 3 school days. It must be signed and dated.</a:t>
            </a:r>
            <a:endParaRPr sz="2800">
              <a:solidFill>
                <a:srgbClr val="292929"/>
              </a:solidFill>
              <a:latin typeface="Arial"/>
              <a:ea typeface="Arial"/>
              <a:cs typeface="Arial"/>
              <a:sym typeface="Arial"/>
            </a:endParaRPr>
          </a:p>
          <a:p>
            <a:pPr marL="0" lvl="0" indent="0" algn="l" rtl="0">
              <a:spcBef>
                <a:spcPts val="700"/>
              </a:spcBef>
              <a:spcAft>
                <a:spcPts val="0"/>
              </a:spcAft>
              <a:buNone/>
            </a:pPr>
            <a:r>
              <a:rPr lang="en" sz="2800">
                <a:solidFill>
                  <a:srgbClr val="000000"/>
                </a:solidFill>
                <a:latin typeface="Arial"/>
                <a:ea typeface="Arial"/>
                <a:cs typeface="Arial"/>
                <a:sym typeface="Arial"/>
              </a:rPr>
              <a:t>•</a:t>
            </a:r>
            <a:r>
              <a:rPr lang="en" sz="2800">
                <a:solidFill>
                  <a:srgbClr val="292929"/>
                </a:solidFill>
                <a:latin typeface="Arial"/>
                <a:ea typeface="Arial"/>
                <a:cs typeface="Arial"/>
                <a:sym typeface="Arial"/>
              </a:rPr>
              <a:t>More than 15 excused or unexcused absences will result in consideration for retention.</a:t>
            </a:r>
            <a:endParaRPr sz="2800">
              <a:solidFill>
                <a:srgbClr val="292929"/>
              </a:solidFill>
              <a:latin typeface="Arial"/>
              <a:ea typeface="Arial"/>
              <a:cs typeface="Arial"/>
              <a:sym typeface="Arial"/>
            </a:endParaRPr>
          </a:p>
          <a:p>
            <a:pPr marL="0" lvl="0" indent="0" algn="l" rtl="0">
              <a:spcBef>
                <a:spcPts val="700"/>
              </a:spcBef>
              <a:spcAft>
                <a:spcPts val="0"/>
              </a:spcAft>
              <a:buNone/>
            </a:pPr>
            <a:r>
              <a:rPr lang="en" sz="2800">
                <a:solidFill>
                  <a:srgbClr val="000000"/>
                </a:solidFill>
                <a:latin typeface="Arial"/>
                <a:ea typeface="Arial"/>
                <a:cs typeface="Arial"/>
                <a:sym typeface="Arial"/>
              </a:rPr>
              <a:t>•</a:t>
            </a:r>
            <a:r>
              <a:rPr lang="en" sz="2800">
                <a:solidFill>
                  <a:srgbClr val="292929"/>
                </a:solidFill>
                <a:latin typeface="Arial"/>
                <a:ea typeface="Arial"/>
                <a:cs typeface="Arial"/>
                <a:sym typeface="Arial"/>
              </a:rPr>
              <a:t>No preapproved absences before October 1, 2023.</a:t>
            </a:r>
            <a:endParaRPr sz="2800">
              <a:solidFill>
                <a:srgbClr val="292929"/>
              </a:solidFill>
              <a:latin typeface="Arial"/>
              <a:ea typeface="Arial"/>
              <a:cs typeface="Arial"/>
              <a:sym typeface="Arial"/>
            </a:endParaRPr>
          </a:p>
          <a:p>
            <a:pPr marL="0" lvl="0" indent="0" algn="l" rtl="0">
              <a:spcBef>
                <a:spcPts val="0"/>
              </a:spcBef>
              <a:spcAft>
                <a:spcPts val="1200"/>
              </a:spcAft>
              <a:buNone/>
            </a:pPr>
            <a:endParaRPr/>
          </a:p>
        </p:txBody>
      </p:sp>
    </p:spTree>
  </p:cSld>
  <p:clrMapOvr>
    <a:masterClrMapping/>
  </p:clrMapOvr>
</p:sld>
</file>

<file path=ppt/theme/theme1.xml><?xml version="1.0" encoding="utf-8"?>
<a:theme xmlns:a="http://schemas.openxmlformats.org/drawingml/2006/main"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21</Slides>
  <Notes>21</Notes>
  <HiddenSlides>0</HiddenSlide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Coral</vt:lpstr>
      <vt:lpstr>Open House 2023</vt:lpstr>
      <vt:lpstr>Remind </vt:lpstr>
      <vt:lpstr>Classroom/Health Reminders</vt:lpstr>
      <vt:lpstr>Daily Folders</vt:lpstr>
      <vt:lpstr>Transportation</vt:lpstr>
      <vt:lpstr>Car Riders and Bus Riders </vt:lpstr>
      <vt:lpstr>Car Rider Loop</vt:lpstr>
      <vt:lpstr>Car Rider Tags </vt:lpstr>
      <vt:lpstr>Attendance</vt:lpstr>
      <vt:lpstr>Tardies</vt:lpstr>
      <vt:lpstr>Breakfast</vt:lpstr>
      <vt:lpstr>Lunch</vt:lpstr>
      <vt:lpstr>Snack</vt:lpstr>
      <vt:lpstr>Behavior</vt:lpstr>
      <vt:lpstr>Additional Classes</vt:lpstr>
      <vt:lpstr>Websites</vt:lpstr>
      <vt:lpstr>Classroom Funds</vt:lpstr>
      <vt:lpstr>Contact me </vt:lpstr>
      <vt:lpstr>Before you leave…</vt:lpstr>
      <vt:lpstr>5 Fun Facts about Mrs. Lewis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House 2023</dc:title>
  <cp:revision>123</cp:revision>
  <dcterms:modified xsi:type="dcterms:W3CDTF">2023-08-02T01:09:24Z</dcterms:modified>
</cp:coreProperties>
</file>