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7" r:id="rId1"/>
  </p:sldMasterIdLst>
  <p:sldIdLst>
    <p:sldId id="256" r:id="rId2"/>
    <p:sldId id="258" r:id="rId3"/>
    <p:sldId id="285" r:id="rId4"/>
    <p:sldId id="257" r:id="rId5"/>
    <p:sldId id="273" r:id="rId6"/>
    <p:sldId id="279" r:id="rId7"/>
    <p:sldId id="287" r:id="rId8"/>
    <p:sldId id="263" r:id="rId9"/>
    <p:sldId id="269" r:id="rId10"/>
    <p:sldId id="259" r:id="rId11"/>
    <p:sldId id="260" r:id="rId12"/>
    <p:sldId id="261" r:id="rId13"/>
    <p:sldId id="280" r:id="rId14"/>
    <p:sldId id="281" r:id="rId15"/>
    <p:sldId id="276" r:id="rId16"/>
    <p:sldId id="283" r:id="rId17"/>
    <p:sldId id="274" r:id="rId18"/>
    <p:sldId id="272" r:id="rId19"/>
    <p:sldId id="270"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12" d="100"/>
          <a:sy n="112" d="100"/>
        </p:scale>
        <p:origin x="432" y="96"/>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08B9EBBA-996F-894A-B54A-D6246ED52CEA}" type="datetimeFigureOut">
              <a:rPr lang="en-US" smtClean="0"/>
              <a:pPr/>
              <a:t>1/15/2025</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645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28144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B482E8-6E0E-1B4F-B1FD-C69DB9E858D9}" type="datetimeFigureOut">
              <a:rPr lang="en-US" smtClean="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238024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B482E8-6E0E-1B4F-B1FD-C69DB9E858D9}" type="datetimeFigureOut">
              <a:rPr lang="en-US" smtClean="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769723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B482E8-6E0E-1B4F-B1FD-C69DB9E858D9}" type="datetimeFigureOut">
              <a:rPr lang="en-US" smtClean="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1850396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B482E8-6E0E-1B4F-B1FD-C69DB9E858D9}" type="datetimeFigureOut">
              <a:rPr lang="en-US" smtClean="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922009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B482E8-6E0E-1B4F-B1FD-C69DB9E858D9}" type="datetimeFigureOut">
              <a:rPr lang="en-US" smtClean="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857878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4177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6281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6945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3236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83316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1/15/2025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8862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1/15/2025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4739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1/15/2025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98766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1370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6879585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9B482E8-6E0E-1B4F-B1FD-C69DB9E858D9}" type="datetimeFigureOut">
              <a:rPr lang="en-US" smtClean="0"/>
              <a:pPr/>
              <a:t>1/15/2025</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742671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11.jpeg"/><Relationship Id="rId4" Type="http://schemas.openxmlformats.org/officeDocument/2006/relationships/hyperlink" Target="http://www.google.com/url?sa=i&amp;rct=j&amp;q=&amp;esrc=s&amp;frm=1&amp;source=images&amp;cd=&amp;cad=rja&amp;uact=8&amp;ved=0CAcQjRxqFQoTCOH9466OkscCFQhXkgodYKkFDg&amp;url=http://www.wikihow.com/Deal-With-People-Talking-About-You-Behind-Your-Back&amp;ei=NBjCVeGTJoiuyQTg0pZw&amp;bvm=bv.99261572,d.aWw&amp;psig=AFQjCNFnIvaaV4zoRU_ADUapNGPJnQTsxw&amp;ust=1438869892158103"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audio" Target="../media/media11.m4a"/><Relationship Id="rId7" Type="http://schemas.openxmlformats.org/officeDocument/2006/relationships/image" Target="../media/image13.jpeg"/><Relationship Id="rId2" Type="http://schemas.microsoft.com/office/2007/relationships/media" Target="../media/media11.m4a"/><Relationship Id="rId1" Type="http://schemas.openxmlformats.org/officeDocument/2006/relationships/tags" Target="../tags/tag1.xml"/><Relationship Id="rId6" Type="http://schemas.openxmlformats.org/officeDocument/2006/relationships/image" Target="../media/image12.jpeg"/><Relationship Id="rId5" Type="http://schemas.openxmlformats.org/officeDocument/2006/relationships/hyperlink" Target="http://www.google.com/url?sa=i&amp;rct=j&amp;q=&amp;esrc=s&amp;frm=1&amp;source=images&amp;cd=&amp;cad=rja&amp;uact=8&amp;ved=0CAcQjRxqFQoTCNi24cqOkscCFQtTkgodtO4Orw&amp;url=http://v1tal.com/2010/01/17/ppl-comps/_pll_passing_notes_f/&amp;ei=bxjCVZjDEoumyQS03bv4Cg&amp;bvm=bv.99261572,d.aWw&amp;psig=AFQjCNGeubZgeN-ThuYGSAjniFm9y_Qj5w&amp;ust=1438869986811338" TargetMode="External"/><Relationship Id="rId4" Type="http://schemas.openxmlformats.org/officeDocument/2006/relationships/slideLayout" Target="../slideLayouts/slideLayout7.xml"/><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7.xml"/><Relationship Id="rId7" Type="http://schemas.openxmlformats.org/officeDocument/2006/relationships/hyperlink" Target="http://www.google.com/url?sa=i&amp;rct=j&amp;q=&amp;esrc=s&amp;frm=1&amp;source=images&amp;cd=&amp;cad=rja&amp;uact=8&amp;ved=0CAcQjRxqFQoTCNrNp7mPkscCFUQUkgodkCoCEA&amp;url=http://www.wikihow.com/Get-a-Guy-Who-You-Hate-to-Stop-Liking-You&amp;ei=VxnCVZrGCMSoyASQ1YiAAQ&amp;bvm=bv.99261572,d.aWw&amp;psig=AFQjCNGUYrruDaH4SUFWwdV5MFOOQMPhiQ&amp;ust=1438870215065962"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hyperlink" Target="https://www.google.com/url?sa=i&amp;rct=j&amp;q=&amp;esrc=s&amp;frm=1&amp;source=images&amp;cd=&amp;cad=rja&amp;uact=8&amp;ved=0CAcQjRxqFQoTCP7GjYmPkscCFYgNkgodCRcBFA&amp;url=https://www.blendspace.com/lessons/aUDT5keEZ4dYNg/bullying&amp;ei=8hjCVf6FA4ibyASJroSgAQ&amp;bvm=bv.99261572,d.aWw&amp;psig=AFQjCNHqa_henIGsdGlvbSFenEQtrqQlaA&amp;ust=1438870124449523" TargetMode="External"/><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ideo" Target="https://www.youtube.com/embed/d3l1jle3XfI"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Bullying &amp; Sexual Harassment</a:t>
            </a:r>
          </a:p>
        </p:txBody>
      </p:sp>
      <p:sp>
        <p:nvSpPr>
          <p:cNvPr id="3" name="Subtitle 2"/>
          <p:cNvSpPr>
            <a:spLocks noGrp="1"/>
          </p:cNvSpPr>
          <p:nvPr>
            <p:ph type="subTitle" idx="1"/>
          </p:nvPr>
        </p:nvSpPr>
        <p:spPr/>
        <p:txBody>
          <a:bodyPr>
            <a:normAutofit/>
          </a:bodyPr>
          <a:lstStyle/>
          <a:p>
            <a:r>
              <a:rPr lang="en-US" sz="4000" b="1" dirty="0">
                <a:solidFill>
                  <a:srgbClr val="7030A0"/>
                </a:solidFill>
              </a:rPr>
              <a:t>Be </a:t>
            </a:r>
            <a:r>
              <a:rPr lang="en-US" sz="6000" b="1" dirty="0">
                <a:solidFill>
                  <a:srgbClr val="7030A0"/>
                </a:solidFill>
              </a:rPr>
              <a:t>F.I.E.R.C.E.</a:t>
            </a:r>
            <a:r>
              <a:rPr lang="en-US" sz="4000" b="1" dirty="0">
                <a:solidFill>
                  <a:srgbClr val="7030A0"/>
                </a:solidFill>
              </a:rPr>
              <a:t>!</a:t>
            </a:r>
          </a:p>
        </p:txBody>
      </p:sp>
      <p:pic>
        <p:nvPicPr>
          <p:cNvPr id="6" name="Audio 5">
            <a:hlinkClick r:id="" action="ppaction://media"/>
            <a:extLst>
              <a:ext uri="{FF2B5EF4-FFF2-40B4-BE49-F238E27FC236}">
                <a16:creationId xmlns:a16="http://schemas.microsoft.com/office/drawing/2014/main" id="{8A03F59E-14CB-C10A-830D-B37AE315A71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154840"/>
      </p:ext>
    </p:extLst>
  </p:cSld>
  <p:clrMapOvr>
    <a:masterClrMapping/>
  </p:clrMapOvr>
  <mc:AlternateContent xmlns:mc="http://schemas.openxmlformats.org/markup-compatibility/2006" xmlns:p14="http://schemas.microsoft.com/office/powerpoint/2010/main">
    <mc:Choice Requires="p14">
      <p:transition spd="slow" p14:dur="2000" advTm="5204"/>
    </mc:Choice>
    <mc:Fallback xmlns="">
      <p:transition spd="slow" advTm="5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7592" y="579358"/>
            <a:ext cx="8305800" cy="6832640"/>
          </a:xfrm>
          <a:prstGeom prst="rect">
            <a:avLst/>
          </a:prstGeom>
          <a:noFill/>
        </p:spPr>
        <p:txBody>
          <a:bodyPr wrap="square" rtlCol="0">
            <a:spAutoFit/>
          </a:bodyPr>
          <a:lstStyle/>
          <a:p>
            <a:pPr algn="ctr"/>
            <a:endParaRPr lang="en-US" sz="3600" dirty="0">
              <a:solidFill>
                <a:srgbClr val="002060"/>
              </a:solidFill>
            </a:endParaRPr>
          </a:p>
          <a:p>
            <a:pPr algn="ctr"/>
            <a:r>
              <a:rPr lang="en-US" sz="3600" dirty="0">
                <a:solidFill>
                  <a:srgbClr val="002060"/>
                </a:solidFill>
              </a:rPr>
              <a:t>WHAT IS SEXUAL HARASSMENT? </a:t>
            </a:r>
          </a:p>
          <a:p>
            <a:pPr algn="ctr"/>
            <a:endParaRPr lang="en-US" sz="3600" b="1" u="sng" dirty="0">
              <a:solidFill>
                <a:schemeClr val="accent1">
                  <a:lumMod val="50000"/>
                </a:schemeClr>
              </a:solidFill>
            </a:endParaRPr>
          </a:p>
          <a:p>
            <a:r>
              <a:rPr lang="en-US" sz="2400" b="1" u="sng" dirty="0"/>
              <a:t>Verbal Harassment</a:t>
            </a:r>
          </a:p>
          <a:p>
            <a:pPr marL="285750" indent="-285750">
              <a:buFont typeface="Arial" pitchFamily="34" charset="0"/>
              <a:buChar char="•"/>
            </a:pPr>
            <a:r>
              <a:rPr lang="en-US" sz="2400" dirty="0"/>
              <a:t>Comments about a person’s body</a:t>
            </a:r>
          </a:p>
          <a:p>
            <a:pPr marL="285750" indent="-285750">
              <a:buFont typeface="Arial" pitchFamily="34" charset="0"/>
              <a:buChar char="•"/>
            </a:pPr>
            <a:r>
              <a:rPr lang="en-US" sz="2400" dirty="0"/>
              <a:t>Spreading rumors that may be considered sexual</a:t>
            </a:r>
          </a:p>
          <a:p>
            <a:pPr marL="285750" indent="-285750">
              <a:buFont typeface="Arial" pitchFamily="34" charset="0"/>
              <a:buChar char="•"/>
            </a:pPr>
            <a:r>
              <a:rPr lang="en-US" sz="2400" dirty="0"/>
              <a:t>Sexual remarks or accusations</a:t>
            </a:r>
          </a:p>
          <a:p>
            <a:pPr marL="285750" indent="-285750">
              <a:buFont typeface="Arial" pitchFamily="34" charset="0"/>
              <a:buChar char="•"/>
            </a:pPr>
            <a:r>
              <a:rPr lang="en-US" sz="2400" dirty="0"/>
              <a:t>Telling “dirty jokes” or stories when those who are listening are uncomfortable with what is being told</a:t>
            </a:r>
          </a:p>
          <a:p>
            <a:endParaRPr lang="en-US" sz="2400" dirty="0"/>
          </a:p>
          <a:p>
            <a:r>
              <a:rPr lang="en-US" dirty="0"/>
              <a:t>	</a:t>
            </a:r>
          </a:p>
          <a:p>
            <a:r>
              <a:rPr lang="en-US" sz="2400" dirty="0"/>
              <a:t>	</a:t>
            </a:r>
          </a:p>
          <a:p>
            <a:r>
              <a:rPr lang="en-US" sz="2400" dirty="0"/>
              <a:t>	</a:t>
            </a:r>
          </a:p>
          <a:p>
            <a:endParaRPr lang="en-US" sz="2400" dirty="0"/>
          </a:p>
          <a:p>
            <a:endParaRPr lang="en-US" sz="2400" dirty="0">
              <a:solidFill>
                <a:schemeClr val="accent1">
                  <a:lumMod val="75000"/>
                </a:schemeClr>
              </a:solidFill>
            </a:endParaRPr>
          </a:p>
          <a:p>
            <a:endParaRPr lang="en-US" sz="2400" dirty="0">
              <a:solidFill>
                <a:schemeClr val="accent1">
                  <a:lumMod val="75000"/>
                </a:schemeClr>
              </a:solidFill>
            </a:endParaRPr>
          </a:p>
          <a:p>
            <a:endParaRPr lang="en-US" sz="2400" dirty="0">
              <a:solidFill>
                <a:schemeClr val="accent1">
                  <a:lumMod val="75000"/>
                </a:schemeClr>
              </a:solidFill>
            </a:endParaRPr>
          </a:p>
        </p:txBody>
      </p:sp>
      <p:pic>
        <p:nvPicPr>
          <p:cNvPr id="1028" name="Picture 4" descr="http://pad2.whstatic.com/images/thumb/2/22/Deal-With-People-Talking-About-You-Behind-Your-Back-Step-01.jpg/670px-Deal-With-People-Talking-About-You-Behind-Your-Back-Step-01.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3650" y="4187024"/>
            <a:ext cx="2438400" cy="1830620"/>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2DC7FEE3-35E8-4408-3631-E94DC889E41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37192589"/>
      </p:ext>
    </p:extLst>
  </p:cSld>
  <p:clrMapOvr>
    <a:masterClrMapping/>
  </p:clrMapOvr>
  <p:transition advTm="171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108" y="394692"/>
            <a:ext cx="9406141" cy="6278642"/>
          </a:xfrm>
          <a:prstGeom prst="rect">
            <a:avLst/>
          </a:prstGeom>
          <a:noFill/>
        </p:spPr>
        <p:txBody>
          <a:bodyPr wrap="square" rtlCol="0">
            <a:spAutoFit/>
          </a:bodyPr>
          <a:lstStyle/>
          <a:p>
            <a:pPr algn="ctr"/>
            <a:endParaRPr lang="en-US" sz="3600" dirty="0">
              <a:solidFill>
                <a:srgbClr val="FFC000"/>
              </a:solidFill>
            </a:endParaRPr>
          </a:p>
          <a:p>
            <a:pPr algn="ctr"/>
            <a:r>
              <a:rPr lang="en-US" sz="3600" dirty="0">
                <a:solidFill>
                  <a:srgbClr val="002060"/>
                </a:solidFill>
              </a:rPr>
              <a:t>WHAT IS SEXUAL HARASSMENT? </a:t>
            </a:r>
          </a:p>
          <a:p>
            <a:pPr algn="ctr"/>
            <a:endParaRPr lang="en-US" sz="2400" dirty="0">
              <a:solidFill>
                <a:srgbClr val="002060"/>
              </a:solidFill>
            </a:endParaRPr>
          </a:p>
          <a:p>
            <a:r>
              <a:rPr lang="en-US" sz="2400" b="1" u="sng" dirty="0"/>
              <a:t>Non-Verbal Harassment</a:t>
            </a:r>
          </a:p>
          <a:p>
            <a:pPr marL="285750" indent="-285750">
              <a:buFont typeface="Arial" pitchFamily="34" charset="0"/>
              <a:buChar char="•"/>
            </a:pPr>
            <a:r>
              <a:rPr lang="en-US" sz="2400" dirty="0"/>
              <a:t>Displaying or distributing sexually explicit drawings or pictures </a:t>
            </a:r>
          </a:p>
          <a:p>
            <a:pPr marL="285750" indent="-285750">
              <a:buFont typeface="Arial" pitchFamily="34" charset="0"/>
              <a:buChar char="•"/>
            </a:pPr>
            <a:r>
              <a:rPr lang="en-US" sz="2400" dirty="0"/>
              <a:t>Writing graffiti of a sexual nature</a:t>
            </a:r>
          </a:p>
          <a:p>
            <a:pPr marL="285750" indent="-285750">
              <a:buFont typeface="Arial" pitchFamily="34" charset="0"/>
              <a:buChar char="•"/>
            </a:pPr>
            <a:r>
              <a:rPr lang="en-US" sz="2400" dirty="0"/>
              <a:t>Sending crude or sexually descriptive  e-mails or letters, sexting</a:t>
            </a:r>
          </a:p>
          <a:p>
            <a:pPr marL="285750" indent="-285750">
              <a:buFont typeface="Arial" pitchFamily="34" charset="0"/>
              <a:buChar char="•"/>
            </a:pPr>
            <a:r>
              <a:rPr lang="en-US" sz="2400" dirty="0"/>
              <a:t>Making obscene gestures</a:t>
            </a:r>
          </a:p>
          <a:p>
            <a:endParaRPr lang="en-US" sz="2400" dirty="0"/>
          </a:p>
          <a:p>
            <a:r>
              <a:rPr lang="en-US" dirty="0"/>
              <a:t>	</a:t>
            </a:r>
          </a:p>
          <a:p>
            <a:r>
              <a:rPr lang="en-US" sz="2400" dirty="0"/>
              <a:t>	</a:t>
            </a:r>
          </a:p>
          <a:p>
            <a:r>
              <a:rPr lang="en-US" sz="2400" dirty="0"/>
              <a:t>	</a:t>
            </a:r>
          </a:p>
          <a:p>
            <a:endParaRPr lang="en-US" sz="2400" dirty="0"/>
          </a:p>
          <a:p>
            <a:endParaRPr lang="en-US" sz="2400" dirty="0">
              <a:solidFill>
                <a:schemeClr val="accent1">
                  <a:lumMod val="75000"/>
                </a:schemeClr>
              </a:solidFill>
            </a:endParaRPr>
          </a:p>
          <a:p>
            <a:endParaRPr lang="en-US" sz="2400" dirty="0">
              <a:solidFill>
                <a:schemeClr val="accent1">
                  <a:lumMod val="75000"/>
                </a:schemeClr>
              </a:solidFill>
            </a:endParaRPr>
          </a:p>
          <a:p>
            <a:endParaRPr lang="en-US" sz="2400" dirty="0">
              <a:solidFill>
                <a:schemeClr val="accent1">
                  <a:lumMod val="75000"/>
                </a:schemeClr>
              </a:solidFill>
            </a:endParaRPr>
          </a:p>
        </p:txBody>
      </p:sp>
      <p:pic>
        <p:nvPicPr>
          <p:cNvPr id="2050" name="Picture 2" descr="http://v1tal.com/wp-content/uploads/2010/10/PLL_passing_notes_f.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7307" y="3572632"/>
            <a:ext cx="1985935" cy="265073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lisa.hill\AppData\Local\Microsoft\Windows\Temporary Internet Files\Content.IE5\LNEIV7AS\a9-2[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7760" y="4004737"/>
            <a:ext cx="1682750" cy="168275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lisa.hill\AppData\Local\Microsoft\Windows\Temporary Internet Files\Content.IE5\96XNPLLM\iStock-Social-Media[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50973">
            <a:off x="1139993" y="4228690"/>
            <a:ext cx="2620026" cy="1669211"/>
          </a:xfrm>
          <a:prstGeom prst="rect">
            <a:avLst/>
          </a:prstGeom>
          <a:noFill/>
          <a:extLst>
            <a:ext uri="{909E8E84-426E-40DD-AFC4-6F175D3DCCD1}">
              <a14:hiddenFill xmlns:a14="http://schemas.microsoft.com/office/drawing/2010/main">
                <a:solidFill>
                  <a:srgbClr val="FFFFFF"/>
                </a:solidFill>
              </a14:hiddenFill>
            </a:ext>
          </a:extLst>
        </p:spPr>
      </p:pic>
      <p:pic>
        <p:nvPicPr>
          <p:cNvPr id="17" name="Audio 16">
            <a:hlinkClick r:id="" action="ppaction://media"/>
            <a:extLst>
              <a:ext uri="{FF2B5EF4-FFF2-40B4-BE49-F238E27FC236}">
                <a16:creationId xmlns:a16="http://schemas.microsoft.com/office/drawing/2014/main" id="{B76790CE-0452-A7CF-FF4D-8A74CB689E5B}"/>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054360867"/>
      </p:ext>
    </p:extLst>
  </p:cSld>
  <p:clrMapOvr>
    <a:masterClrMapping/>
  </p:clrMapOvr>
  <p:transition advTm="219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5451" y="625953"/>
            <a:ext cx="8839200" cy="4247317"/>
          </a:xfrm>
          <a:prstGeom prst="rect">
            <a:avLst/>
          </a:prstGeom>
          <a:noFill/>
        </p:spPr>
        <p:txBody>
          <a:bodyPr wrap="square" rtlCol="0">
            <a:spAutoFit/>
          </a:bodyPr>
          <a:lstStyle/>
          <a:p>
            <a:pPr algn="ctr"/>
            <a:r>
              <a:rPr lang="en-US" sz="3600" dirty="0">
                <a:solidFill>
                  <a:srgbClr val="002060"/>
                </a:solidFill>
              </a:rPr>
              <a:t>WHAT IS SEXUAL HARASSMENT? </a:t>
            </a:r>
          </a:p>
          <a:p>
            <a:pPr algn="ctr"/>
            <a:endParaRPr lang="en-US" sz="2400" dirty="0"/>
          </a:p>
          <a:p>
            <a:r>
              <a:rPr lang="en-US" sz="2400" b="1" u="sng" dirty="0"/>
              <a:t>Physical Harassment</a:t>
            </a:r>
          </a:p>
          <a:p>
            <a:pPr marL="285750" indent="-285750">
              <a:buFont typeface="Arial" pitchFamily="34" charset="0"/>
              <a:buChar char="•"/>
            </a:pPr>
            <a:r>
              <a:rPr lang="en-US" sz="2400" dirty="0"/>
              <a:t>Grabbing or touching oneself or another student in a sexual manner that is unwanted, uncomfortable, embarrassing or offensive</a:t>
            </a:r>
          </a:p>
          <a:p>
            <a:pPr marL="285750" indent="-285750">
              <a:buFont typeface="Arial" pitchFamily="34" charset="0"/>
              <a:buChar char="•"/>
            </a:pPr>
            <a:r>
              <a:rPr lang="en-US" sz="2400" dirty="0"/>
              <a:t>Sexual assault </a:t>
            </a:r>
          </a:p>
          <a:p>
            <a:r>
              <a:rPr lang="en-US" dirty="0"/>
              <a:t>	</a:t>
            </a:r>
          </a:p>
          <a:p>
            <a:r>
              <a:rPr lang="en-US" sz="2400" dirty="0"/>
              <a:t>	</a:t>
            </a:r>
          </a:p>
          <a:p>
            <a:r>
              <a:rPr lang="en-US" sz="2400" dirty="0"/>
              <a:t>	</a:t>
            </a:r>
          </a:p>
          <a:p>
            <a:endParaRPr lang="en-US" sz="2400" dirty="0">
              <a:solidFill>
                <a:schemeClr val="accent1">
                  <a:lumMod val="75000"/>
                </a:schemeClr>
              </a:solidFill>
            </a:endParaRPr>
          </a:p>
          <a:p>
            <a:endParaRPr lang="en-US" sz="2400" dirty="0">
              <a:solidFill>
                <a:schemeClr val="accent1">
                  <a:lumMod val="75000"/>
                </a:schemeClr>
              </a:solidFill>
            </a:endParaRPr>
          </a:p>
        </p:txBody>
      </p:sp>
      <p:pic>
        <p:nvPicPr>
          <p:cNvPr id="3074" name="Picture 2" descr="http://1.bp.blogspot.com/-XCH8fHso6ac/UI0XmdwoubI/AAAAAAAAYx4/Or1mwE2ZkzY/s1600/bullying.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25949" y="3005593"/>
            <a:ext cx="1856675" cy="280743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lisa.hill\AppData\Local\Microsoft\Windows\Temporary Internet Files\Content.IE5\PQAL1DLL\bullying[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37187">
            <a:off x="1103551" y="3898720"/>
            <a:ext cx="3114164" cy="189380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wikihow.com/images/3/3f/Get-a-Guy-Who-You-Hate-to-Stop-Liking-You-Step-13.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7996" y="3884837"/>
            <a:ext cx="2690766" cy="2017269"/>
          </a:xfrm>
          <a:prstGeom prst="rect">
            <a:avLst/>
          </a:prstGeom>
          <a:noFill/>
          <a:extLst>
            <a:ext uri="{909E8E84-426E-40DD-AFC4-6F175D3DCCD1}">
              <a14:hiddenFill xmlns:a14="http://schemas.microsoft.com/office/drawing/2010/main">
                <a:solidFill>
                  <a:srgbClr val="FFFFFF"/>
                </a:solidFill>
              </a14:hiddenFill>
            </a:ext>
          </a:extLst>
        </p:spPr>
      </p:pic>
      <p:pic>
        <p:nvPicPr>
          <p:cNvPr id="20" name="Audio 19">
            <a:hlinkClick r:id="" action="ppaction://media"/>
            <a:extLst>
              <a:ext uri="{FF2B5EF4-FFF2-40B4-BE49-F238E27FC236}">
                <a16:creationId xmlns:a16="http://schemas.microsoft.com/office/drawing/2014/main" id="{79558ADA-10AE-61E2-91C9-AA955DD822E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82962215"/>
      </p:ext>
    </p:extLst>
  </p:cSld>
  <p:clrMapOvr>
    <a:masterClrMapping/>
  </p:clrMapOvr>
  <p:transition advTm="141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5528" y="658368"/>
            <a:ext cx="9464040" cy="1569660"/>
          </a:xfrm>
          <a:prstGeom prst="rect">
            <a:avLst/>
          </a:prstGeom>
          <a:noFill/>
        </p:spPr>
        <p:txBody>
          <a:bodyPr wrap="square" rtlCol="0">
            <a:spAutoFit/>
          </a:bodyPr>
          <a:lstStyle/>
          <a:p>
            <a:r>
              <a:rPr lang="en-US" sz="4800" dirty="0">
                <a:latin typeface="Britannic Bold" panose="020B0903060703020204" pitchFamily="34" charset="0"/>
              </a:rPr>
              <a:t>Sexual Harassment can happen anywhere… </a:t>
            </a:r>
            <a:endParaRPr lang="en-US" sz="4800" dirty="0">
              <a:solidFill>
                <a:srgbClr val="FF0000"/>
              </a:solidFill>
              <a:latin typeface="Britannic Bold" panose="020B0903060703020204" pitchFamily="34" charset="0"/>
            </a:endParaRPr>
          </a:p>
        </p:txBody>
      </p:sp>
      <p:sp>
        <p:nvSpPr>
          <p:cNvPr id="3" name="TextBox 2"/>
          <p:cNvSpPr txBox="1"/>
          <p:nvPr/>
        </p:nvSpPr>
        <p:spPr>
          <a:xfrm>
            <a:off x="374904" y="2487168"/>
            <a:ext cx="10424160" cy="1569660"/>
          </a:xfrm>
          <a:prstGeom prst="rect">
            <a:avLst/>
          </a:prstGeom>
          <a:noFill/>
        </p:spPr>
        <p:txBody>
          <a:bodyPr wrap="square" rtlCol="0">
            <a:spAutoFit/>
          </a:bodyPr>
          <a:lstStyle/>
          <a:p>
            <a:pPr algn="ctr"/>
            <a:r>
              <a:rPr lang="en-US" sz="9600" dirty="0">
                <a:solidFill>
                  <a:srgbClr val="FF0000"/>
                </a:solidFill>
                <a:latin typeface="Goudy Stout" panose="0202090407030B020401" pitchFamily="18" charset="0"/>
              </a:rPr>
              <a:t>stop.</a:t>
            </a:r>
          </a:p>
        </p:txBody>
      </p:sp>
      <p:sp>
        <p:nvSpPr>
          <p:cNvPr id="4" name="TextBox 3"/>
          <p:cNvSpPr txBox="1"/>
          <p:nvPr/>
        </p:nvSpPr>
        <p:spPr>
          <a:xfrm>
            <a:off x="2039112" y="4099440"/>
            <a:ext cx="7406640" cy="1569660"/>
          </a:xfrm>
          <a:prstGeom prst="rect">
            <a:avLst/>
          </a:prstGeom>
          <a:noFill/>
        </p:spPr>
        <p:txBody>
          <a:bodyPr wrap="square" rtlCol="0">
            <a:spAutoFit/>
          </a:bodyPr>
          <a:lstStyle/>
          <a:p>
            <a:pPr algn="ctr"/>
            <a:r>
              <a:rPr lang="en-US" sz="9600" dirty="0">
                <a:latin typeface="Goudy Stout" panose="0202090407030B020401" pitchFamily="18" charset="0"/>
              </a:rPr>
              <a:t>it.</a:t>
            </a:r>
          </a:p>
        </p:txBody>
      </p:sp>
      <p:pic>
        <p:nvPicPr>
          <p:cNvPr id="7" name="Audio 6">
            <a:hlinkClick r:id="" action="ppaction://media"/>
            <a:extLst>
              <a:ext uri="{FF2B5EF4-FFF2-40B4-BE49-F238E27FC236}">
                <a16:creationId xmlns:a16="http://schemas.microsoft.com/office/drawing/2014/main" id="{EF66EF24-0711-577F-986F-9D87701C5B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02401299"/>
      </p:ext>
    </p:extLst>
  </p:cSld>
  <p:clrMapOvr>
    <a:masterClrMapping/>
  </p:clrMapOvr>
  <mc:AlternateContent xmlns:mc="http://schemas.openxmlformats.org/markup-compatibility/2006" xmlns:p14="http://schemas.microsoft.com/office/powerpoint/2010/main">
    <mc:Choice Requires="p14">
      <p:transition spd="slow" p14:dur="2000" advTm="6556"/>
    </mc:Choice>
    <mc:Fallback xmlns="">
      <p:transition spd="slow" advTm="6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696" y="771580"/>
            <a:ext cx="10261155" cy="1478570"/>
          </a:xfrm>
        </p:spPr>
        <p:txBody>
          <a:bodyPr/>
          <a:lstStyle/>
          <a:p>
            <a:r>
              <a:rPr lang="en-US" b="1" dirty="0"/>
              <a:t>Report bullying/Harassment anonymously </a:t>
            </a:r>
          </a:p>
        </p:txBody>
      </p:sp>
      <p:sp>
        <p:nvSpPr>
          <p:cNvPr id="3" name="Content Placeholder 2"/>
          <p:cNvSpPr>
            <a:spLocks noGrp="1"/>
          </p:cNvSpPr>
          <p:nvPr>
            <p:ph idx="1"/>
          </p:nvPr>
        </p:nvSpPr>
        <p:spPr>
          <a:xfrm>
            <a:off x="690696" y="2652055"/>
            <a:ext cx="10554574" cy="3636511"/>
          </a:xfrm>
        </p:spPr>
        <p:txBody>
          <a:bodyPr>
            <a:normAutofit/>
          </a:bodyPr>
          <a:lstStyle/>
          <a:p>
            <a:r>
              <a:rPr lang="en-US" sz="2400" dirty="0"/>
              <a:t>TELL YOUR TEACHER – you can write an anonymous note</a:t>
            </a:r>
          </a:p>
          <a:p>
            <a:r>
              <a:rPr lang="en-US" sz="2400" dirty="0"/>
              <a:t>ASK TO GO TO THE COUNSELORS’ OFFICE</a:t>
            </a:r>
          </a:p>
          <a:p>
            <a:r>
              <a:rPr lang="en-US" sz="2400" dirty="0"/>
              <a:t>ASK A FRIEND TO GO THE COUNSELORS’ OFFICE</a:t>
            </a:r>
          </a:p>
          <a:p>
            <a:r>
              <a:rPr lang="en-US" sz="2400" dirty="0"/>
              <a:t>ASK YOUR PARENT TO CALL THE COUNSELORS’ OFFICE</a:t>
            </a:r>
          </a:p>
          <a:p>
            <a:r>
              <a:rPr lang="en-US" sz="2400" dirty="0"/>
              <a:t>EMAIL OUR COUNSELORS</a:t>
            </a:r>
          </a:p>
          <a:p>
            <a:r>
              <a:rPr lang="en-US" sz="2400" dirty="0"/>
              <a:t>USE THE ANONYMOUS ALERTS APP on the BMS Website or your SSO Portal</a:t>
            </a:r>
          </a:p>
          <a:p>
            <a:endParaRPr lang="en-US" dirty="0"/>
          </a:p>
          <a:p>
            <a:endParaRPr lang="en-US" dirty="0"/>
          </a:p>
        </p:txBody>
      </p:sp>
      <p:pic>
        <p:nvPicPr>
          <p:cNvPr id="6" name="Audio 5">
            <a:hlinkClick r:id="" action="ppaction://media"/>
            <a:extLst>
              <a:ext uri="{FF2B5EF4-FFF2-40B4-BE49-F238E27FC236}">
                <a16:creationId xmlns:a16="http://schemas.microsoft.com/office/drawing/2014/main" id="{5D18E844-6657-0E88-44DC-041CB3C862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0418768"/>
      </p:ext>
    </p:extLst>
  </p:cSld>
  <p:clrMapOvr>
    <a:masterClrMapping/>
  </p:clrMapOvr>
  <mc:AlternateContent xmlns:mc="http://schemas.openxmlformats.org/markup-compatibility/2006" xmlns:p14="http://schemas.microsoft.com/office/powerpoint/2010/main">
    <mc:Choice Requires="p14">
      <p:transition spd="slow" p14:dur="2000" advTm="36042"/>
    </mc:Choice>
    <mc:Fallback xmlns="">
      <p:transition spd="slow" advTm="36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3111" y="274321"/>
            <a:ext cx="6595031" cy="6305140"/>
          </a:xfrm>
          <a:prstGeom prst="rect">
            <a:avLst/>
          </a:prstGeom>
        </p:spPr>
      </p:pic>
      <p:sp>
        <p:nvSpPr>
          <p:cNvPr id="6" name="TextBox 5"/>
          <p:cNvSpPr txBox="1"/>
          <p:nvPr/>
        </p:nvSpPr>
        <p:spPr>
          <a:xfrm>
            <a:off x="789167" y="1502796"/>
            <a:ext cx="4453128" cy="1569660"/>
          </a:xfrm>
          <a:prstGeom prst="rect">
            <a:avLst/>
          </a:prstGeom>
          <a:noFill/>
        </p:spPr>
        <p:txBody>
          <a:bodyPr wrap="square" rtlCol="0">
            <a:spAutoFit/>
          </a:bodyPr>
          <a:lstStyle/>
          <a:p>
            <a:r>
              <a:rPr lang="en-US" sz="2400" b="1" dirty="0"/>
              <a:t>Use the Anonymous Alerts App to report bullying, </a:t>
            </a:r>
          </a:p>
          <a:p>
            <a:r>
              <a:rPr lang="en-US" sz="2400" b="1" dirty="0"/>
              <a:t>Harassment, or unsafe behaviors!</a:t>
            </a:r>
          </a:p>
        </p:txBody>
      </p:sp>
      <p:sp>
        <p:nvSpPr>
          <p:cNvPr id="2" name="TextBox 1"/>
          <p:cNvSpPr txBox="1"/>
          <p:nvPr/>
        </p:nvSpPr>
        <p:spPr>
          <a:xfrm>
            <a:off x="850790" y="3810296"/>
            <a:ext cx="3896139" cy="2308324"/>
          </a:xfrm>
          <a:prstGeom prst="rect">
            <a:avLst/>
          </a:prstGeom>
          <a:noFill/>
        </p:spPr>
        <p:txBody>
          <a:bodyPr wrap="square" rtlCol="0">
            <a:spAutoFit/>
          </a:bodyPr>
          <a:lstStyle/>
          <a:p>
            <a:pPr marL="285750" indent="-285750">
              <a:buFont typeface="Arial" panose="020B0604020202020204" pitchFamily="34" charset="0"/>
              <a:buChar char="•"/>
            </a:pPr>
            <a:r>
              <a:rPr lang="en-US" dirty="0"/>
              <a:t>You can make a report using your phone or a computer.  </a:t>
            </a:r>
          </a:p>
          <a:p>
            <a:pPr marL="285750" indent="-285750">
              <a:buFont typeface="Arial" panose="020B0604020202020204" pitchFamily="34" charset="0"/>
              <a:buChar char="•"/>
            </a:pPr>
            <a:r>
              <a:rPr lang="en-US" dirty="0"/>
              <a:t>We REALLY cannot see who made the report</a:t>
            </a:r>
          </a:p>
          <a:p>
            <a:pPr marL="285750" indent="-285750">
              <a:buFont typeface="Arial" panose="020B0604020202020204" pitchFamily="34" charset="0"/>
              <a:buChar char="•"/>
            </a:pPr>
            <a:r>
              <a:rPr lang="en-US" dirty="0"/>
              <a:t>We can communicate with you to ask questions if you use your phone</a:t>
            </a:r>
          </a:p>
          <a:p>
            <a:pPr marL="285750" indent="-285750">
              <a:buFont typeface="Arial" panose="020B0604020202020204" pitchFamily="34" charset="0"/>
              <a:buChar char="•"/>
            </a:pPr>
            <a:r>
              <a:rPr lang="en-US" dirty="0"/>
              <a:t>Even if we communicate with you, we do not know who you are.</a:t>
            </a:r>
          </a:p>
        </p:txBody>
      </p:sp>
      <p:pic>
        <p:nvPicPr>
          <p:cNvPr id="9" name="Audio 8">
            <a:hlinkClick r:id="" action="ppaction://media"/>
            <a:extLst>
              <a:ext uri="{FF2B5EF4-FFF2-40B4-BE49-F238E27FC236}">
                <a16:creationId xmlns:a16="http://schemas.microsoft.com/office/drawing/2014/main" id="{911A0C48-75C3-52F0-5767-DD7D8E995BB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25221220"/>
      </p:ext>
    </p:extLst>
  </p:cSld>
  <p:clrMapOvr>
    <a:masterClrMapping/>
  </p:clrMapOvr>
  <mc:AlternateContent xmlns:mc="http://schemas.openxmlformats.org/markup-compatibility/2006" xmlns:p14="http://schemas.microsoft.com/office/powerpoint/2010/main">
    <mc:Choice Requires="p14">
      <p:transition spd="slow" p14:dur="2000" advTm="22664"/>
    </mc:Choice>
    <mc:Fallback xmlns="">
      <p:transition spd="slow" advTm="22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662146" y="978184"/>
            <a:ext cx="5848350" cy="657225"/>
          </a:xfrm>
          <a:prstGeom prst="rect">
            <a:avLst/>
          </a:prstGeom>
        </p:spPr>
      </p:pic>
      <p:sp>
        <p:nvSpPr>
          <p:cNvPr id="3" name="TextBox 2"/>
          <p:cNvSpPr txBox="1"/>
          <p:nvPr/>
        </p:nvSpPr>
        <p:spPr>
          <a:xfrm>
            <a:off x="4971950" y="1860601"/>
            <a:ext cx="1097280" cy="769441"/>
          </a:xfrm>
          <a:prstGeom prst="rect">
            <a:avLst/>
          </a:prstGeom>
          <a:noFill/>
        </p:spPr>
        <p:txBody>
          <a:bodyPr wrap="square" rtlCol="0">
            <a:spAutoFit/>
          </a:bodyPr>
          <a:lstStyle/>
          <a:p>
            <a:r>
              <a:rPr lang="en-US" sz="4400" dirty="0"/>
              <a:t>OR</a:t>
            </a:r>
          </a:p>
        </p:txBody>
      </p:sp>
      <p:pic>
        <p:nvPicPr>
          <p:cNvPr id="4" name="Picture 3"/>
          <p:cNvPicPr>
            <a:picLocks noChangeAspect="1"/>
          </p:cNvPicPr>
          <p:nvPr/>
        </p:nvPicPr>
        <p:blipFill>
          <a:blip r:embed="rId5"/>
          <a:stretch>
            <a:fillRect/>
          </a:stretch>
        </p:blipFill>
        <p:spPr>
          <a:xfrm>
            <a:off x="1468919" y="2630042"/>
            <a:ext cx="8664348" cy="2911221"/>
          </a:xfrm>
          <a:prstGeom prst="rect">
            <a:avLst/>
          </a:prstGeom>
        </p:spPr>
      </p:pic>
      <p:pic>
        <p:nvPicPr>
          <p:cNvPr id="7" name="Audio 6">
            <a:hlinkClick r:id="" action="ppaction://media"/>
            <a:extLst>
              <a:ext uri="{FF2B5EF4-FFF2-40B4-BE49-F238E27FC236}">
                <a16:creationId xmlns:a16="http://schemas.microsoft.com/office/drawing/2014/main" id="{F79610C0-CE03-B4B5-EA93-2739E4E95BC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34851462"/>
      </p:ext>
    </p:extLst>
  </p:cSld>
  <p:clrMapOvr>
    <a:masterClrMapping/>
  </p:clrMapOvr>
  <mc:AlternateContent xmlns:mc="http://schemas.openxmlformats.org/markup-compatibility/2006" xmlns:p14="http://schemas.microsoft.com/office/powerpoint/2010/main">
    <mc:Choice Requires="p14">
      <p:transition spd="slow" p14:dur="2000" advTm="19048"/>
    </mc:Choice>
    <mc:Fallback xmlns="">
      <p:transition spd="slow" advTm="19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your trusted adult?</a:t>
            </a:r>
          </a:p>
        </p:txBody>
      </p:sp>
      <p:sp>
        <p:nvSpPr>
          <p:cNvPr id="3" name="TextBox 2"/>
          <p:cNvSpPr txBox="1"/>
          <p:nvPr/>
        </p:nvSpPr>
        <p:spPr>
          <a:xfrm>
            <a:off x="6204502" y="3016029"/>
            <a:ext cx="4549140" cy="2308324"/>
          </a:xfrm>
          <a:prstGeom prst="rect">
            <a:avLst/>
          </a:prstGeom>
          <a:noFill/>
        </p:spPr>
        <p:txBody>
          <a:bodyPr wrap="square" rtlCol="0">
            <a:spAutoFit/>
          </a:bodyPr>
          <a:lstStyle/>
          <a:p>
            <a:r>
              <a:rPr lang="en-US" sz="3600" dirty="0"/>
              <a:t>On the index card, write your name and the name of an </a:t>
            </a:r>
            <a:r>
              <a:rPr lang="en-US" sz="3600" b="1" dirty="0"/>
              <a:t>adult </a:t>
            </a:r>
            <a:r>
              <a:rPr lang="en-US" sz="3600" dirty="0"/>
              <a:t>here at school you can go to.</a:t>
            </a:r>
          </a:p>
        </p:txBody>
      </p:sp>
      <p:pic>
        <p:nvPicPr>
          <p:cNvPr id="5" name="Picture 4" descr="Region1RttT - 21st Century Skills Overview"/>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641" y="2617686"/>
            <a:ext cx="5116143" cy="3394710"/>
          </a:xfrm>
          <a:prstGeom prst="rect">
            <a:avLst/>
          </a:prstGeom>
        </p:spPr>
      </p:pic>
      <p:pic>
        <p:nvPicPr>
          <p:cNvPr id="7" name="Audio 6">
            <a:hlinkClick r:id="" action="ppaction://media"/>
            <a:extLst>
              <a:ext uri="{FF2B5EF4-FFF2-40B4-BE49-F238E27FC236}">
                <a16:creationId xmlns:a16="http://schemas.microsoft.com/office/drawing/2014/main" id="{45EB4622-DC97-D3F3-F9CB-02A9689F78A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24002777"/>
      </p:ext>
    </p:extLst>
  </p:cSld>
  <p:clrMapOvr>
    <a:masterClrMapping/>
  </p:clrMapOvr>
  <mc:AlternateContent xmlns:mc="http://schemas.openxmlformats.org/markup-compatibility/2006" xmlns:p14="http://schemas.microsoft.com/office/powerpoint/2010/main">
    <mc:Choice Requires="p14">
      <p:transition spd="slow" p14:dur="2000" advTm="28742"/>
    </mc:Choice>
    <mc:Fallback xmlns="">
      <p:transition spd="slow" advTm="28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5528" y="658368"/>
            <a:ext cx="9464040" cy="3046988"/>
          </a:xfrm>
          <a:prstGeom prst="rect">
            <a:avLst/>
          </a:prstGeom>
          <a:noFill/>
        </p:spPr>
        <p:txBody>
          <a:bodyPr wrap="square" rtlCol="0">
            <a:spAutoFit/>
          </a:bodyPr>
          <a:lstStyle/>
          <a:p>
            <a:r>
              <a:rPr lang="en-US" sz="4800" dirty="0">
                <a:latin typeface="Britannic Bold" panose="020B0903060703020204" pitchFamily="34" charset="0"/>
              </a:rPr>
              <a:t>The </a:t>
            </a:r>
            <a:r>
              <a:rPr lang="en-US" sz="4800" dirty="0">
                <a:solidFill>
                  <a:srgbClr val="92D050"/>
                </a:solidFill>
                <a:latin typeface="Britannic Bold" panose="020B0903060703020204" pitchFamily="34" charset="0"/>
              </a:rPr>
              <a:t>BYSTANDER</a:t>
            </a:r>
            <a:r>
              <a:rPr lang="en-US" sz="4800" dirty="0">
                <a:solidFill>
                  <a:srgbClr val="FF0000"/>
                </a:solidFill>
                <a:latin typeface="Britannic Bold" panose="020B0903060703020204" pitchFamily="34" charset="0"/>
              </a:rPr>
              <a:t> </a:t>
            </a:r>
            <a:r>
              <a:rPr lang="en-US" sz="4800" dirty="0">
                <a:latin typeface="Britannic Bold" panose="020B0903060703020204" pitchFamily="34" charset="0"/>
              </a:rPr>
              <a:t>is the ONE </a:t>
            </a:r>
          </a:p>
          <a:p>
            <a:r>
              <a:rPr lang="en-US" sz="4800" dirty="0">
                <a:latin typeface="Britannic Bold" panose="020B0903060703020204" pitchFamily="34" charset="0"/>
              </a:rPr>
              <a:t>who can stop </a:t>
            </a:r>
          </a:p>
          <a:p>
            <a:r>
              <a:rPr lang="en-US" sz="4800" dirty="0">
                <a:latin typeface="Britannic Bold" panose="020B0903060703020204" pitchFamily="34" charset="0"/>
              </a:rPr>
              <a:t>Bullying &amp; </a:t>
            </a:r>
          </a:p>
          <a:p>
            <a:r>
              <a:rPr lang="en-US" sz="4800" dirty="0">
                <a:latin typeface="Britannic Bold" panose="020B0903060703020204" pitchFamily="34" charset="0"/>
              </a:rPr>
              <a:t>Harassment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392" y="3021329"/>
            <a:ext cx="4246626" cy="3203595"/>
          </a:xfrm>
          <a:prstGeom prst="rect">
            <a:avLst/>
          </a:prstGeom>
        </p:spPr>
      </p:pic>
      <p:sp>
        <p:nvSpPr>
          <p:cNvPr id="6" name="Down Arrow 5"/>
          <p:cNvSpPr/>
          <p:nvPr/>
        </p:nvSpPr>
        <p:spPr>
          <a:xfrm rot="2306895">
            <a:off x="7269480" y="1984596"/>
            <a:ext cx="1152144" cy="10607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D5351078-8CAA-85E4-04F2-439143A988C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48071145"/>
      </p:ext>
    </p:extLst>
  </p:cSld>
  <p:clrMapOvr>
    <a:masterClrMapping/>
  </p:clrMapOvr>
  <mc:AlternateContent xmlns:mc="http://schemas.openxmlformats.org/markup-compatibility/2006" xmlns:p14="http://schemas.microsoft.com/office/powerpoint/2010/main">
    <mc:Choice Requires="p14">
      <p:transition spd="slow" p14:dur="2000" advTm="19999"/>
    </mc:Choice>
    <mc:Fallback xmlns="">
      <p:transition spd="slow" advTm="19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368" y="1556200"/>
            <a:ext cx="10571998" cy="970450"/>
          </a:xfrm>
        </p:spPr>
        <p:txBody>
          <a:bodyPr>
            <a:noAutofit/>
          </a:bodyPr>
          <a:lstStyle/>
          <a:p>
            <a:r>
              <a:rPr lang="en-US" sz="3200" dirty="0">
                <a:solidFill>
                  <a:schemeClr val="tx1"/>
                </a:solidFill>
                <a:latin typeface="Goudy Stout" panose="0202090407030B020401" pitchFamily="18" charset="0"/>
              </a:rPr>
              <a:t>Report it… To stop it!</a:t>
            </a:r>
            <a:endParaRPr lang="en-US" sz="3200" dirty="0">
              <a:solidFill>
                <a:schemeClr val="tx1"/>
              </a:solidFill>
            </a:endParaRPr>
          </a:p>
        </p:txBody>
      </p:sp>
      <p:pic>
        <p:nvPicPr>
          <p:cNvPr id="3" name="d3l1jle3XfI"/>
          <p:cNvPicPr>
            <a:picLocks noRot="1" noChangeAspect="1"/>
          </p:cNvPicPr>
          <p:nvPr>
            <a:videoFile r:link="rId1"/>
          </p:nvPr>
        </p:nvPicPr>
        <p:blipFill>
          <a:blip r:embed="rId3"/>
          <a:stretch>
            <a:fillRect/>
          </a:stretch>
        </p:blipFill>
        <p:spPr>
          <a:xfrm>
            <a:off x="2196803" y="2449901"/>
            <a:ext cx="7798394" cy="3778371"/>
          </a:xfrm>
          <a:prstGeom prst="rect">
            <a:avLst/>
          </a:prstGeom>
        </p:spPr>
      </p:pic>
      <p:sp>
        <p:nvSpPr>
          <p:cNvPr id="4" name="Title 1">
            <a:extLst>
              <a:ext uri="{FF2B5EF4-FFF2-40B4-BE49-F238E27FC236}">
                <a16:creationId xmlns:a16="http://schemas.microsoft.com/office/drawing/2014/main" id="{6167EED1-CC63-C01A-1432-00A5CABE00BC}"/>
              </a:ext>
            </a:extLst>
          </p:cNvPr>
          <p:cNvSpPr txBox="1">
            <a:spLocks/>
          </p:cNvSpPr>
          <p:nvPr/>
        </p:nvSpPr>
        <p:spPr>
          <a:xfrm>
            <a:off x="706368" y="436752"/>
            <a:ext cx="10571998" cy="97045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latin typeface="Goudy Stout" panose="0202090407030B020401" pitchFamily="18" charset="0"/>
              </a:rPr>
              <a:t>Be the One</a:t>
            </a:r>
            <a:endParaRPr lang="en-US" dirty="0">
              <a:solidFill>
                <a:schemeClr val="tx1"/>
              </a:solidFill>
            </a:endParaRPr>
          </a:p>
        </p:txBody>
      </p:sp>
    </p:spTree>
    <p:extLst>
      <p:ext uri="{BB962C8B-B14F-4D97-AF65-F5344CB8AC3E}">
        <p14:creationId xmlns:p14="http://schemas.microsoft.com/office/powerpoint/2010/main" val="2867122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2768" y="1847088"/>
            <a:ext cx="9464040" cy="2308324"/>
          </a:xfrm>
          <a:prstGeom prst="rect">
            <a:avLst/>
          </a:prstGeom>
          <a:noFill/>
        </p:spPr>
        <p:txBody>
          <a:bodyPr wrap="square" rtlCol="0">
            <a:spAutoFit/>
          </a:bodyPr>
          <a:lstStyle/>
          <a:p>
            <a:r>
              <a:rPr lang="en-US" sz="4800" dirty="0">
                <a:latin typeface="Britannic Bold" panose="020B0903060703020204" pitchFamily="34" charset="0"/>
              </a:rPr>
              <a:t>Bullying is an </a:t>
            </a:r>
            <a:r>
              <a:rPr lang="en-US" sz="4800" dirty="0">
                <a:solidFill>
                  <a:srgbClr val="FF0000"/>
                </a:solidFill>
                <a:latin typeface="Britannic Bold" panose="020B0903060703020204" pitchFamily="34" charset="0"/>
              </a:rPr>
              <a:t>action</a:t>
            </a:r>
          </a:p>
          <a:p>
            <a:r>
              <a:rPr lang="en-US" sz="4800" dirty="0">
                <a:latin typeface="Britannic Bold" panose="020B0903060703020204" pitchFamily="34" charset="0"/>
              </a:rPr>
              <a:t>            </a:t>
            </a:r>
            <a:r>
              <a:rPr lang="en-US" sz="4800" dirty="0">
                <a:solidFill>
                  <a:srgbClr val="FF0000"/>
                </a:solidFill>
                <a:latin typeface="Britannic Bold" panose="020B0903060703020204" pitchFamily="34" charset="0"/>
              </a:rPr>
              <a:t>repeated</a:t>
            </a:r>
            <a:r>
              <a:rPr lang="en-US" sz="4800" dirty="0">
                <a:latin typeface="Britannic Bold" panose="020B0903060703020204" pitchFamily="34" charset="0"/>
              </a:rPr>
              <a:t> over time</a:t>
            </a:r>
          </a:p>
          <a:p>
            <a:r>
              <a:rPr lang="en-US" sz="4800" dirty="0">
                <a:latin typeface="Britannic Bold" panose="020B0903060703020204" pitchFamily="34" charset="0"/>
              </a:rPr>
              <a:t>                         </a:t>
            </a:r>
            <a:r>
              <a:rPr lang="en-US" sz="4800" dirty="0">
                <a:solidFill>
                  <a:srgbClr val="FF0000"/>
                </a:solidFill>
                <a:latin typeface="Britannic Bold" panose="020B0903060703020204" pitchFamily="34" charset="0"/>
              </a:rPr>
              <a:t>meant to hurt </a:t>
            </a:r>
          </a:p>
        </p:txBody>
      </p:sp>
      <p:pic>
        <p:nvPicPr>
          <p:cNvPr id="7" name="Audio 6">
            <a:hlinkClick r:id="" action="ppaction://media"/>
            <a:extLst>
              <a:ext uri="{FF2B5EF4-FFF2-40B4-BE49-F238E27FC236}">
                <a16:creationId xmlns:a16="http://schemas.microsoft.com/office/drawing/2014/main" id="{C46B6B6C-F51D-1AF6-A01B-660BE38263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5147874"/>
      </p:ext>
    </p:extLst>
  </p:cSld>
  <p:clrMapOvr>
    <a:masterClrMapping/>
  </p:clrMapOvr>
  <mc:AlternateContent xmlns:mc="http://schemas.openxmlformats.org/markup-compatibility/2006" xmlns:p14="http://schemas.microsoft.com/office/powerpoint/2010/main">
    <mc:Choice Requires="p14">
      <p:transition spd="slow" p14:dur="2000" advTm="6934"/>
    </mc:Choice>
    <mc:Fallback xmlns="">
      <p:transition spd="slow" advTm="6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7320CC-192A-D6A5-B47F-4C4BC6EC0B8D}"/>
              </a:ext>
            </a:extLst>
          </p:cNvPr>
          <p:cNvSpPr>
            <a:spLocks noGrp="1"/>
          </p:cNvSpPr>
          <p:nvPr>
            <p:ph idx="1"/>
          </p:nvPr>
        </p:nvSpPr>
        <p:spPr>
          <a:xfrm>
            <a:off x="832607" y="629174"/>
            <a:ext cx="10515600" cy="5905849"/>
          </a:xfrm>
        </p:spPr>
        <p:txBody>
          <a:bodyPr>
            <a:normAutofit fontScale="92500" lnSpcReduction="10000"/>
          </a:bodyPr>
          <a:lstStyle/>
          <a:p>
            <a:pPr marL="0" marR="0" indent="0">
              <a:lnSpc>
                <a:spcPct val="107000"/>
              </a:lnSpc>
              <a:spcBef>
                <a:spcPts val="0"/>
              </a:spcBef>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Houston County Board Policy JCDAG: Bullying</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Bullying is defined as follows:  Actions which occur on school property, on school vehicles, at designated school bus stops, or at school related functions or activities, or by use of data or software that is accessed through a computer, computer system, computer network, or other electronic technology of a local school system, that is: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457200" algn="l"/>
              </a:tabLs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Any willful attempt or threat to inflict injury on another person, when accompanied by an apparent present ability to do so;</a:t>
            </a:r>
            <a:b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457200" algn="l"/>
              </a:tabLs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Any intentional display of force such as would give the victim reason to fear or expect immediate bodily harm; or</a:t>
            </a:r>
            <a:b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457200" algn="l"/>
              </a:tabLs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Any intentional written, verbal, or physical act, which a reasonable person would perceive as being intended to threaten, harass, or intimidate, that:</a:t>
            </a:r>
            <a:b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tabLst>
                <a:tab pos="914400" algn="l"/>
              </a:tabLs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Causes another person substantial physical harm within the meaning of Code Section 16-5-23.1 or visible bodily harm as such term is defined in Code Section 16-5-23.1;</a:t>
            </a:r>
            <a:b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tabLst>
                <a:tab pos="914400" algn="l"/>
              </a:tabLs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Has the effect of substantially interfering with a student's education;</a:t>
            </a:r>
            <a:b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tabLst>
                <a:tab pos="914400" algn="l"/>
              </a:tabLs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Is so severe, persistent, or pervasive that it creates an intimidating or threatening educational environment; or</a:t>
            </a:r>
            <a:b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tabLst>
                <a:tab pos="914400" algn="l"/>
              </a:tabLs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Has the effect of substantially disrupting the orderly operation of the school.</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2" name="Rectangle 1">
            <a:extLst>
              <a:ext uri="{FF2B5EF4-FFF2-40B4-BE49-F238E27FC236}">
                <a16:creationId xmlns:a16="http://schemas.microsoft.com/office/drawing/2014/main" id="{CEE929D8-6AB9-A72E-5F7A-C842A0BB0F16}"/>
              </a:ext>
            </a:extLst>
          </p:cNvPr>
          <p:cNvSpPr/>
          <p:nvPr/>
        </p:nvSpPr>
        <p:spPr>
          <a:xfrm>
            <a:off x="125835" y="117446"/>
            <a:ext cx="11929145" cy="6602136"/>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Audio 33">
            <a:hlinkClick r:id="" action="ppaction://media"/>
            <a:extLst>
              <a:ext uri="{FF2B5EF4-FFF2-40B4-BE49-F238E27FC236}">
                <a16:creationId xmlns:a16="http://schemas.microsoft.com/office/drawing/2014/main" id="{97C20973-714B-EA88-0CB2-741F8D3CC6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01467782"/>
      </p:ext>
    </p:extLst>
  </p:cSld>
  <p:clrMapOvr>
    <a:masterClrMapping/>
  </p:clrMapOvr>
  <mc:AlternateContent xmlns:mc="http://schemas.openxmlformats.org/markup-compatibility/2006" xmlns:p14="http://schemas.microsoft.com/office/powerpoint/2010/main">
    <mc:Choice Requires="p14">
      <p:transition spd="slow" p14:dur="2000" advTm="88216"/>
    </mc:Choice>
    <mc:Fallback xmlns="">
      <p:transition spd="slow" advTm="88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7925" y="502920"/>
            <a:ext cx="4278250" cy="5559552"/>
          </a:xfrm>
          <a:prstGeom prst="rect">
            <a:avLst/>
          </a:prstGeom>
        </p:spPr>
      </p:pic>
      <p:pic>
        <p:nvPicPr>
          <p:cNvPr id="17" name="Audio 16">
            <a:hlinkClick r:id="" action="ppaction://media"/>
            <a:extLst>
              <a:ext uri="{FF2B5EF4-FFF2-40B4-BE49-F238E27FC236}">
                <a16:creationId xmlns:a16="http://schemas.microsoft.com/office/drawing/2014/main" id="{0F1A7D6D-D1AD-60ED-66D3-81EFAAC0C25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43571137"/>
      </p:ext>
    </p:extLst>
  </p:cSld>
  <p:clrMapOvr>
    <a:masterClrMapping/>
  </p:clrMapOvr>
  <mc:AlternateContent xmlns:mc="http://schemas.openxmlformats.org/markup-compatibility/2006" xmlns:p14="http://schemas.microsoft.com/office/powerpoint/2010/main">
    <mc:Choice Requires="p14">
      <p:transition spd="slow" p14:dur="2000" advTm="34627"/>
    </mc:Choice>
    <mc:Fallback xmlns="">
      <p:transition spd="slow" advTm="34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188720" y="165307"/>
            <a:ext cx="9864090" cy="6560328"/>
          </a:xfrm>
          <a:prstGeom prst="rect">
            <a:avLst/>
          </a:prstGeom>
        </p:spPr>
      </p:pic>
      <p:pic>
        <p:nvPicPr>
          <p:cNvPr id="4" name="Audio 3">
            <a:hlinkClick r:id="" action="ppaction://media"/>
            <a:extLst>
              <a:ext uri="{FF2B5EF4-FFF2-40B4-BE49-F238E27FC236}">
                <a16:creationId xmlns:a16="http://schemas.microsoft.com/office/drawing/2014/main" id="{4E5295DA-3382-0682-FF48-1C3DD0E1376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63667543"/>
      </p:ext>
    </p:extLst>
  </p:cSld>
  <p:clrMapOvr>
    <a:masterClrMapping/>
  </p:clrMapOvr>
  <mc:AlternateContent xmlns:mc="http://schemas.openxmlformats.org/markup-compatibility/2006" xmlns:p14="http://schemas.microsoft.com/office/powerpoint/2010/main">
    <mc:Choice Requires="p14">
      <p:transition spd="slow" p14:dur="2000" advTm="68516"/>
    </mc:Choice>
    <mc:Fallback xmlns="">
      <p:transition spd="slow" advTm="68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20040217">
            <a:off x="200124" y="269856"/>
            <a:ext cx="2844048" cy="1569660"/>
          </a:xfrm>
          <a:prstGeom prst="rect">
            <a:avLst/>
          </a:prstGeom>
          <a:noFill/>
        </p:spPr>
        <p:txBody>
          <a:bodyPr wrap="none" lIns="91440" tIns="45720" rIns="91440" bIns="45720">
            <a:spAutoFit/>
          </a:bodyPr>
          <a:lstStyle/>
          <a:p>
            <a:pPr algn="ctr"/>
            <a:r>
              <a:rPr lang="en-US" sz="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So…</a:t>
            </a:r>
          </a:p>
        </p:txBody>
      </p:sp>
      <p:pic>
        <p:nvPicPr>
          <p:cNvPr id="1026" name="Picture 2" descr="Image result for what do i 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4223" y="1345391"/>
            <a:ext cx="7671689" cy="5116957"/>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a:extLst>
              <a:ext uri="{FF2B5EF4-FFF2-40B4-BE49-F238E27FC236}">
                <a16:creationId xmlns:a16="http://schemas.microsoft.com/office/drawing/2014/main" id="{207EAAD7-7439-3D64-472E-19E373C3915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89546436"/>
      </p:ext>
    </p:extLst>
  </p:cSld>
  <p:clrMapOvr>
    <a:masterClrMapping/>
  </p:clrMapOvr>
  <mc:AlternateContent xmlns:mc="http://schemas.openxmlformats.org/markup-compatibility/2006" xmlns:p14="http://schemas.microsoft.com/office/powerpoint/2010/main">
    <mc:Choice Requires="p14">
      <p:transition spd="slow" p14:dur="2000" advTm="6279"/>
    </mc:Choice>
    <mc:Fallback xmlns="">
      <p:transition spd="slow" advTm="6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397E5-0660-A148-4B2A-49B7280BC8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2C3FE4-71A3-DBEB-1E1E-F585F669F388}"/>
              </a:ext>
            </a:extLst>
          </p:cNvPr>
          <p:cNvSpPr>
            <a:spLocks noGrp="1"/>
          </p:cNvSpPr>
          <p:nvPr>
            <p:ph type="title"/>
          </p:nvPr>
        </p:nvSpPr>
        <p:spPr>
          <a:xfrm>
            <a:off x="690696" y="771580"/>
            <a:ext cx="10261155" cy="1478570"/>
          </a:xfrm>
        </p:spPr>
        <p:txBody>
          <a:bodyPr/>
          <a:lstStyle/>
          <a:p>
            <a:r>
              <a:rPr lang="en-US" b="1" dirty="0"/>
              <a:t>Report bullying/Harassment anonymously </a:t>
            </a:r>
          </a:p>
        </p:txBody>
      </p:sp>
      <p:sp>
        <p:nvSpPr>
          <p:cNvPr id="3" name="Content Placeholder 2">
            <a:extLst>
              <a:ext uri="{FF2B5EF4-FFF2-40B4-BE49-F238E27FC236}">
                <a16:creationId xmlns:a16="http://schemas.microsoft.com/office/drawing/2014/main" id="{73126C7B-2854-8E01-1275-2D3E11ED685E}"/>
              </a:ext>
            </a:extLst>
          </p:cNvPr>
          <p:cNvSpPr>
            <a:spLocks noGrp="1"/>
          </p:cNvSpPr>
          <p:nvPr>
            <p:ph idx="1"/>
          </p:nvPr>
        </p:nvSpPr>
        <p:spPr>
          <a:xfrm>
            <a:off x="690696" y="2652055"/>
            <a:ext cx="10554574" cy="3636511"/>
          </a:xfrm>
        </p:spPr>
        <p:txBody>
          <a:bodyPr>
            <a:normAutofit/>
          </a:bodyPr>
          <a:lstStyle/>
          <a:p>
            <a:r>
              <a:rPr lang="en-US" sz="2400" dirty="0"/>
              <a:t>TELL YOUR TEACHER – you can write an anonymous note</a:t>
            </a:r>
          </a:p>
          <a:p>
            <a:r>
              <a:rPr lang="en-US" sz="2400" dirty="0"/>
              <a:t>ASK TO GO TO THE COUNSELORS’ OFFICE</a:t>
            </a:r>
          </a:p>
          <a:p>
            <a:r>
              <a:rPr lang="en-US" sz="2400" dirty="0"/>
              <a:t>ASK A FRIEND TO GO THE COUNSELORS’ OFFICE</a:t>
            </a:r>
          </a:p>
          <a:p>
            <a:r>
              <a:rPr lang="en-US" sz="2400" dirty="0"/>
              <a:t>ASK YOUR PARENT TO CALL THE COUNSELORS’ OFFICE</a:t>
            </a:r>
          </a:p>
          <a:p>
            <a:r>
              <a:rPr lang="en-US" sz="2400" dirty="0"/>
              <a:t>EMAIL OUR COUNSELORS</a:t>
            </a:r>
          </a:p>
          <a:p>
            <a:r>
              <a:rPr lang="en-US" sz="2400" dirty="0"/>
              <a:t>USE THE ANONYMOUS ALERTS APP on the BMS Website or your SSO Portal</a:t>
            </a:r>
          </a:p>
          <a:p>
            <a:endParaRPr lang="en-US" dirty="0"/>
          </a:p>
          <a:p>
            <a:endParaRPr lang="en-US" dirty="0"/>
          </a:p>
        </p:txBody>
      </p:sp>
      <p:pic>
        <p:nvPicPr>
          <p:cNvPr id="6" name="Audio 5">
            <a:hlinkClick r:id="" action="ppaction://media"/>
            <a:extLst>
              <a:ext uri="{FF2B5EF4-FFF2-40B4-BE49-F238E27FC236}">
                <a16:creationId xmlns:a16="http://schemas.microsoft.com/office/drawing/2014/main" id="{8B5BFF4A-D167-8D78-28EB-0DCDDFAA37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45710548"/>
      </p:ext>
    </p:extLst>
  </p:cSld>
  <p:clrMapOvr>
    <a:masterClrMapping/>
  </p:clrMapOvr>
  <mc:AlternateContent xmlns:mc="http://schemas.openxmlformats.org/markup-compatibility/2006" xmlns:p14="http://schemas.microsoft.com/office/powerpoint/2010/main">
    <mc:Choice Requires="p14">
      <p:transition spd="slow" p14:dur="2000" advTm="36042"/>
    </mc:Choice>
    <mc:Fallback xmlns="">
      <p:transition spd="slow" advTm="36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5528" y="658368"/>
            <a:ext cx="9464040" cy="830997"/>
          </a:xfrm>
          <a:prstGeom prst="rect">
            <a:avLst/>
          </a:prstGeom>
          <a:noFill/>
        </p:spPr>
        <p:txBody>
          <a:bodyPr wrap="square" rtlCol="0">
            <a:spAutoFit/>
          </a:bodyPr>
          <a:lstStyle/>
          <a:p>
            <a:r>
              <a:rPr lang="en-US" sz="4800" dirty="0">
                <a:latin typeface="Britannic Bold" panose="020B0903060703020204" pitchFamily="34" charset="0"/>
              </a:rPr>
              <a:t>Bullying can happen anywhere… </a:t>
            </a:r>
            <a:endParaRPr lang="en-US" sz="4800" dirty="0">
              <a:solidFill>
                <a:srgbClr val="FF0000"/>
              </a:solidFill>
              <a:latin typeface="Britannic Bold" panose="020B0903060703020204" pitchFamily="34" charset="0"/>
            </a:endParaRPr>
          </a:p>
        </p:txBody>
      </p:sp>
      <p:sp>
        <p:nvSpPr>
          <p:cNvPr id="3" name="TextBox 2"/>
          <p:cNvSpPr txBox="1"/>
          <p:nvPr/>
        </p:nvSpPr>
        <p:spPr>
          <a:xfrm>
            <a:off x="374904" y="2487168"/>
            <a:ext cx="10424160" cy="1569660"/>
          </a:xfrm>
          <a:prstGeom prst="rect">
            <a:avLst/>
          </a:prstGeom>
          <a:noFill/>
        </p:spPr>
        <p:txBody>
          <a:bodyPr wrap="square" rtlCol="0">
            <a:spAutoFit/>
          </a:bodyPr>
          <a:lstStyle/>
          <a:p>
            <a:pPr algn="ctr"/>
            <a:r>
              <a:rPr lang="en-US" sz="9600" dirty="0">
                <a:solidFill>
                  <a:srgbClr val="FF0000"/>
                </a:solidFill>
                <a:latin typeface="Goudy Stout" panose="0202090407030B020401" pitchFamily="18" charset="0"/>
              </a:rPr>
              <a:t>stop.</a:t>
            </a:r>
          </a:p>
        </p:txBody>
      </p:sp>
      <p:sp>
        <p:nvSpPr>
          <p:cNvPr id="4" name="TextBox 3"/>
          <p:cNvSpPr txBox="1"/>
          <p:nvPr/>
        </p:nvSpPr>
        <p:spPr>
          <a:xfrm>
            <a:off x="2039112" y="4099440"/>
            <a:ext cx="7406640" cy="1569660"/>
          </a:xfrm>
          <a:prstGeom prst="rect">
            <a:avLst/>
          </a:prstGeom>
          <a:noFill/>
        </p:spPr>
        <p:txBody>
          <a:bodyPr wrap="square" rtlCol="0">
            <a:spAutoFit/>
          </a:bodyPr>
          <a:lstStyle/>
          <a:p>
            <a:pPr algn="ctr"/>
            <a:r>
              <a:rPr lang="en-US" sz="9600" dirty="0">
                <a:latin typeface="Goudy Stout" panose="0202090407030B020401" pitchFamily="18" charset="0"/>
              </a:rPr>
              <a:t>it.</a:t>
            </a:r>
          </a:p>
        </p:txBody>
      </p:sp>
      <p:pic>
        <p:nvPicPr>
          <p:cNvPr id="7" name="Audio 6">
            <a:hlinkClick r:id="" action="ppaction://media"/>
            <a:extLst>
              <a:ext uri="{FF2B5EF4-FFF2-40B4-BE49-F238E27FC236}">
                <a16:creationId xmlns:a16="http://schemas.microsoft.com/office/drawing/2014/main" id="{2DC885C2-7A1C-B41D-85EC-A46858E61D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27548450"/>
      </p:ext>
    </p:extLst>
  </p:cSld>
  <p:clrMapOvr>
    <a:masterClrMapping/>
  </p:clrMapOvr>
  <mc:AlternateContent xmlns:mc="http://schemas.openxmlformats.org/markup-compatibility/2006" xmlns:p14="http://schemas.microsoft.com/office/powerpoint/2010/main">
    <mc:Choice Requires="p14">
      <p:transition spd="slow" p14:dur="2000" advTm="7399"/>
    </mc:Choice>
    <mc:Fallback xmlns="">
      <p:transition spd="slow" advTm="7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7592" y="579358"/>
            <a:ext cx="8305800" cy="4431983"/>
          </a:xfrm>
          <a:prstGeom prst="rect">
            <a:avLst/>
          </a:prstGeom>
          <a:noFill/>
        </p:spPr>
        <p:txBody>
          <a:bodyPr wrap="square" rtlCol="0">
            <a:spAutoFit/>
          </a:bodyPr>
          <a:lstStyle/>
          <a:p>
            <a:pPr algn="ctr"/>
            <a:endParaRPr lang="en-US" sz="3600" dirty="0">
              <a:solidFill>
                <a:srgbClr val="002060"/>
              </a:solidFill>
            </a:endParaRPr>
          </a:p>
          <a:p>
            <a:pPr algn="ctr"/>
            <a:r>
              <a:rPr lang="en-US" sz="3600" dirty="0">
                <a:solidFill>
                  <a:srgbClr val="002060"/>
                </a:solidFill>
              </a:rPr>
              <a:t>What is Sexual Harassment? </a:t>
            </a:r>
          </a:p>
          <a:p>
            <a:endParaRPr lang="en-US" sz="2400" dirty="0"/>
          </a:p>
          <a:p>
            <a:endParaRPr lang="en-US" sz="2400" dirty="0"/>
          </a:p>
          <a:p>
            <a:r>
              <a:rPr lang="en-US" dirty="0"/>
              <a:t>	</a:t>
            </a:r>
          </a:p>
          <a:p>
            <a:r>
              <a:rPr lang="en-US" sz="2400" dirty="0"/>
              <a:t>	</a:t>
            </a:r>
          </a:p>
          <a:p>
            <a:r>
              <a:rPr lang="en-US" sz="2400" dirty="0"/>
              <a:t>	</a:t>
            </a:r>
          </a:p>
          <a:p>
            <a:endParaRPr lang="en-US" sz="2400" dirty="0"/>
          </a:p>
          <a:p>
            <a:endParaRPr lang="en-US" sz="2400" dirty="0">
              <a:solidFill>
                <a:schemeClr val="accent1">
                  <a:lumMod val="75000"/>
                </a:schemeClr>
              </a:solidFill>
            </a:endParaRPr>
          </a:p>
          <a:p>
            <a:endParaRPr lang="en-US" sz="2400" dirty="0">
              <a:solidFill>
                <a:schemeClr val="accent1">
                  <a:lumMod val="75000"/>
                </a:schemeClr>
              </a:solidFill>
            </a:endParaRPr>
          </a:p>
          <a:p>
            <a:endParaRPr lang="en-US" sz="2400" dirty="0">
              <a:solidFill>
                <a:schemeClr val="accent1">
                  <a:lumMod val="75000"/>
                </a:schemeClr>
              </a:solidFill>
            </a:endParaRPr>
          </a:p>
        </p:txBody>
      </p:sp>
      <p:sp>
        <p:nvSpPr>
          <p:cNvPr id="5" name="TextBox 4"/>
          <p:cNvSpPr txBox="1"/>
          <p:nvPr/>
        </p:nvSpPr>
        <p:spPr>
          <a:xfrm>
            <a:off x="5025455" y="2347312"/>
            <a:ext cx="2441051" cy="2031325"/>
          </a:xfrm>
          <a:prstGeom prst="rect">
            <a:avLst/>
          </a:prstGeom>
          <a:noFill/>
        </p:spPr>
        <p:txBody>
          <a:bodyPr wrap="square" rtlCol="0">
            <a:spAutoFit/>
          </a:bodyPr>
          <a:lstStyle/>
          <a:p>
            <a:r>
              <a:rPr lang="en-US" dirty="0"/>
              <a:t>Unwelcome conduct</a:t>
            </a:r>
          </a:p>
          <a:p>
            <a:r>
              <a:rPr lang="en-US" dirty="0"/>
              <a:t>of a sexual nature.</a:t>
            </a:r>
          </a:p>
          <a:p>
            <a:pPr algn="ctr"/>
            <a:endParaRPr lang="en-US" dirty="0"/>
          </a:p>
          <a:p>
            <a:pPr marL="285750" indent="-285750">
              <a:buFont typeface="Arial" panose="020B0604020202020204" pitchFamily="34" charset="0"/>
              <a:buChar char="•"/>
            </a:pPr>
            <a:r>
              <a:rPr lang="en-US" dirty="0"/>
              <a:t>Verbal</a:t>
            </a:r>
          </a:p>
          <a:p>
            <a:pPr marL="285750" indent="-285750">
              <a:buFont typeface="Arial" panose="020B0604020202020204" pitchFamily="34" charset="0"/>
              <a:buChar char="•"/>
            </a:pPr>
            <a:r>
              <a:rPr lang="en-US" dirty="0"/>
              <a:t>Non-Verbal</a:t>
            </a:r>
          </a:p>
          <a:p>
            <a:pPr marL="285750" indent="-285750">
              <a:buFont typeface="Arial" panose="020B0604020202020204" pitchFamily="34" charset="0"/>
              <a:buChar char="•"/>
            </a:pPr>
            <a:r>
              <a:rPr lang="en-US" dirty="0"/>
              <a:t>Visual</a:t>
            </a:r>
          </a:p>
          <a:p>
            <a:pPr marL="285750" indent="-285750">
              <a:buFont typeface="Arial" panose="020B0604020202020204" pitchFamily="34" charset="0"/>
              <a:buChar char="•"/>
            </a:pPr>
            <a:r>
              <a:rPr lang="en-US" dirty="0"/>
              <a:t>Physical </a:t>
            </a:r>
          </a:p>
        </p:txBody>
      </p:sp>
      <p:pic>
        <p:nvPicPr>
          <p:cNvPr id="21" name="Audio 20">
            <a:hlinkClick r:id="" action="ppaction://media"/>
            <a:extLst>
              <a:ext uri="{FF2B5EF4-FFF2-40B4-BE49-F238E27FC236}">
                <a16:creationId xmlns:a16="http://schemas.microsoft.com/office/drawing/2014/main" id="{A939CFB9-99E5-F9C4-425B-A98729F879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09592516"/>
      </p:ext>
    </p:extLst>
  </p:cSld>
  <p:clrMapOvr>
    <a:masterClrMapping/>
  </p:clrMapOvr>
  <p:transition advTm="122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0.8|0.8|0.5|0.6"/>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581</TotalTime>
  <Words>637</Words>
  <Application>Microsoft Office PowerPoint</Application>
  <PresentationFormat>Widescreen</PresentationFormat>
  <Paragraphs>103</Paragraphs>
  <Slides>19</Slides>
  <Notes>0</Notes>
  <HiddenSlides>0</HiddenSlides>
  <MMClips>19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Britannic Bold</vt:lpstr>
      <vt:lpstr>Calibri</vt:lpstr>
      <vt:lpstr>Garamond</vt:lpstr>
      <vt:lpstr>Goudy Stout</vt:lpstr>
      <vt:lpstr>Times New Roman</vt:lpstr>
      <vt:lpstr>Organic</vt:lpstr>
      <vt:lpstr>Bullying &amp; Sexual Harassment</vt:lpstr>
      <vt:lpstr>PowerPoint Presentation</vt:lpstr>
      <vt:lpstr>PowerPoint Presentation</vt:lpstr>
      <vt:lpstr>PowerPoint Presentation</vt:lpstr>
      <vt:lpstr>PowerPoint Presentation</vt:lpstr>
      <vt:lpstr>PowerPoint Presentation</vt:lpstr>
      <vt:lpstr>Report bullying/Harassment anonymously </vt:lpstr>
      <vt:lpstr>PowerPoint Presentation</vt:lpstr>
      <vt:lpstr>PowerPoint Presentation</vt:lpstr>
      <vt:lpstr>PowerPoint Presentation</vt:lpstr>
      <vt:lpstr>PowerPoint Presentation</vt:lpstr>
      <vt:lpstr>PowerPoint Presentation</vt:lpstr>
      <vt:lpstr>PowerPoint Presentation</vt:lpstr>
      <vt:lpstr>Report bullying/Harassment anonymously </vt:lpstr>
      <vt:lpstr>PowerPoint Presentation</vt:lpstr>
      <vt:lpstr>PowerPoint Presentation</vt:lpstr>
      <vt:lpstr>Who is your trusted adult?</vt:lpstr>
      <vt:lpstr>PowerPoint Presentation</vt:lpstr>
      <vt:lpstr>Report it… To stop it!</vt:lpstr>
    </vt:vector>
  </TitlesOfParts>
  <Company>hcboe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Bullying &amp; Sexual Harrassment</dc:title>
  <dc:creator>HILL, LISA</dc:creator>
  <cp:lastModifiedBy>Oakley, Rebecca</cp:lastModifiedBy>
  <cp:revision>39</cp:revision>
  <dcterms:created xsi:type="dcterms:W3CDTF">2018-08-16T15:22:45Z</dcterms:created>
  <dcterms:modified xsi:type="dcterms:W3CDTF">2025-01-15T22:07:34Z</dcterms:modified>
</cp:coreProperties>
</file>