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58" r:id="rId3"/>
    <p:sldId id="272" r:id="rId4"/>
    <p:sldId id="257" r:id="rId5"/>
    <p:sldId id="259" r:id="rId6"/>
    <p:sldId id="273" r:id="rId7"/>
    <p:sldId id="274" r:id="rId8"/>
    <p:sldId id="260" r:id="rId9"/>
    <p:sldId id="262" r:id="rId10"/>
    <p:sldId id="263" r:id="rId11"/>
    <p:sldId id="264" r:id="rId12"/>
    <p:sldId id="265" r:id="rId13"/>
    <p:sldId id="267" r:id="rId14"/>
    <p:sldId id="275" r:id="rId15"/>
    <p:sldId id="276" r:id="rId16"/>
    <p:sldId id="277" r:id="rId17"/>
    <p:sldId id="278" r:id="rId18"/>
    <p:sldId id="268" r:id="rId19"/>
    <p:sldId id="266" r:id="rId20"/>
    <p:sldId id="279" r:id="rId21"/>
    <p:sldId id="271" r:id="rId22"/>
    <p:sldId id="270"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69444" autoAdjust="0"/>
  </p:normalViewPr>
  <p:slideViewPr>
    <p:cSldViewPr>
      <p:cViewPr varScale="1">
        <p:scale>
          <a:sx n="63" d="100"/>
          <a:sy n="63" d="100"/>
        </p:scale>
        <p:origin x="1272" y="66"/>
      </p:cViewPr>
      <p:guideLst>
        <p:guide orient="horz" pos="2160"/>
        <p:guide pos="2880"/>
      </p:guideLst>
    </p:cSldViewPr>
  </p:slideViewPr>
  <p:notesTextViewPr>
    <p:cViewPr>
      <p:scale>
        <a:sx n="100" d="100"/>
        <a:sy n="100" d="100"/>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9/24/2021</a:t>
            </a:fld>
            <a:endParaRPr lang="en-US" dirty="0"/>
          </a:p>
        </p:txBody>
      </p:sp>
      <p:sp>
        <p:nvSpPr>
          <p:cNvPr id="4" name="Footer Placeholder 3"/>
          <p:cNvSpPr>
            <a:spLocks noGrp="1"/>
          </p:cNvSpPr>
          <p:nvPr>
            <p:ph type="ftr" sz="quarter" idx="2"/>
          </p:nvPr>
        </p:nvSpPr>
        <p:spPr>
          <a:xfrm>
            <a:off x="0" y="8830471"/>
            <a:ext cx="3037840" cy="46434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30471"/>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dirty="0"/>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9/24/2021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dirty="0"/>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dirty="0"/>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Parental Involvement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That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Parental Involvement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Involvement Plan, and how can you be involved in the development of the plan?  </a:t>
            </a:r>
            <a:r>
              <a:rPr lang="en-US" baseline="0" dirty="0"/>
              <a:t>(Parents should be able to discuss the process that is in place for their involvement in the development of the LEA Parental Involvement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dirty="0"/>
          </a:p>
        </p:txBody>
      </p:sp>
    </p:spTree>
    <p:extLst>
      <p:ext uri="{BB962C8B-B14F-4D97-AF65-F5344CB8AC3E}">
        <p14:creationId xmlns:p14="http://schemas.microsoft.com/office/powerpoint/2010/main" val="1058472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Involvement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That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dirty="0"/>
          </a:p>
        </p:txBody>
      </p:sp>
    </p:spTree>
    <p:extLst>
      <p:ext uri="{BB962C8B-B14F-4D97-AF65-F5344CB8AC3E}">
        <p14:creationId xmlns:p14="http://schemas.microsoft.com/office/powerpoint/2010/main" val="2141234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Involvement Plan (the Parental Involvement Section of the CIP).</a:t>
            </a:r>
          </a:p>
          <a:p>
            <a:pPr>
              <a:buFontTx/>
              <a:buNone/>
            </a:pPr>
            <a:endParaRPr lang="en-US" baseline="0" dirty="0"/>
          </a:p>
          <a:p>
            <a:pPr>
              <a:buFontTx/>
              <a:buNone/>
            </a:pPr>
            <a:r>
              <a:rPr lang="en-US" baseline="0" dirty="0"/>
              <a:t>Discuss:</a:t>
            </a:r>
          </a:p>
          <a:p>
            <a:pPr>
              <a:buFontTx/>
              <a:buNone/>
            </a:pPr>
            <a:r>
              <a:rPr lang="en-US" baseline="0" dirty="0"/>
              <a:t>-  That the school’s parental involvement plan is a part of the CIP, designed to work with the other parts in increasing student achievement.</a:t>
            </a:r>
          </a:p>
          <a:p>
            <a:pPr>
              <a:buFontTx/>
              <a:buChar char="-"/>
            </a:pPr>
            <a:r>
              <a:rPr lang="en-US" baseline="0" dirty="0"/>
              <a:t>  key components.  Emphasize the Building Capacity component and discuss all of the opportunities that will be available for parents this year.  Discuss </a:t>
            </a:r>
            <a:r>
              <a:rPr lang="en-US" u="sng" baseline="0" dirty="0"/>
              <a:t>how</a:t>
            </a:r>
            <a:r>
              <a:rPr lang="en-US" baseline="0" dirty="0"/>
              <a:t> you will be implementing all of the “shalls,”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That </a:t>
            </a:r>
            <a:r>
              <a:rPr lang="en-US" b="0" u="sng" baseline="0" dirty="0">
                <a:solidFill>
                  <a:schemeClr val="accent5">
                    <a:lumMod val="50000"/>
                  </a:schemeClr>
                </a:solidFill>
              </a:rPr>
              <a:t>Title I parents have the right, by law, to be involved in the development of the school’s Parental Involvement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Parental Involvement Plan, and do you know how you can be involved in its development?  </a:t>
            </a:r>
            <a:r>
              <a:rPr lang="en-US" b="0" u="none" baseline="0" dirty="0"/>
              <a:t>(Parents should be able to discuss the process that is in place for their involvement in the development of their school’s Parental Involvement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dirty="0"/>
          </a:p>
        </p:txBody>
      </p:sp>
    </p:spTree>
    <p:extLst>
      <p:ext uri="{BB962C8B-B14F-4D97-AF65-F5344CB8AC3E}">
        <p14:creationId xmlns:p14="http://schemas.microsoft.com/office/powerpoint/2010/main" val="192327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Distribute the School-Parent Compact.</a:t>
            </a:r>
          </a:p>
          <a:p>
            <a:endParaRPr lang="en-US" dirty="0"/>
          </a:p>
          <a:p>
            <a:r>
              <a:rPr lang="en-US" dirty="0"/>
              <a:t>Discuss:</a:t>
            </a:r>
          </a:p>
          <a:p>
            <a:r>
              <a:rPr lang="en-US" dirty="0"/>
              <a:t>-  The 3 components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That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dirty="0"/>
          </a:p>
        </p:txBody>
      </p:sp>
    </p:spTree>
    <p:extLst>
      <p:ext uri="{BB962C8B-B14F-4D97-AF65-F5344CB8AC3E}">
        <p14:creationId xmlns:p14="http://schemas.microsoft.com/office/powerpoint/2010/main" val="477151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Distribute the School-Parent Compact.</a:t>
            </a:r>
          </a:p>
          <a:p>
            <a:endParaRPr lang="en-US" dirty="0"/>
          </a:p>
          <a:p>
            <a:r>
              <a:rPr lang="en-US" dirty="0"/>
              <a:t>Discuss:</a:t>
            </a:r>
          </a:p>
          <a:p>
            <a:r>
              <a:rPr lang="en-US" dirty="0"/>
              <a:t>-  The 3 components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That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dirty="0"/>
          </a:p>
        </p:txBody>
      </p:sp>
    </p:spTree>
    <p:extLst>
      <p:ext uri="{BB962C8B-B14F-4D97-AF65-F5344CB8AC3E}">
        <p14:creationId xmlns:p14="http://schemas.microsoft.com/office/powerpoint/2010/main" val="18569639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Distribute the School-Parent Compact.</a:t>
            </a:r>
          </a:p>
          <a:p>
            <a:endParaRPr lang="en-US" dirty="0"/>
          </a:p>
          <a:p>
            <a:r>
              <a:rPr lang="en-US" dirty="0"/>
              <a:t>Discuss:</a:t>
            </a:r>
          </a:p>
          <a:p>
            <a:r>
              <a:rPr lang="en-US" dirty="0"/>
              <a:t>-  The 3 components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That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dirty="0"/>
          </a:p>
        </p:txBody>
      </p:sp>
    </p:spTree>
    <p:extLst>
      <p:ext uri="{BB962C8B-B14F-4D97-AF65-F5344CB8AC3E}">
        <p14:creationId xmlns:p14="http://schemas.microsoft.com/office/powerpoint/2010/main" val="4348611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Distribute the School-Parent Compact.</a:t>
            </a:r>
          </a:p>
          <a:p>
            <a:endParaRPr lang="en-US" dirty="0"/>
          </a:p>
          <a:p>
            <a:r>
              <a:rPr lang="en-US" dirty="0"/>
              <a:t>Discuss:</a:t>
            </a:r>
          </a:p>
          <a:p>
            <a:r>
              <a:rPr lang="en-US" dirty="0"/>
              <a:t>-  The 3 components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That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16</a:t>
            </a:fld>
            <a:endParaRPr lang="en-US" dirty="0"/>
          </a:p>
        </p:txBody>
      </p:sp>
    </p:spTree>
    <p:extLst>
      <p:ext uri="{BB962C8B-B14F-4D97-AF65-F5344CB8AC3E}">
        <p14:creationId xmlns:p14="http://schemas.microsoft.com/office/powerpoint/2010/main" val="36245374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Distribute the School-Parent Compact.</a:t>
            </a:r>
          </a:p>
          <a:p>
            <a:endParaRPr lang="en-US" dirty="0"/>
          </a:p>
          <a:p>
            <a:r>
              <a:rPr lang="en-US" dirty="0"/>
              <a:t>Discuss:</a:t>
            </a:r>
          </a:p>
          <a:p>
            <a:r>
              <a:rPr lang="en-US" dirty="0"/>
              <a:t>-  The 3 components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That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17</a:t>
            </a:fld>
            <a:endParaRPr lang="en-US" dirty="0"/>
          </a:p>
        </p:txBody>
      </p:sp>
    </p:spTree>
    <p:extLst>
      <p:ext uri="{BB962C8B-B14F-4D97-AF65-F5344CB8AC3E}">
        <p14:creationId xmlns:p14="http://schemas.microsoft.com/office/powerpoint/2010/main" val="37954262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18</a:t>
            </a:fld>
            <a:endParaRPr lang="en-US" dirty="0"/>
          </a:p>
        </p:txBody>
      </p:sp>
    </p:spTree>
    <p:extLst>
      <p:ext uri="{BB962C8B-B14F-4D97-AF65-F5344CB8AC3E}">
        <p14:creationId xmlns:p14="http://schemas.microsoft.com/office/powerpoint/2010/main" val="7817931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That the annual evaluation of the parental involvement plan is an NCLB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Parental Involvement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19</a:t>
            </a:fld>
            <a:endParaRPr lang="en-US" dirty="0"/>
          </a:p>
        </p:txBody>
      </p:sp>
    </p:spTree>
    <p:extLst>
      <p:ext uri="{BB962C8B-B14F-4D97-AF65-F5344CB8AC3E}">
        <p14:creationId xmlns:p14="http://schemas.microsoft.com/office/powerpoint/2010/main" val="108002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dirty="0"/>
          </a:p>
        </p:txBody>
      </p:sp>
    </p:spTree>
    <p:extLst>
      <p:ext uri="{BB962C8B-B14F-4D97-AF65-F5344CB8AC3E}">
        <p14:creationId xmlns:p14="http://schemas.microsoft.com/office/powerpoint/2010/main" val="5224435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That the annual evaluation of the parental involvement plan is an NCLB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Parental Involvement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20</a:t>
            </a:fld>
            <a:endParaRPr lang="en-US" dirty="0"/>
          </a:p>
        </p:txBody>
      </p:sp>
    </p:spTree>
    <p:extLst>
      <p:ext uri="{BB962C8B-B14F-4D97-AF65-F5344CB8AC3E}">
        <p14:creationId xmlns:p14="http://schemas.microsoft.com/office/powerpoint/2010/main" val="28750053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21</a:t>
            </a:fld>
            <a:endParaRPr lang="en-US" dirty="0"/>
          </a:p>
        </p:txBody>
      </p:sp>
    </p:spTree>
    <p:extLst>
      <p:ext uri="{BB962C8B-B14F-4D97-AF65-F5344CB8AC3E}">
        <p14:creationId xmlns:p14="http://schemas.microsoft.com/office/powerpoint/2010/main" val="5683861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22</a:t>
            </a:fld>
            <a:endParaRPr lang="en-US" dirty="0"/>
          </a:p>
        </p:txBody>
      </p:sp>
    </p:spTree>
    <p:extLst>
      <p:ext uri="{BB962C8B-B14F-4D97-AF65-F5344CB8AC3E}">
        <p14:creationId xmlns:p14="http://schemas.microsoft.com/office/powerpoint/2010/main" val="858038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10 key questions answered about Title I and Parental Involvement.  (The 10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dirty="0"/>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dirty="0"/>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dirty="0"/>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dirty="0"/>
          </a:p>
        </p:txBody>
      </p:sp>
    </p:spTree>
    <p:extLst>
      <p:ext uri="{BB962C8B-B14F-4D97-AF65-F5344CB8AC3E}">
        <p14:creationId xmlns:p14="http://schemas.microsoft.com/office/powerpoint/2010/main" val="3993694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dirty="0"/>
          </a:p>
        </p:txBody>
      </p:sp>
    </p:spTree>
    <p:extLst>
      <p:ext uri="{BB962C8B-B14F-4D97-AF65-F5344CB8AC3E}">
        <p14:creationId xmlns:p14="http://schemas.microsoft.com/office/powerpoint/2010/main" val="2328175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10%) was reserved, off the top, at the LEA for System-wide initiatives.  Give examples of the system-wide initiatives.</a:t>
            </a:r>
            <a:endParaRPr lang="en-US" sz="1200" baseline="0" dirty="0"/>
          </a:p>
          <a:p>
            <a:r>
              <a:rPr lang="en-US" baseline="0" dirty="0"/>
              <a:t>-  Give parents the amount (the 90%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involvement (Your school’s portion of the 90%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That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dirty="0"/>
          </a:p>
        </p:txBody>
      </p:sp>
    </p:spTree>
    <p:extLst>
      <p:ext uri="{BB962C8B-B14F-4D97-AF65-F5344CB8AC3E}">
        <p14:creationId xmlns:p14="http://schemas.microsoft.com/office/powerpoint/2010/main" val="1377524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a:t>
            </a:r>
            <a:r>
              <a:rPr lang="en-US" sz="1200" dirty="0"/>
              <a:t>Consolidated </a:t>
            </a:r>
            <a:r>
              <a:rPr lang="en-US" baseline="0" dirty="0"/>
              <a:t>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a:t>
            </a:r>
            <a:r>
              <a:rPr lang="en-US" u="sng" baseline="0" dirty="0"/>
              <a:t>LEA </a:t>
            </a:r>
            <a:r>
              <a:rPr lang="en-US" sz="1200" u="sng" dirty="0"/>
              <a:t>Consolidated</a:t>
            </a:r>
            <a:r>
              <a:rPr lang="en-US" b="0" u="sng" baseline="0" dirty="0">
                <a:solidFill>
                  <a:schemeClr val="accent5">
                    <a:lumMod val="50000"/>
                  </a:schemeClr>
                </a:solidFill>
              </a:rPr>
              <a:t>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a:t>
            </a:r>
            <a:r>
              <a:rPr lang="en-US" baseline="0" dirty="0"/>
              <a:t>LEA </a:t>
            </a:r>
            <a:r>
              <a:rPr lang="en-US" sz="1200" dirty="0"/>
              <a:t>Consolidated </a:t>
            </a:r>
            <a:r>
              <a:rPr lang="en-US" b="0" baseline="0" dirty="0">
                <a:solidFill>
                  <a:schemeClr val="accent5">
                    <a:lumMod val="50000"/>
                  </a:schemeClr>
                </a:solidFill>
              </a:rPr>
              <a:t>Plan anytime throughout 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a:t>
            </a:r>
            <a:r>
              <a:rPr lang="en-US" sz="1200" b="1" dirty="0"/>
              <a:t>Consolidated</a:t>
            </a:r>
            <a:r>
              <a:rPr lang="en-US" sz="1200" dirty="0"/>
              <a:t> </a:t>
            </a:r>
            <a:r>
              <a:rPr lang="en-US" b="1" baseline="0" dirty="0">
                <a:solidFill>
                  <a:schemeClr val="accent5">
                    <a:lumMod val="50000"/>
                  </a:schemeClr>
                </a:solidFill>
              </a:rPr>
              <a:t>Plan, and how can you be involved in decisions regarding the plan?  </a:t>
            </a:r>
            <a:r>
              <a:rPr lang="en-US" baseline="0" dirty="0"/>
              <a:t>(Parents should be able to discuss the process that is in place for their involvement in decisions regarding the LEA </a:t>
            </a:r>
            <a:r>
              <a:rPr lang="en-US" sz="1200" dirty="0"/>
              <a:t>Consolidated </a:t>
            </a:r>
            <a:r>
              <a:rPr lang="en-US" baseline="0" dirty="0"/>
              <a:t>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dirty="0"/>
          </a:p>
        </p:txBody>
      </p:sp>
    </p:spTree>
    <p:extLst>
      <p:ext uri="{BB962C8B-B14F-4D97-AF65-F5344CB8AC3E}">
        <p14:creationId xmlns:p14="http://schemas.microsoft.com/office/powerpoint/2010/main" val="363505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9/24/2021</a:t>
            </a:fld>
            <a:endParaRPr lang="en-US" dirty="0"/>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dirty="0"/>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9/24/2021</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9/24/2021</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9/24/2021</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9/24/2021</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9/24/2021</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9/24/2021</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9/24/2021</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9/24/2021</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9/24/2021</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9/24/2021</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9/24/2021</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0"/>
            <a:ext cx="7772400" cy="323850"/>
          </a:xfrm>
        </p:spPr>
        <p:txBody>
          <a:bodyPr/>
          <a:lstStyle/>
          <a:p>
            <a:r>
              <a:rPr lang="es-GT" altLang="en-US" sz="3200" dirty="0"/>
              <a:t>Bienvenidos a la reunión anual para padres de Título I</a:t>
            </a:r>
            <a:br>
              <a:rPr lang="es-GT" altLang="en-US" sz="3200" dirty="0"/>
            </a:br>
            <a:r>
              <a:rPr lang="es-GT" altLang="en-US" sz="3200" dirty="0"/>
              <a:t/>
            </a:r>
            <a:br>
              <a:rPr lang="es-GT" altLang="en-US" sz="3200" dirty="0"/>
            </a:br>
            <a:r>
              <a:rPr lang="es-GT" altLang="en-US" sz="3200" dirty="0" smtClean="0"/>
              <a:t>Nombre de la Escuela</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s-GT" altLang="en-US" sz="2800" dirty="0"/>
              <a:t>¿Qué es el Plan de Participación de los Padres de la Agencia Local de Educación?</a:t>
            </a:r>
            <a:endParaRPr lang="en-US" sz="2800" dirty="0"/>
          </a:p>
        </p:txBody>
      </p:sp>
      <p:sp>
        <p:nvSpPr>
          <p:cNvPr id="3" name="Content Placeholder 2"/>
          <p:cNvSpPr>
            <a:spLocks noGrp="1"/>
          </p:cNvSpPr>
          <p:nvPr>
            <p:ph idx="1"/>
          </p:nvPr>
        </p:nvSpPr>
        <p:spPr>
          <a:xfrm>
            <a:off x="533400" y="2209800"/>
            <a:ext cx="8153400" cy="3962400"/>
          </a:xfrm>
        </p:spPr>
        <p:txBody>
          <a:bodyPr/>
          <a:lstStyle/>
          <a:p>
            <a:r>
              <a:rPr lang="es-GT" altLang="en-US" sz="2000" dirty="0"/>
              <a:t>Este plan aborda cómo la Agencia Local de Educación implementará los requisitos de compromiso de los padres y familias de la ley </a:t>
            </a:r>
            <a:r>
              <a:rPr lang="es-GT" altLang="en-US" sz="2000" i="1" dirty="0"/>
              <a:t>Cada Estudiante Triunfa</a:t>
            </a:r>
            <a:r>
              <a:rPr lang="es-GT" altLang="en-US" sz="2000" dirty="0"/>
              <a:t>.  Incluye….</a:t>
            </a:r>
            <a:endParaRPr lang="en-US" altLang="en-US" sz="2000" dirty="0"/>
          </a:p>
          <a:p>
            <a:pPr lvl="1"/>
            <a:r>
              <a:rPr lang="es-GT" altLang="en-US" dirty="0"/>
              <a:t>Las expectativas de la Agencia Local de Educación para los padres y las familias.</a:t>
            </a:r>
            <a:endParaRPr lang="en-US" altLang="en-US" dirty="0"/>
          </a:p>
          <a:p>
            <a:pPr lvl="1"/>
            <a:r>
              <a:rPr lang="es-GT" altLang="en-US" dirty="0"/>
              <a:t>Cómo la Agencia Local de Educación involucrará a los padres en el proceso de tomar decisiones.</a:t>
            </a:r>
            <a:endParaRPr lang="en-US" altLang="en-US" dirty="0"/>
          </a:p>
          <a:p>
            <a:pPr lvl="1"/>
            <a:r>
              <a:rPr lang="es-GT" altLang="en-US" dirty="0"/>
              <a:t>Cómo la Agencia Local de Educación capacitará a la escuela y a los padres para la participación sólida de los padres para mejorar el logro académico de los estudiantes.</a:t>
            </a:r>
            <a:endParaRPr lang="en-US" altLang="en-US" dirty="0"/>
          </a:p>
          <a:p>
            <a:r>
              <a:rPr lang="es-GT" altLang="en-US" sz="2000" dirty="0"/>
              <a:t>Ustedes, como padres de Título I, tiene el derecho de colaborar en el desarrollo de este plan.</a:t>
            </a:r>
            <a:endParaRPr lang="en-US" altLang="en-US" sz="2000" dirty="0"/>
          </a:p>
          <a:p>
            <a:pPr lvl="1">
              <a:buNone/>
            </a:pPr>
            <a:endParaRPr lang="en-US" sz="1800" dirty="0"/>
          </a:p>
          <a:p>
            <a:endParaRPr lang="en-US" sz="2200" dirty="0"/>
          </a:p>
          <a:p>
            <a:pPr>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s-GT" altLang="en-US" sz="3200" dirty="0"/>
              <a:t>¿Qué es el Plan de Mejoramiento Continuo?</a:t>
            </a:r>
            <a:endParaRPr lang="en-US" sz="3200" dirty="0"/>
          </a:p>
        </p:txBody>
      </p:sp>
      <p:sp>
        <p:nvSpPr>
          <p:cNvPr id="3" name="Content Placeholder 2"/>
          <p:cNvSpPr>
            <a:spLocks noGrp="1"/>
          </p:cNvSpPr>
          <p:nvPr>
            <p:ph idx="1"/>
          </p:nvPr>
        </p:nvSpPr>
        <p:spPr>
          <a:xfrm>
            <a:off x="457200" y="2332037"/>
            <a:ext cx="7696200" cy="3611563"/>
          </a:xfrm>
        </p:spPr>
        <p:txBody>
          <a:bodyPr/>
          <a:lstStyle/>
          <a:p>
            <a:r>
              <a:rPr lang="es-GT" altLang="en-US" dirty="0"/>
              <a:t>El Plan de Mejoramiento Continuo de su escuela incluye:</a:t>
            </a:r>
            <a:endParaRPr lang="en-US" altLang="en-US" dirty="0"/>
          </a:p>
          <a:p>
            <a:pPr lvl="1"/>
            <a:r>
              <a:rPr lang="es-GT" altLang="en-US" dirty="0"/>
              <a:t>Una evaluación de las necesidades y un resumen de los datos</a:t>
            </a:r>
            <a:endParaRPr lang="en-US" altLang="en-US" dirty="0"/>
          </a:p>
          <a:p>
            <a:pPr lvl="1"/>
            <a:r>
              <a:rPr lang="es-GT" altLang="en-US" dirty="0"/>
              <a:t>Metas y estrategias para abordar las necesidades académicas de los estudiantes</a:t>
            </a:r>
            <a:endParaRPr lang="en-US" altLang="en-US" dirty="0"/>
          </a:p>
          <a:p>
            <a:pPr lvl="1"/>
            <a:r>
              <a:rPr lang="es-GT" altLang="en-US" dirty="0"/>
              <a:t>Necesidades para capacitación profesional</a:t>
            </a:r>
            <a:endParaRPr lang="en-US" altLang="en-US" dirty="0"/>
          </a:p>
          <a:p>
            <a:pPr lvl="1"/>
            <a:r>
              <a:rPr lang="es-GT" altLang="en-US" dirty="0"/>
              <a:t>Coordinación de recursos/presupuesto completo</a:t>
            </a:r>
            <a:endParaRPr lang="en-US" altLang="en-US" dirty="0"/>
          </a:p>
          <a:p>
            <a:pPr lvl="1"/>
            <a:r>
              <a:rPr lang="es-GT" altLang="en-US" dirty="0"/>
              <a:t>El Plan de Compromiso de los Padres y Familias de la Escuela</a:t>
            </a:r>
            <a:endParaRPr lang="en-US" altLang="en-US" dirty="0"/>
          </a:p>
          <a:p>
            <a:pPr lvl="1">
              <a:buNone/>
            </a:pPr>
            <a:endParaRPr lang="en-US" sz="500" dirty="0"/>
          </a:p>
          <a:p>
            <a:r>
              <a:rPr lang="es-GT" altLang="en-US" sz="2000" dirty="0"/>
              <a:t>Ustedes, como padres de Título I, tiene el derecho de colaborar en el desarrollo de este plan.</a:t>
            </a:r>
            <a:endParaRPr lang="en-US" altLang="en-US" sz="2000" dirty="0"/>
          </a:p>
          <a:p>
            <a:pPr lvl="1">
              <a:buNone/>
            </a:pPr>
            <a:endParaRPr lang="en-US" sz="2200" dirty="0"/>
          </a:p>
          <a:p>
            <a:pPr>
              <a:buNone/>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s-GT" altLang="en-US" sz="2800" dirty="0"/>
              <a:t>¿Qué incluye el Plan de Compromiso de los Padres y las Familias de la Escuela?</a:t>
            </a:r>
            <a:endParaRPr lang="en-US" sz="2800" dirty="0"/>
          </a:p>
        </p:txBody>
      </p:sp>
      <p:sp>
        <p:nvSpPr>
          <p:cNvPr id="3" name="Content Placeholder 2"/>
          <p:cNvSpPr>
            <a:spLocks noGrp="1"/>
          </p:cNvSpPr>
          <p:nvPr>
            <p:ph idx="1"/>
          </p:nvPr>
        </p:nvSpPr>
        <p:spPr>
          <a:xfrm>
            <a:off x="457200" y="2133600"/>
            <a:ext cx="8001000" cy="3962400"/>
          </a:xfrm>
        </p:spPr>
        <p:txBody>
          <a:bodyPr/>
          <a:lstStyle/>
          <a:p>
            <a:r>
              <a:rPr lang="es-GT" sz="2200" dirty="0"/>
              <a:t>Este plan aborda </a:t>
            </a:r>
            <a:r>
              <a:rPr lang="es-GT" sz="2000" dirty="0"/>
              <a:t>c</a:t>
            </a:r>
            <a:r>
              <a:rPr lang="es-GT" altLang="en-US" sz="2000" dirty="0"/>
              <a:t>ó</a:t>
            </a:r>
            <a:r>
              <a:rPr lang="es-GT" sz="2000" dirty="0"/>
              <a:t>mo la escuela implementa los requisitos de compromiso de los padres y familias de la ley Cada Estudiante Triunfa de </a:t>
            </a:r>
            <a:r>
              <a:rPr lang="es-GT" sz="2200" dirty="0"/>
              <a:t>2015. </a:t>
            </a:r>
          </a:p>
          <a:p>
            <a:r>
              <a:rPr lang="es-GT" sz="2200" i="1" dirty="0"/>
              <a:t>  </a:t>
            </a:r>
            <a:r>
              <a:rPr lang="es-GT" sz="2200" dirty="0"/>
              <a:t>Los componentes incluyen…</a:t>
            </a:r>
          </a:p>
          <a:p>
            <a:pPr lvl="1"/>
            <a:r>
              <a:rPr lang="es-GT" sz="1800" dirty="0"/>
              <a:t>C</a:t>
            </a:r>
            <a:r>
              <a:rPr lang="es-GT" altLang="en-US" sz="1800" dirty="0"/>
              <a:t>ó</a:t>
            </a:r>
            <a:r>
              <a:rPr lang="es-GT" sz="1800" dirty="0"/>
              <a:t>mo los padres pueden participar en tomar decisiones y actividades. </a:t>
            </a:r>
          </a:p>
          <a:p>
            <a:pPr lvl="1"/>
            <a:r>
              <a:rPr lang="es-GT" sz="1800" dirty="0"/>
              <a:t>C</a:t>
            </a:r>
            <a:r>
              <a:rPr lang="es-GT" altLang="en-US" sz="1800" dirty="0"/>
              <a:t>ó</a:t>
            </a:r>
            <a:r>
              <a:rPr lang="es-GT" sz="1800" dirty="0"/>
              <a:t>mo se usan los fondos para compromiso de los padres y familias</a:t>
            </a:r>
          </a:p>
          <a:p>
            <a:pPr lvl="1"/>
            <a:r>
              <a:rPr lang="es-GT" sz="1800" dirty="0"/>
              <a:t>C</a:t>
            </a:r>
            <a:r>
              <a:rPr lang="es-GT" altLang="en-US" sz="1800" dirty="0"/>
              <a:t>ó</a:t>
            </a:r>
            <a:r>
              <a:rPr lang="es-GT" sz="1800" dirty="0"/>
              <a:t>mo se proporciona a los padres con información y capacitación  </a:t>
            </a:r>
          </a:p>
          <a:p>
            <a:pPr lvl="1"/>
            <a:r>
              <a:rPr lang="es-GT" altLang="en-US" sz="1800" dirty="0"/>
              <a:t>Cómo la escuela capacitará a los padres y la facultad para la participación sólida de los padres y las familias a través de estrategias “basadas en la evidencia”.</a:t>
            </a:r>
            <a:endParaRPr lang="es-GT" sz="500" dirty="0"/>
          </a:p>
          <a:p>
            <a:r>
              <a:rPr lang="es-GT" altLang="en-US" sz="1800" dirty="0"/>
              <a:t>Ustedes, como padres de Título I, tienen el derecho de colaborar en el desarrollo del Plan de Compromiso de los Padres y las Familias de la escuela.</a:t>
            </a:r>
          </a:p>
          <a:p>
            <a:pPr>
              <a:buNone/>
            </a:pPr>
            <a:endParaRPr lang="en-US" sz="2200" dirty="0"/>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s-GT" altLang="en-US" sz="2800" dirty="0"/>
              <a:t>¿Qué es el Pacto entre la Escuela y los Padres?</a:t>
            </a:r>
            <a:endParaRPr lang="en-US" sz="2800" dirty="0"/>
          </a:p>
        </p:txBody>
      </p:sp>
      <p:sp>
        <p:nvSpPr>
          <p:cNvPr id="3" name="Content Placeholder 2"/>
          <p:cNvSpPr>
            <a:spLocks noGrp="1"/>
          </p:cNvSpPr>
          <p:nvPr>
            <p:ph idx="1"/>
          </p:nvPr>
        </p:nvSpPr>
        <p:spPr>
          <a:xfrm>
            <a:off x="457200" y="2133601"/>
            <a:ext cx="8001000" cy="3962400"/>
          </a:xfrm>
        </p:spPr>
        <p:txBody>
          <a:bodyPr/>
          <a:lstStyle/>
          <a:p>
            <a:r>
              <a:rPr lang="es-GT" altLang="en-US" sz="2000" dirty="0"/>
              <a:t>El pacto es un compromiso de parte de la escuela, de los padres, y del estudiante para compartir la responsabilidad para mejorar el logro académico</a:t>
            </a:r>
            <a:endParaRPr lang="en-US" altLang="en-US" sz="2000" dirty="0"/>
          </a:p>
          <a:p>
            <a:r>
              <a:rPr lang="es-GT" altLang="en-US" sz="2000" dirty="0"/>
              <a:t>Ustedes, como padres de Título I, tienen el derecho de colaborar en el desarrollo del Pacto entre la Escuela y los Padres</a:t>
            </a:r>
          </a:p>
          <a:p>
            <a:r>
              <a:rPr lang="es-GT" altLang="en-US" sz="2000" dirty="0"/>
              <a:t>Hay que mantener entre el hogar y la escuela la comunicación regular y significativa en un idioma que los miembros de la familia pueden entender.</a:t>
            </a:r>
            <a:endParaRPr lang="en-US" altLang="en-US" sz="2000" dirty="0"/>
          </a:p>
          <a:p>
            <a:r>
              <a:rPr lang="es-GT" altLang="en-US" sz="2000" dirty="0"/>
              <a:t>Repartición del pacto.</a:t>
            </a:r>
            <a:endParaRPr lang="en-US" altLang="en-US" sz="2000" dirty="0"/>
          </a:p>
          <a:p>
            <a:pPr>
              <a:buNone/>
            </a:pPr>
            <a:endParaRPr lang="en-US" sz="2200" dirty="0"/>
          </a:p>
          <a:p>
            <a:pPr>
              <a:buNone/>
            </a:pPr>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s-GT" altLang="en-US" sz="2800" dirty="0"/>
              <a:t>¿Qué es el Pacto entre la Escuela y los Padres?</a:t>
            </a:r>
            <a:endParaRPr lang="en-US" sz="2800" dirty="0"/>
          </a:p>
        </p:txBody>
      </p:sp>
      <p:sp>
        <p:nvSpPr>
          <p:cNvPr id="3" name="Content Placeholder 2"/>
          <p:cNvSpPr>
            <a:spLocks noGrp="1"/>
          </p:cNvSpPr>
          <p:nvPr>
            <p:ph idx="1"/>
          </p:nvPr>
        </p:nvSpPr>
        <p:spPr>
          <a:xfrm>
            <a:off x="457200" y="2133601"/>
            <a:ext cx="8001000" cy="3962400"/>
          </a:xfrm>
        </p:spPr>
        <p:txBody>
          <a:bodyPr/>
          <a:lstStyle/>
          <a:p>
            <a:r>
              <a:rPr lang="en-US" sz="2200" dirty="0"/>
              <a:t>Components of the compact</a:t>
            </a:r>
          </a:p>
          <a:p>
            <a:pPr lvl="1"/>
            <a:r>
              <a:rPr lang="en-US" sz="1800" dirty="0"/>
              <a:t>School Responsibilities</a:t>
            </a:r>
          </a:p>
          <a:p>
            <a:pPr lvl="1"/>
            <a:r>
              <a:rPr lang="en-US" sz="1800" dirty="0"/>
              <a:t>Parent Responsibilities</a:t>
            </a:r>
          </a:p>
          <a:p>
            <a:pPr lvl="1"/>
            <a:r>
              <a:rPr lang="en-US" sz="1800" dirty="0"/>
              <a:t>Student Responsibilities</a:t>
            </a:r>
          </a:p>
          <a:p>
            <a:pPr>
              <a:buNone/>
            </a:pPr>
            <a:endParaRPr lang="en-US" sz="2200" dirty="0"/>
          </a:p>
          <a:p>
            <a:pPr>
              <a:buNone/>
            </a:pPr>
            <a:endParaRPr lang="en-US" sz="2200" dirty="0"/>
          </a:p>
        </p:txBody>
      </p:sp>
    </p:spTree>
    <p:extLst>
      <p:ext uri="{BB962C8B-B14F-4D97-AF65-F5344CB8AC3E}">
        <p14:creationId xmlns:p14="http://schemas.microsoft.com/office/powerpoint/2010/main" val="1857041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s-GT" altLang="en-US" sz="2800" dirty="0"/>
              <a:t>¿Qué es el Pacto entre la Escuela y los Padres?</a:t>
            </a:r>
            <a:endParaRPr lang="en-US" sz="2800" dirty="0"/>
          </a:p>
        </p:txBody>
      </p:sp>
      <p:sp>
        <p:nvSpPr>
          <p:cNvPr id="3" name="Content Placeholder 2"/>
          <p:cNvSpPr>
            <a:spLocks noGrp="1"/>
          </p:cNvSpPr>
          <p:nvPr>
            <p:ph idx="1"/>
          </p:nvPr>
        </p:nvSpPr>
        <p:spPr>
          <a:xfrm>
            <a:off x="381000" y="1600200"/>
            <a:ext cx="8001000" cy="4800600"/>
          </a:xfrm>
        </p:spPr>
        <p:txBody>
          <a:bodyPr/>
          <a:lstStyle/>
          <a:p>
            <a:r>
              <a:rPr lang="en-US" sz="2200" dirty="0"/>
              <a:t>School Responsibilities </a:t>
            </a:r>
          </a:p>
          <a:p>
            <a:pPr lvl="1"/>
            <a:r>
              <a:rPr lang="en-US" sz="1800" dirty="0"/>
              <a:t>Provide high-quality curriculum and instruction in a supportive and effective learning environment that enables the participating children to meet the State’s student academic achievement standards.</a:t>
            </a:r>
          </a:p>
          <a:p>
            <a:pPr lvl="1"/>
            <a:r>
              <a:rPr lang="en-US" sz="1800" dirty="0"/>
              <a:t>Hold parent-teacher conferences during which this compact will be discussed as it relates to the individual child’s achievement. </a:t>
            </a:r>
            <a:r>
              <a:rPr lang="en-US" sz="1800" i="1" dirty="0"/>
              <a:t> (Limited due to COVID-19 restrictions)</a:t>
            </a:r>
          </a:p>
          <a:p>
            <a:pPr lvl="1"/>
            <a:r>
              <a:rPr lang="en-US" sz="1800" dirty="0"/>
              <a:t>Provide parents with frequent reports on their children’s progress.</a:t>
            </a:r>
          </a:p>
          <a:p>
            <a:pPr lvl="1"/>
            <a:r>
              <a:rPr lang="en-US" sz="1800" dirty="0"/>
              <a:t>Provide parents reasonable access to staff.</a:t>
            </a:r>
          </a:p>
          <a:p>
            <a:pPr lvl="1"/>
            <a:r>
              <a:rPr lang="en-US" sz="1800" dirty="0"/>
              <a:t>Provide parents opportunities to volunteer and participate in their child’s class, and to observe classroom activities. </a:t>
            </a:r>
            <a:r>
              <a:rPr lang="en-US" sz="1800" i="1" dirty="0"/>
              <a:t>(Limited due to COVID-19 restrictions)</a:t>
            </a:r>
          </a:p>
          <a:p>
            <a:pPr lvl="1"/>
            <a:r>
              <a:rPr lang="en-US" sz="1800" dirty="0"/>
              <a:t>Ensure regular two-way, meaningful communication between family members and school staff, and, to the extent practicable, in a language that family members can understand.</a:t>
            </a:r>
          </a:p>
          <a:p>
            <a:pPr>
              <a:buNone/>
            </a:pPr>
            <a:endParaRPr lang="en-US" sz="2200" dirty="0"/>
          </a:p>
          <a:p>
            <a:pPr>
              <a:buNone/>
            </a:pPr>
            <a:endParaRPr lang="en-US" sz="2200" dirty="0"/>
          </a:p>
        </p:txBody>
      </p:sp>
    </p:spTree>
    <p:extLst>
      <p:ext uri="{BB962C8B-B14F-4D97-AF65-F5344CB8AC3E}">
        <p14:creationId xmlns:p14="http://schemas.microsoft.com/office/powerpoint/2010/main" val="213629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s-GT" altLang="en-US" sz="2800" dirty="0"/>
              <a:t>¿Qué es el Pacto entre la Escuela y los Padres?</a:t>
            </a:r>
            <a:endParaRPr lang="en-US" sz="2800" dirty="0"/>
          </a:p>
        </p:txBody>
      </p:sp>
      <p:sp>
        <p:nvSpPr>
          <p:cNvPr id="3" name="Content Placeholder 2"/>
          <p:cNvSpPr>
            <a:spLocks noGrp="1"/>
          </p:cNvSpPr>
          <p:nvPr>
            <p:ph idx="1"/>
          </p:nvPr>
        </p:nvSpPr>
        <p:spPr>
          <a:xfrm>
            <a:off x="457200" y="2133601"/>
            <a:ext cx="8001000" cy="3962400"/>
          </a:xfrm>
        </p:spPr>
        <p:txBody>
          <a:bodyPr/>
          <a:lstStyle/>
          <a:p>
            <a:r>
              <a:rPr lang="en-US" sz="2200" dirty="0"/>
              <a:t>Parent Responsibilities</a:t>
            </a:r>
          </a:p>
          <a:p>
            <a:pPr lvl="1"/>
            <a:r>
              <a:rPr lang="en-US" sz="1800" dirty="0"/>
              <a:t>Parents will support their children’s learning.</a:t>
            </a:r>
          </a:p>
          <a:p>
            <a:pPr lvl="2"/>
            <a:endParaRPr lang="en-US" sz="1600" dirty="0"/>
          </a:p>
          <a:p>
            <a:pPr>
              <a:buNone/>
            </a:pPr>
            <a:endParaRPr lang="en-US" sz="2200" dirty="0"/>
          </a:p>
          <a:p>
            <a:pPr>
              <a:buNone/>
            </a:pPr>
            <a:endParaRPr lang="en-US" sz="2200" dirty="0"/>
          </a:p>
        </p:txBody>
      </p:sp>
    </p:spTree>
    <p:extLst>
      <p:ext uri="{BB962C8B-B14F-4D97-AF65-F5344CB8AC3E}">
        <p14:creationId xmlns:p14="http://schemas.microsoft.com/office/powerpoint/2010/main" val="20638933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s-GT" altLang="en-US" sz="2800" dirty="0"/>
              <a:t>¿Qué es el Pacto entre la Escuela y los Padres?</a:t>
            </a:r>
            <a:endParaRPr lang="en-US" sz="2800" dirty="0"/>
          </a:p>
        </p:txBody>
      </p:sp>
      <p:sp>
        <p:nvSpPr>
          <p:cNvPr id="3" name="Content Placeholder 2"/>
          <p:cNvSpPr>
            <a:spLocks noGrp="1"/>
          </p:cNvSpPr>
          <p:nvPr>
            <p:ph idx="1"/>
          </p:nvPr>
        </p:nvSpPr>
        <p:spPr>
          <a:xfrm>
            <a:off x="457200" y="2133601"/>
            <a:ext cx="8001000" cy="3962400"/>
          </a:xfrm>
        </p:spPr>
        <p:txBody>
          <a:bodyPr/>
          <a:lstStyle/>
          <a:p>
            <a:r>
              <a:rPr lang="en-US" sz="2200" dirty="0"/>
              <a:t>Student Responsibilities</a:t>
            </a:r>
          </a:p>
          <a:p>
            <a:pPr lvl="1"/>
            <a:r>
              <a:rPr lang="en-US" sz="1800" dirty="0"/>
              <a:t>Students will share the responsibility to improve their academic achievement and achieve the State’s high standards.</a:t>
            </a:r>
          </a:p>
          <a:p>
            <a:pPr lvl="2"/>
            <a:r>
              <a:rPr lang="en-US" sz="1600" dirty="0"/>
              <a:t>List</a:t>
            </a:r>
          </a:p>
          <a:p>
            <a:pPr lvl="2"/>
            <a:r>
              <a:rPr lang="en-US" sz="1600" dirty="0"/>
              <a:t>List</a:t>
            </a:r>
          </a:p>
          <a:p>
            <a:pPr lvl="2"/>
            <a:r>
              <a:rPr lang="en-US" sz="1600" dirty="0"/>
              <a:t>List</a:t>
            </a:r>
          </a:p>
          <a:p>
            <a:pPr>
              <a:buNone/>
            </a:pPr>
            <a:endParaRPr lang="en-US" sz="2200" dirty="0"/>
          </a:p>
          <a:p>
            <a:pPr>
              <a:buNone/>
            </a:pPr>
            <a:endParaRPr lang="en-US" sz="2200" dirty="0"/>
          </a:p>
        </p:txBody>
      </p:sp>
    </p:spTree>
    <p:extLst>
      <p:ext uri="{BB962C8B-B14F-4D97-AF65-F5344CB8AC3E}">
        <p14:creationId xmlns:p14="http://schemas.microsoft.com/office/powerpoint/2010/main" val="3283480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s-GT" altLang="en-US" sz="2800" dirty="0"/>
              <a:t>¿Cómo solicito información acerca de los títulos de los profesores de mi hijo?</a:t>
            </a:r>
            <a:endParaRPr lang="en-US" sz="2800" dirty="0"/>
          </a:p>
        </p:txBody>
      </p:sp>
      <p:sp>
        <p:nvSpPr>
          <p:cNvPr id="3" name="Content Placeholder 2"/>
          <p:cNvSpPr>
            <a:spLocks noGrp="1"/>
          </p:cNvSpPr>
          <p:nvPr>
            <p:ph idx="1"/>
          </p:nvPr>
        </p:nvSpPr>
        <p:spPr>
          <a:xfrm>
            <a:off x="457200" y="2667000"/>
            <a:ext cx="8001000" cy="2895599"/>
          </a:xfrm>
        </p:spPr>
        <p:txBody>
          <a:bodyPr/>
          <a:lstStyle/>
          <a:p>
            <a:r>
              <a:rPr lang="es-GT" altLang="en-US" sz="2000" dirty="0"/>
              <a:t>Ustedes, como padres de Título I, tienen el derecho de solicitar información acerca de los títulos del profesor de su hijo.</a:t>
            </a:r>
            <a:endParaRPr lang="en-US" altLang="en-US" sz="2000" dirty="0"/>
          </a:p>
          <a:p>
            <a:r>
              <a:rPr lang="es-GT" altLang="en-US" sz="2000" dirty="0"/>
              <a:t>Cómo se le avisa de este derecho y el proceso para hacer tal solicitud.</a:t>
            </a:r>
          </a:p>
          <a:p>
            <a:r>
              <a:rPr lang="es-ES" sz="2000" dirty="0"/>
              <a:t>Las cartas sobre el derecho a saber de los padres del distrito y de la escuela se encuentran en la sección Publicaciones del sitio web elmoreco.com.</a:t>
            </a:r>
            <a:endParaRPr lang="en-US" altLang="en-US" sz="2000" dirty="0"/>
          </a:p>
          <a:p>
            <a:pPr>
              <a:buNone/>
            </a:pPr>
            <a:endParaRPr lang="en-US" sz="2200" dirty="0"/>
          </a:p>
          <a:p>
            <a:pPr>
              <a:buNone/>
            </a:pPr>
            <a:endParaRPr lang="en-US" sz="2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s-GT" altLang="en-US" sz="2800" dirty="0"/>
              <a:t>¿Cómo se lleva a cabo la Evaluación Anual del Plan de Compromiso de los Padres y Familias?</a:t>
            </a:r>
            <a:endParaRPr lang="en-US" sz="2800" dirty="0"/>
          </a:p>
        </p:txBody>
      </p:sp>
      <p:sp>
        <p:nvSpPr>
          <p:cNvPr id="3" name="Content Placeholder 2"/>
          <p:cNvSpPr>
            <a:spLocks noGrp="1"/>
          </p:cNvSpPr>
          <p:nvPr>
            <p:ph idx="1"/>
          </p:nvPr>
        </p:nvSpPr>
        <p:spPr>
          <a:xfrm>
            <a:off x="685800" y="1600200"/>
            <a:ext cx="7696200" cy="5257800"/>
          </a:xfrm>
        </p:spPr>
        <p:txBody>
          <a:bodyPr/>
          <a:lstStyle/>
          <a:p>
            <a:r>
              <a:rPr lang="es-GT" altLang="en-US" sz="2000" dirty="0"/>
              <a:t>Requisitos de la Evaluación </a:t>
            </a:r>
          </a:p>
          <a:p>
            <a:r>
              <a:rPr lang="es-ES" sz="2000" dirty="0"/>
              <a:t>Propósito de la evaluación</a:t>
            </a:r>
          </a:p>
          <a:p>
            <a:pPr marL="0" indent="0">
              <a:buNone/>
            </a:pPr>
            <a:r>
              <a:rPr lang="es-ES" sz="2000" dirty="0" smtClean="0"/>
              <a:t>-</a:t>
            </a:r>
            <a:r>
              <a:rPr lang="es-ES" sz="1800" dirty="0" smtClean="0"/>
              <a:t>Para </a:t>
            </a:r>
            <a:r>
              <a:rPr lang="es-ES" sz="1800" dirty="0"/>
              <a:t>finalmente mejorar la calidad académica de la escuela</a:t>
            </a:r>
            <a:r>
              <a:rPr lang="es-ES" sz="2000" dirty="0" smtClean="0"/>
              <a:t>.</a:t>
            </a:r>
          </a:p>
          <a:p>
            <a:pPr marL="0" indent="0">
              <a:buNone/>
            </a:pPr>
            <a:r>
              <a:rPr lang="en-US" sz="2000" dirty="0" smtClean="0"/>
              <a:t>Evaluation Purpose</a:t>
            </a:r>
          </a:p>
          <a:p>
            <a:pPr lvl="1"/>
            <a:r>
              <a:rPr lang="en-US" sz="1800" dirty="0" smtClean="0"/>
              <a:t>To ultimately improve the academic quality of the school</a:t>
            </a:r>
            <a:endParaRPr lang="es-GT" altLang="en-US" sz="2000" dirty="0" smtClean="0"/>
          </a:p>
          <a:p>
            <a:r>
              <a:rPr lang="es-GT" sz="1800" dirty="0" smtClean="0"/>
              <a:t>La Agencia Local de Educaci</a:t>
            </a:r>
            <a:r>
              <a:rPr lang="es-GT" altLang="en-US" sz="1800" dirty="0" smtClean="0"/>
              <a:t>ó</a:t>
            </a:r>
            <a:r>
              <a:rPr lang="es-GT" sz="1800" dirty="0" smtClean="0"/>
              <a:t>n y las escuelas deben comunicarse con todos los padres y las familias atravesando barreras de cultura, lenguaje, discapacidades, y pobreza.</a:t>
            </a:r>
          </a:p>
          <a:p>
            <a:r>
              <a:rPr lang="es-GT" altLang="en-US" sz="1800" dirty="0" smtClean="0"/>
              <a:t>Se </a:t>
            </a:r>
            <a:r>
              <a:rPr lang="es-GT" altLang="en-US" sz="1800" dirty="0"/>
              <a:t>lleva a cabo cada año</a:t>
            </a:r>
          </a:p>
          <a:p>
            <a:pPr lvl="1"/>
            <a:r>
              <a:rPr lang="es-GT" altLang="en-US" sz="1800" dirty="0"/>
              <a:t>Se lleva a cabo con la colaboración de los padres de Título I</a:t>
            </a:r>
          </a:p>
          <a:p>
            <a:pPr lvl="1"/>
            <a:r>
              <a:rPr lang="es-GT" altLang="en-US" sz="1800" dirty="0"/>
              <a:t>Analizar el contenido y la eficacia del plan actual</a:t>
            </a:r>
          </a:p>
          <a:p>
            <a:pPr lvl="1"/>
            <a:r>
              <a:rPr lang="es-GT" altLang="en-US" sz="1800" dirty="0"/>
              <a:t>Identificar las barreras que impiden la participación de los padres</a:t>
            </a:r>
          </a:p>
          <a:p>
            <a:pPr lvl="1"/>
            <a:r>
              <a:rPr lang="es-GT" altLang="en-US" sz="1800" dirty="0"/>
              <a:t>Fuentes de datos/información pueden incluir</a:t>
            </a:r>
          </a:p>
          <a:p>
            <a:pPr lvl="2"/>
            <a:r>
              <a:rPr lang="es-GT" altLang="en-US" dirty="0"/>
              <a:t>Encuesta para padres (obligatorio)</a:t>
            </a:r>
          </a:p>
          <a:p>
            <a:pPr lvl="2"/>
            <a:r>
              <a:rPr lang="es-GT" altLang="en-US" dirty="0"/>
              <a:t>Grupos consultivos</a:t>
            </a:r>
          </a:p>
          <a:p>
            <a:pPr lvl="2"/>
            <a:r>
              <a:rPr lang="es-GT" altLang="en-US" dirty="0"/>
              <a:t>Comités consultivos de padres</a:t>
            </a:r>
          </a:p>
          <a:p>
            <a:pPr>
              <a:buNone/>
            </a:pPr>
            <a:endParaRPr lang="en-US"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s-GT" altLang="en-US" dirty="0"/>
              <a:t>¿Por qué nos hemos reunido?</a:t>
            </a:r>
            <a:endParaRPr lang="en-US" dirty="0"/>
          </a:p>
        </p:txBody>
      </p:sp>
      <p:sp>
        <p:nvSpPr>
          <p:cNvPr id="3" name="Content Placeholder 2"/>
          <p:cNvSpPr>
            <a:spLocks noGrp="1"/>
          </p:cNvSpPr>
          <p:nvPr>
            <p:ph idx="1"/>
          </p:nvPr>
        </p:nvSpPr>
        <p:spPr>
          <a:xfrm>
            <a:off x="609600" y="2209800"/>
            <a:ext cx="7924800" cy="3124200"/>
          </a:xfrm>
        </p:spPr>
        <p:txBody>
          <a:bodyPr/>
          <a:lstStyle/>
          <a:p>
            <a:pPr marL="0" indent="0">
              <a:buNone/>
            </a:pPr>
            <a:r>
              <a:rPr lang="es-GT" dirty="0"/>
              <a:t>La ley </a:t>
            </a:r>
            <a:r>
              <a:rPr lang="es-GT" i="1" dirty="0"/>
              <a:t>Cada Estudiante Triunfa de 2015 </a:t>
            </a:r>
            <a:r>
              <a:rPr lang="es-GT" dirty="0"/>
              <a:t>requiere que cada escuela de Título I organice una Reunión Anual de Padres de Título I con el propósito de…</a:t>
            </a:r>
            <a:endParaRPr lang="en-US" dirty="0"/>
          </a:p>
          <a:p>
            <a:pPr marL="0" indent="0">
              <a:buNone/>
            </a:pPr>
            <a:endParaRPr lang="es-GT" sz="1200" dirty="0"/>
          </a:p>
          <a:p>
            <a:pPr>
              <a:defRPr/>
            </a:pPr>
            <a:r>
              <a:rPr lang="es-GT" dirty="0"/>
              <a:t>Informarles de la participación de la escuela en el programa Título I</a:t>
            </a:r>
          </a:p>
          <a:p>
            <a:pPr>
              <a:defRPr/>
            </a:pPr>
            <a:r>
              <a:rPr lang="es-GT" dirty="0"/>
              <a:t>Explicarles cuáles son los requisitos de Título I</a:t>
            </a:r>
          </a:p>
          <a:p>
            <a:pPr>
              <a:defRPr/>
            </a:pPr>
            <a:r>
              <a:rPr lang="es-GT" dirty="0"/>
              <a:t>Explicarles cuáles son sus derechos como padre para participar</a:t>
            </a:r>
          </a:p>
          <a:p>
            <a:pPr lvl="1">
              <a:buNone/>
            </a:pPr>
            <a:endParaRPr lang="es-GT" sz="1800" dirty="0"/>
          </a:p>
          <a:p>
            <a:pPr>
              <a:buNone/>
            </a:pPr>
            <a:r>
              <a:rPr lang="es-GT" sz="2200"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s-GT" altLang="en-US" sz="2800" dirty="0"/>
              <a:t>¿Cómo se lleva a cabo la Evaluación Anual del Plan de Compromiso de los Padres y Familias?</a:t>
            </a:r>
            <a:endParaRPr lang="en-US" sz="2800" dirty="0"/>
          </a:p>
        </p:txBody>
      </p:sp>
      <p:sp>
        <p:nvSpPr>
          <p:cNvPr id="3" name="Content Placeholder 2"/>
          <p:cNvSpPr>
            <a:spLocks noGrp="1"/>
          </p:cNvSpPr>
          <p:nvPr>
            <p:ph idx="1"/>
          </p:nvPr>
        </p:nvSpPr>
        <p:spPr>
          <a:xfrm>
            <a:off x="990600" y="1828800"/>
            <a:ext cx="7162800" cy="4800600"/>
          </a:xfrm>
        </p:spPr>
        <p:txBody>
          <a:bodyPr/>
          <a:lstStyle/>
          <a:p>
            <a:r>
              <a:rPr lang="en-US" dirty="0"/>
              <a:t>Process and Timeline	</a:t>
            </a:r>
          </a:p>
          <a:p>
            <a:pPr lvl="1"/>
            <a:r>
              <a:rPr lang="en-US" dirty="0"/>
              <a:t>Parent Surveys administered in the Spring</a:t>
            </a:r>
          </a:p>
          <a:p>
            <a:pPr lvl="1"/>
            <a:r>
              <a:rPr lang="en-US" dirty="0"/>
              <a:t>Compilation of survey data</a:t>
            </a:r>
          </a:p>
          <a:p>
            <a:pPr lvl="1"/>
            <a:r>
              <a:rPr lang="en-US" dirty="0"/>
              <a:t>Parent participation in school activities </a:t>
            </a:r>
          </a:p>
          <a:p>
            <a:pPr lvl="1"/>
            <a:r>
              <a:rPr lang="en-US" dirty="0"/>
              <a:t>Parent input in advisory meetings</a:t>
            </a:r>
          </a:p>
          <a:p>
            <a:pPr lvl="1"/>
            <a:endParaRPr lang="en-US" dirty="0"/>
          </a:p>
          <a:p>
            <a:pPr lvl="1"/>
            <a:endParaRPr lang="en-US" sz="100" dirty="0"/>
          </a:p>
          <a:p>
            <a:pPr lvl="1">
              <a:buNone/>
            </a:pPr>
            <a:endParaRPr lang="en-US" sz="500" dirty="0"/>
          </a:p>
          <a:p>
            <a:r>
              <a:rPr lang="en-US" sz="2200" dirty="0"/>
              <a:t>How the evaluation informs next year’s plan</a:t>
            </a:r>
          </a:p>
          <a:p>
            <a:pPr lvl="1"/>
            <a:r>
              <a:rPr lang="en-US" sz="1800" dirty="0"/>
              <a:t>Revised goals are stated based on needs.</a:t>
            </a:r>
          </a:p>
          <a:p>
            <a:pPr>
              <a:buNone/>
            </a:pPr>
            <a:endParaRPr lang="en-US" sz="2200" dirty="0"/>
          </a:p>
          <a:p>
            <a:pPr>
              <a:buNone/>
            </a:pPr>
            <a:endParaRPr lang="en-US" sz="2200" dirty="0"/>
          </a:p>
        </p:txBody>
      </p:sp>
    </p:spTree>
    <p:extLst>
      <p:ext uri="{BB962C8B-B14F-4D97-AF65-F5344CB8AC3E}">
        <p14:creationId xmlns:p14="http://schemas.microsoft.com/office/powerpoint/2010/main" val="2386664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s-GT" altLang="en-US" sz="3200" dirty="0"/>
              <a:t>¿Quiénes son los lideres entre los padres de esta escuela?</a:t>
            </a:r>
            <a:endParaRPr lang="en-US" sz="3200" dirty="0"/>
          </a:p>
        </p:txBody>
      </p:sp>
      <p:sp>
        <p:nvSpPr>
          <p:cNvPr id="3" name="Content Placeholder 2"/>
          <p:cNvSpPr>
            <a:spLocks noGrp="1"/>
          </p:cNvSpPr>
          <p:nvPr>
            <p:ph idx="1"/>
          </p:nvPr>
        </p:nvSpPr>
        <p:spPr>
          <a:xfrm>
            <a:off x="457200" y="1866900"/>
            <a:ext cx="8458200" cy="4305300"/>
          </a:xfrm>
        </p:spPr>
        <p:txBody>
          <a:bodyPr/>
          <a:lstStyle/>
          <a:p>
            <a:pPr>
              <a:buNone/>
            </a:pPr>
            <a:r>
              <a:rPr lang="en-US" sz="2000" dirty="0"/>
              <a:t>Name of Title I Representative</a:t>
            </a:r>
          </a:p>
          <a:p>
            <a:pPr>
              <a:buNone/>
            </a:pPr>
            <a:r>
              <a:rPr lang="en-US" sz="2000" dirty="0"/>
              <a:t>Email</a:t>
            </a:r>
          </a:p>
          <a:p>
            <a:pPr>
              <a:buNone/>
            </a:pPr>
            <a:endParaRPr lang="en-US" sz="2000" dirty="0"/>
          </a:p>
          <a:p>
            <a:pPr>
              <a:buNone/>
            </a:pPr>
            <a:r>
              <a:rPr lang="en-US" sz="2000" dirty="0"/>
              <a:t>Name of Parent Liaison (if different from TI rep)</a:t>
            </a:r>
          </a:p>
          <a:p>
            <a:pPr>
              <a:buNone/>
            </a:pPr>
            <a:r>
              <a:rPr lang="en-US" sz="2000" dirty="0"/>
              <a:t>Email</a:t>
            </a:r>
          </a:p>
          <a:p>
            <a:pPr>
              <a:buNone/>
            </a:pPr>
            <a:endParaRPr lang="en-US" sz="2000" dirty="0"/>
          </a:p>
          <a:p>
            <a:pPr>
              <a:buNone/>
            </a:pPr>
            <a:r>
              <a:rPr lang="en-US" sz="2000" dirty="0"/>
              <a:t>Name of Principal</a:t>
            </a:r>
          </a:p>
          <a:p>
            <a:pPr>
              <a:buNone/>
            </a:pPr>
            <a:r>
              <a:rPr lang="en-US" sz="2000" dirty="0"/>
              <a:t>Email</a:t>
            </a:r>
          </a:p>
          <a:p>
            <a:pPr>
              <a:buNone/>
            </a:pP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a:p>
          <a:p>
            <a:pPr marL="0" indent="0" algn="ctr">
              <a:buFontTx/>
              <a:buNone/>
              <a:defRPr/>
            </a:pPr>
            <a:r>
              <a:rPr lang="es-GT" sz="4800" b="1" dirty="0"/>
              <a:t>¿Preguntas?</a:t>
            </a:r>
            <a:endParaRPr lang="en-US" sz="4800" dirty="0"/>
          </a:p>
        </p:txBody>
      </p:sp>
      <p:sp>
        <p:nvSpPr>
          <p:cNvPr id="4" name="Title 3"/>
          <p:cNvSpPr>
            <a:spLocks noGrp="1"/>
          </p:cNvSpPr>
          <p:nvPr>
            <p:ph type="title"/>
          </p:nvPr>
        </p:nvSpPr>
        <p:spPr/>
        <p:txBody>
          <a:bodyPr/>
          <a:lstStyle/>
          <a:p>
            <a:r>
              <a:rPr 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s-GT" altLang="en-US" sz="3200" dirty="0"/>
              <a:t>Lo que descubrirán…</a:t>
            </a:r>
            <a:endParaRPr lang="en-US" sz="3400" dirty="0"/>
          </a:p>
        </p:txBody>
      </p:sp>
      <p:sp>
        <p:nvSpPr>
          <p:cNvPr id="3" name="Content Placeholder 2"/>
          <p:cNvSpPr>
            <a:spLocks noGrp="1"/>
          </p:cNvSpPr>
          <p:nvPr>
            <p:ph idx="1"/>
          </p:nvPr>
        </p:nvSpPr>
        <p:spPr>
          <a:xfrm>
            <a:off x="413657" y="1676400"/>
            <a:ext cx="8001000" cy="3657600"/>
          </a:xfrm>
        </p:spPr>
        <p:txBody>
          <a:bodyPr/>
          <a:lstStyle/>
          <a:p>
            <a:r>
              <a:rPr lang="es-GT" altLang="en-US" sz="2000" dirty="0"/>
              <a:t>¿Qué significa ser una escuela de Título I?</a:t>
            </a:r>
            <a:endParaRPr lang="en-US" altLang="en-US" sz="2000" dirty="0"/>
          </a:p>
          <a:p>
            <a:r>
              <a:rPr lang="es-GT" altLang="en-US" sz="2000" dirty="0"/>
              <a:t>¿Qué es el 1% reservado para la participación de los padres?</a:t>
            </a:r>
            <a:endParaRPr lang="en-US" altLang="en-US" sz="2000" dirty="0"/>
          </a:p>
          <a:p>
            <a:r>
              <a:rPr lang="es-GT" altLang="en-US" sz="2000" dirty="0"/>
              <a:t>¿Qué es el Plan de Título I de la Agencia Local de Educación? </a:t>
            </a:r>
            <a:endParaRPr lang="en-US" altLang="en-US" sz="2000" dirty="0"/>
          </a:p>
          <a:p>
            <a:r>
              <a:rPr lang="es-GT" altLang="en-US" sz="2000" dirty="0"/>
              <a:t>¿Qué es el Plan de Compromiso de los Padres y Familias de la Agencia Local de Educación?</a:t>
            </a:r>
            <a:endParaRPr lang="en-US" altLang="en-US" sz="2000" dirty="0"/>
          </a:p>
          <a:p>
            <a:r>
              <a:rPr lang="es-GT" altLang="en-US" sz="2000" dirty="0"/>
              <a:t>¿Qué es el Plan de Mejoramiento Continuo?</a:t>
            </a:r>
            <a:endParaRPr lang="en-US" altLang="en-US" sz="2000" dirty="0"/>
          </a:p>
          <a:p>
            <a:r>
              <a:rPr lang="es-GT" altLang="en-US" sz="2000" dirty="0"/>
              <a:t>¿Qué es el Pacto entre la Escuela y los Padres?</a:t>
            </a:r>
            <a:endParaRPr lang="en-US" altLang="en-US" sz="2000" dirty="0"/>
          </a:p>
          <a:p>
            <a:r>
              <a:rPr lang="es-GT" altLang="en-US" sz="2000" dirty="0"/>
              <a:t>¿Cómo solicito información acerca de los títulos del profesor(es) de mi hijo?</a:t>
            </a:r>
            <a:endParaRPr lang="en-US" altLang="en-US" sz="2000" dirty="0"/>
          </a:p>
          <a:p>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381000" y="609600"/>
            <a:ext cx="5638800" cy="1143000"/>
          </a:xfrm>
        </p:spPr>
        <p:txBody>
          <a:bodyPr/>
          <a:lstStyle/>
          <a:p>
            <a:r>
              <a:rPr lang="es-GT" altLang="en-US" sz="3200" dirty="0"/>
              <a:t>Lo que descubrirán…</a:t>
            </a:r>
            <a:r>
              <a:rPr lang="en-US" altLang="en-US" sz="3200" dirty="0"/>
              <a:t/>
            </a:r>
            <a:br>
              <a:rPr lang="en-US" altLang="en-US" sz="3200" dirty="0"/>
            </a:br>
            <a:r>
              <a:rPr lang="es-GT" altLang="en-US" sz="3200" i="1" dirty="0"/>
              <a:t>(Continuación)</a:t>
            </a:r>
            <a:endParaRPr lang="en-US" sz="2400" i="1" dirty="0"/>
          </a:p>
        </p:txBody>
      </p:sp>
      <p:sp>
        <p:nvSpPr>
          <p:cNvPr id="3" name="Content Placeholder 2"/>
          <p:cNvSpPr>
            <a:spLocks noGrp="1"/>
          </p:cNvSpPr>
          <p:nvPr>
            <p:ph idx="1"/>
          </p:nvPr>
        </p:nvSpPr>
        <p:spPr>
          <a:xfrm>
            <a:off x="609600" y="2057400"/>
            <a:ext cx="7924800" cy="4038601"/>
          </a:xfrm>
          <a:ln>
            <a:noFill/>
          </a:ln>
        </p:spPr>
        <p:txBody>
          <a:bodyPr/>
          <a:lstStyle/>
          <a:p>
            <a:pPr>
              <a:buNone/>
            </a:pPr>
            <a:endParaRPr lang="es-GT" sz="500" dirty="0"/>
          </a:p>
          <a:p>
            <a:pPr>
              <a:buNone/>
            </a:pPr>
            <a:endParaRPr lang="es-GT" sz="500" dirty="0"/>
          </a:p>
          <a:p>
            <a:pPr>
              <a:buNone/>
            </a:pPr>
            <a:endParaRPr lang="es-GT" sz="500" dirty="0"/>
          </a:p>
          <a:p>
            <a:pPr>
              <a:buNone/>
            </a:pPr>
            <a:endParaRPr lang="es-GT" sz="400" dirty="0"/>
          </a:p>
          <a:p>
            <a:r>
              <a:rPr lang="es-GT" altLang="en-US" dirty="0"/>
              <a:t>¿Cómo se lleva a cabo la Evaluación Anual del Plan de Compromiso de los Padres y la Familia?</a:t>
            </a:r>
          </a:p>
          <a:p>
            <a:r>
              <a:rPr lang="es-GT" dirty="0"/>
              <a:t>Las evaluaciones deben enfocarse en 3 componentes claves</a:t>
            </a:r>
          </a:p>
          <a:p>
            <a:pPr lvl="1"/>
            <a:r>
              <a:rPr lang="es-GT" dirty="0"/>
              <a:t>1. Barreras</a:t>
            </a:r>
          </a:p>
          <a:p>
            <a:pPr lvl="1"/>
            <a:r>
              <a:rPr lang="es-GT" dirty="0"/>
              <a:t>2. Capacidad para ayudar en el aprendizaje</a:t>
            </a:r>
          </a:p>
          <a:p>
            <a:pPr lvl="1"/>
            <a:r>
              <a:rPr lang="es-GT" dirty="0"/>
              <a:t>3. Interacciones exitosas</a:t>
            </a:r>
          </a:p>
          <a:p>
            <a:pPr>
              <a:buNone/>
            </a:pPr>
            <a:endParaRPr lang="es-GT" sz="400" dirty="0"/>
          </a:p>
          <a:p>
            <a:pPr>
              <a:buNone/>
            </a:pPr>
            <a:endParaRPr lang="es-GT" sz="500" dirty="0"/>
          </a:p>
          <a:p>
            <a:r>
              <a:rPr lang="es-GT" altLang="en-US" dirty="0"/>
              <a:t>¿Cómo puedo participar en estos asuntos que estamos descubriendo?</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s-GT" altLang="en-US" sz="3200" dirty="0"/>
              <a:t>¿Qué significa ser una escuela de Título I?</a:t>
            </a:r>
            <a:endParaRPr lang="en-US" sz="3200" dirty="0"/>
          </a:p>
        </p:txBody>
      </p:sp>
      <p:sp>
        <p:nvSpPr>
          <p:cNvPr id="3" name="Content Placeholder 2"/>
          <p:cNvSpPr>
            <a:spLocks noGrp="1"/>
          </p:cNvSpPr>
          <p:nvPr>
            <p:ph idx="1"/>
          </p:nvPr>
        </p:nvSpPr>
        <p:spPr>
          <a:xfrm>
            <a:off x="457200" y="1981200"/>
            <a:ext cx="7620000" cy="4525963"/>
          </a:xfrm>
        </p:spPr>
        <p:txBody>
          <a:bodyPr/>
          <a:lstStyle/>
          <a:p>
            <a:r>
              <a:rPr lang="es-GT" altLang="en-US" sz="2000" dirty="0"/>
              <a:t>Ser una escuela de Título I implica recibir fondos federales (dólares Título I) para </a:t>
            </a:r>
            <a:r>
              <a:rPr lang="es-GT" altLang="en-US" sz="2000" u="sng" dirty="0"/>
              <a:t>suplementar</a:t>
            </a:r>
            <a:r>
              <a:rPr lang="es-GT" altLang="en-US" sz="2000" dirty="0"/>
              <a:t> los programas actuales de la escuela.  Los fondos se usan para:</a:t>
            </a:r>
            <a:endParaRPr lang="en-US" altLang="en-US" sz="2000" dirty="0"/>
          </a:p>
          <a:p>
            <a:pPr lvl="1"/>
            <a:r>
              <a:rPr lang="es-GT" altLang="en-US" sz="1800" dirty="0"/>
              <a:t>Identificar a los estudiantes con dificultades académicas y prestarles ayuda oportuna para que puedan cumplir con los estándares desafiantes de contenido del Estado.</a:t>
            </a:r>
            <a:endParaRPr lang="en-US" altLang="en-US" sz="1800" dirty="0"/>
          </a:p>
          <a:p>
            <a:pPr lvl="1"/>
            <a:r>
              <a:rPr lang="es-GT" altLang="en-US" sz="1800" dirty="0"/>
              <a:t>Obtener facultad/programas/materiales/útiles suplementarios.</a:t>
            </a:r>
            <a:endParaRPr lang="en-US" altLang="en-US" sz="1800" dirty="0"/>
          </a:p>
          <a:p>
            <a:pPr lvl="1"/>
            <a:r>
              <a:rPr lang="es-GT" altLang="en-US" sz="1800" dirty="0"/>
              <a:t>Llevar a cabo reuniones/capacitación/actividades para la participación de los padres</a:t>
            </a:r>
            <a:endParaRPr lang="en-US" altLang="en-US" sz="1800" dirty="0"/>
          </a:p>
          <a:p>
            <a:pPr marL="457200" lvl="1" indent="0">
              <a:buNone/>
            </a:pPr>
            <a:endParaRPr lang="en-US" sz="1800" dirty="0"/>
          </a:p>
          <a:p>
            <a:pPr lvl="1">
              <a:buNone/>
            </a:pPr>
            <a:endParaRPr lang="en-US" sz="1000" dirty="0"/>
          </a:p>
          <a:p>
            <a:r>
              <a:rPr lang="es-GT" altLang="en-US" sz="2000" dirty="0"/>
              <a:t>Ser una escuela de Título I también implica la participación de los padres y las familias e informarles de sus derechos bajo la ley </a:t>
            </a:r>
            <a:r>
              <a:rPr lang="es-GT" altLang="en-US" sz="2000" i="1" dirty="0"/>
              <a:t>Cada Estudiante Triunfa</a:t>
            </a:r>
            <a:r>
              <a:rPr lang="es-GT" altLang="en-US" sz="2000" dirty="0"/>
              <a:t>.</a:t>
            </a:r>
            <a:endParaRPr lang="en-US" altLang="en-US" sz="2000" dirty="0"/>
          </a:p>
          <a:p>
            <a:endParaRPr lang="en-US" sz="2200" dirty="0"/>
          </a:p>
          <a:p>
            <a:pPr>
              <a:buNone/>
            </a:pPr>
            <a:endParaRPr lang="en-US" sz="2200" dirty="0"/>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s-GT" altLang="en-US" sz="3200" dirty="0"/>
              <a:t>¿Qué significa ser una escuela de Título I?</a:t>
            </a:r>
            <a:endParaRPr lang="en-US" sz="3200" dirty="0"/>
          </a:p>
        </p:txBody>
      </p:sp>
      <p:sp>
        <p:nvSpPr>
          <p:cNvPr id="3" name="Content Placeholder 2"/>
          <p:cNvSpPr>
            <a:spLocks noGrp="1"/>
          </p:cNvSpPr>
          <p:nvPr>
            <p:ph idx="1"/>
          </p:nvPr>
        </p:nvSpPr>
        <p:spPr>
          <a:xfrm>
            <a:off x="457200" y="1981200"/>
            <a:ext cx="7620000" cy="4525963"/>
          </a:xfrm>
        </p:spPr>
        <p:txBody>
          <a:bodyPr/>
          <a:lstStyle/>
          <a:p>
            <a:r>
              <a:rPr lang="en-US" sz="2200" dirty="0"/>
              <a:t>Examples of how Title I monies are spent to support schools:</a:t>
            </a:r>
          </a:p>
          <a:p>
            <a:pPr lvl="1"/>
            <a:r>
              <a:rPr lang="en-US" sz="1800" dirty="0"/>
              <a:t>Salaries </a:t>
            </a:r>
          </a:p>
          <a:p>
            <a:pPr lvl="1"/>
            <a:r>
              <a:rPr lang="en-US" sz="1800" dirty="0"/>
              <a:t>Computers</a:t>
            </a:r>
          </a:p>
          <a:p>
            <a:pPr lvl="1"/>
            <a:r>
              <a:rPr lang="en-US" sz="1800" dirty="0"/>
              <a:t>Software</a:t>
            </a:r>
          </a:p>
          <a:p>
            <a:pPr lvl="1"/>
            <a:r>
              <a:rPr lang="en-US" sz="1800" dirty="0"/>
              <a:t>Instructional Supplies</a:t>
            </a:r>
          </a:p>
          <a:p>
            <a:endParaRPr lang="en-US" sz="2200" dirty="0"/>
          </a:p>
          <a:p>
            <a:pPr>
              <a:buNone/>
            </a:pPr>
            <a:endParaRPr lang="en-US" sz="2200" dirty="0"/>
          </a:p>
          <a:p>
            <a:pPr>
              <a:buNone/>
            </a:pPr>
            <a:endParaRPr lang="en-US" sz="2200" dirty="0"/>
          </a:p>
        </p:txBody>
      </p:sp>
    </p:spTree>
    <p:extLst>
      <p:ext uri="{BB962C8B-B14F-4D97-AF65-F5344CB8AC3E}">
        <p14:creationId xmlns:p14="http://schemas.microsoft.com/office/powerpoint/2010/main" val="2338807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s-GT" altLang="en-US" sz="3200" dirty="0"/>
              <a:t>¿Qué significa ser una escuela de Título I?</a:t>
            </a:r>
            <a:endParaRPr lang="en-US" sz="3200" dirty="0"/>
          </a:p>
        </p:txBody>
      </p:sp>
      <p:sp>
        <p:nvSpPr>
          <p:cNvPr id="3" name="Content Placeholder 2"/>
          <p:cNvSpPr>
            <a:spLocks noGrp="1"/>
          </p:cNvSpPr>
          <p:nvPr>
            <p:ph idx="1"/>
          </p:nvPr>
        </p:nvSpPr>
        <p:spPr>
          <a:xfrm>
            <a:off x="457200" y="1981200"/>
            <a:ext cx="7620000" cy="4525963"/>
          </a:xfrm>
        </p:spPr>
        <p:txBody>
          <a:bodyPr/>
          <a:lstStyle/>
          <a:p>
            <a:r>
              <a:rPr lang="en-US" sz="2200" dirty="0"/>
              <a:t>Examples of how Title I monies are spent for Parent and Family Engagement</a:t>
            </a:r>
          </a:p>
          <a:p>
            <a:pPr lvl="1"/>
            <a:r>
              <a:rPr lang="en-US" sz="1800" dirty="0"/>
              <a:t>Meeting supplies </a:t>
            </a:r>
          </a:p>
          <a:p>
            <a:pPr lvl="1"/>
            <a:r>
              <a:rPr lang="en-US" sz="1800" dirty="0"/>
              <a:t>Student planners</a:t>
            </a:r>
          </a:p>
          <a:p>
            <a:endParaRPr lang="en-US" sz="2200" dirty="0"/>
          </a:p>
          <a:p>
            <a:pPr>
              <a:buNone/>
            </a:pPr>
            <a:endParaRPr lang="en-US" sz="2200" dirty="0"/>
          </a:p>
          <a:p>
            <a:r>
              <a:rPr lang="en-US" sz="2200" dirty="0"/>
              <a:t>Parents have the right to be involved in decisions made at the school level and the district level.</a:t>
            </a:r>
          </a:p>
          <a:p>
            <a:endParaRPr lang="en-US" sz="2200" dirty="0"/>
          </a:p>
          <a:p>
            <a:pPr>
              <a:buNone/>
            </a:pPr>
            <a:endParaRPr lang="en-US" sz="2200" dirty="0"/>
          </a:p>
          <a:p>
            <a:pPr>
              <a:buNone/>
            </a:pPr>
            <a:endParaRPr lang="en-US" sz="2200" dirty="0"/>
          </a:p>
        </p:txBody>
      </p:sp>
    </p:spTree>
    <p:extLst>
      <p:ext uri="{BB962C8B-B14F-4D97-AF65-F5344CB8AC3E}">
        <p14:creationId xmlns:p14="http://schemas.microsoft.com/office/powerpoint/2010/main" val="288748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s-GT" altLang="en-US" sz="3200" dirty="0"/>
              <a:t>¿Qué es el 1% reservado para la participación de los padres?</a:t>
            </a:r>
            <a:endParaRPr lang="en-US" sz="3200" dirty="0"/>
          </a:p>
        </p:txBody>
      </p:sp>
      <p:sp>
        <p:nvSpPr>
          <p:cNvPr id="3" name="Content Placeholder 2"/>
          <p:cNvSpPr>
            <a:spLocks noGrp="1"/>
          </p:cNvSpPr>
          <p:nvPr>
            <p:ph idx="1"/>
          </p:nvPr>
        </p:nvSpPr>
        <p:spPr>
          <a:xfrm>
            <a:off x="457200" y="1828800"/>
            <a:ext cx="8229600" cy="4572000"/>
          </a:xfrm>
        </p:spPr>
        <p:txBody>
          <a:bodyPr/>
          <a:lstStyle/>
          <a:p>
            <a:r>
              <a:rPr lang="es-GT" altLang="en-US" sz="1500" dirty="0"/>
              <a:t>La ley exige que cualquier Agencia Local de Educación con una asignación de Título I que excede $500,000 reserve 1% de los fondos de Título I para la participación de los padres.</a:t>
            </a:r>
          </a:p>
          <a:p>
            <a:pPr lvl="1"/>
            <a:r>
              <a:rPr lang="en-US" sz="1500" dirty="0"/>
              <a:t>FY2021 Title I </a:t>
            </a:r>
            <a:r>
              <a:rPr lang="en-US" sz="1500" dirty="0" err="1"/>
              <a:t>Asignación</a:t>
            </a:r>
            <a:r>
              <a:rPr lang="en-US" sz="1500" dirty="0"/>
              <a:t> = $2,435,945</a:t>
            </a:r>
          </a:p>
          <a:p>
            <a:pPr lvl="1"/>
            <a:r>
              <a:rPr lang="en-US" sz="1500" dirty="0"/>
              <a:t>1% = $24,359</a:t>
            </a:r>
            <a:endParaRPr lang="en-US" altLang="en-US" sz="1500" dirty="0"/>
          </a:p>
          <a:p>
            <a:pPr>
              <a:buNone/>
            </a:pPr>
            <a:endParaRPr lang="en-US" sz="1500" dirty="0"/>
          </a:p>
          <a:p>
            <a:r>
              <a:rPr lang="es-GT" altLang="en-US" sz="1500" dirty="0"/>
              <a:t>La Agencia Local de Educación puede reservar 10% de ese 1% para las iniciativas relacionadas con la participación de los padres al nivel del sistema entero.  Hay que asignar el 90% restante a todas las escuelas de Título I que forman parte de la Agencia Local de Educación.  Por lo tanto, cada escuela de Título I recibe una porción del 90% para implementar al nivel de la escuela el programa de compromiso de los padres y familias con expectativas claras y objetivos para participación significativo</a:t>
            </a:r>
            <a:r>
              <a:rPr lang="en-US" sz="1500" dirty="0"/>
              <a:t>. </a:t>
            </a:r>
          </a:p>
          <a:p>
            <a:pPr lvl="1"/>
            <a:r>
              <a:rPr lang="en-US" sz="1500" dirty="0"/>
              <a:t>90% = $21,927</a:t>
            </a:r>
          </a:p>
          <a:p>
            <a:pPr lvl="1"/>
            <a:r>
              <a:rPr lang="en-US" sz="1500" dirty="0"/>
              <a:t>School </a:t>
            </a:r>
            <a:r>
              <a:rPr lang="en-US" sz="1500" dirty="0" err="1"/>
              <a:t>Asignación</a:t>
            </a:r>
            <a:r>
              <a:rPr lang="en-US" sz="1500" dirty="0"/>
              <a:t> =          	</a:t>
            </a:r>
            <a:r>
              <a:rPr lang="es-ES" sz="1500" i="1" dirty="0">
                <a:effectLst/>
                <a:latin typeface="Calibri" panose="020F0502020204030204" pitchFamily="34" charset="0"/>
                <a:ea typeface="Calibri" panose="020F0502020204030204" pitchFamily="34" charset="0"/>
              </a:rPr>
              <a:t>(Basado en el número de estudiantes de pobreza según lo determinado por comidas gratis / reducidas - Informe del vigésimo día de SY2020)</a:t>
            </a:r>
            <a:endParaRPr lang="en-US" sz="1500" dirty="0"/>
          </a:p>
          <a:p>
            <a:r>
              <a:rPr lang="es-GT" altLang="en-US" sz="1500" dirty="0"/>
              <a:t>Ustedes, como padres de Título I, tienen el derecho de colaborar en tomar la decisión de cómo se gastan esos fondos.</a:t>
            </a:r>
            <a:endParaRPr lang="en-US" altLang="en-US" sz="1500" dirty="0"/>
          </a:p>
          <a:p>
            <a:pPr>
              <a:buNone/>
            </a:pPr>
            <a:endParaRPr lang="en-US" sz="2200" dirty="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6400800" cy="1143000"/>
          </a:xfrm>
        </p:spPr>
        <p:txBody>
          <a:bodyPr/>
          <a:lstStyle/>
          <a:p>
            <a:r>
              <a:rPr lang="es-GT" altLang="en-US" sz="2800" dirty="0"/>
              <a:t>¿Qué es el Plan Unificado de la Agencia Local de Educación? </a:t>
            </a:r>
            <a:endParaRPr lang="en-US" sz="3000" dirty="0"/>
          </a:p>
        </p:txBody>
      </p:sp>
      <p:sp>
        <p:nvSpPr>
          <p:cNvPr id="3" name="Content Placeholder 2"/>
          <p:cNvSpPr>
            <a:spLocks noGrp="1"/>
          </p:cNvSpPr>
          <p:nvPr>
            <p:ph idx="1"/>
          </p:nvPr>
        </p:nvSpPr>
        <p:spPr>
          <a:xfrm>
            <a:off x="457200" y="1828800"/>
            <a:ext cx="8001000" cy="4495800"/>
          </a:xfrm>
        </p:spPr>
        <p:txBody>
          <a:bodyPr/>
          <a:lstStyle/>
          <a:p>
            <a:r>
              <a:rPr lang="es-GT" altLang="en-US" sz="1800" dirty="0"/>
              <a:t>El Plan Unificado de la Agencia Local de Educación aborda cómo la Agencia Local de Educación usará los fondos de Título I al nivel del sistema escolar entero.  Los temas incluyen:</a:t>
            </a:r>
            <a:endParaRPr lang="en-US" altLang="en-US" sz="1800" dirty="0"/>
          </a:p>
          <a:p>
            <a:pPr lvl="1"/>
            <a:r>
              <a:rPr lang="es-GT" altLang="en-US" sz="1800" dirty="0"/>
              <a:t>Evaluaciones académicas de los estudiantes</a:t>
            </a:r>
            <a:endParaRPr lang="en-US" altLang="en-US" sz="1800" dirty="0"/>
          </a:p>
          <a:p>
            <a:pPr lvl="1"/>
            <a:r>
              <a:rPr lang="es-GT" altLang="en-US" sz="1800" dirty="0"/>
              <a:t>Ayuda adicional que se presta a los estudiantes con dificultades académicas</a:t>
            </a:r>
            <a:endParaRPr lang="en-US" altLang="en-US" sz="1800" dirty="0"/>
          </a:p>
          <a:p>
            <a:pPr lvl="1"/>
            <a:r>
              <a:rPr lang="es-GT" altLang="en-US" sz="1800" dirty="0"/>
              <a:t>Coordinación e integración de fondos y programas federales</a:t>
            </a:r>
            <a:endParaRPr lang="en-US" altLang="en-US" sz="1800" dirty="0"/>
          </a:p>
          <a:p>
            <a:pPr lvl="1"/>
            <a:r>
              <a:rPr lang="es-GT" altLang="en-US" sz="1800" dirty="0"/>
              <a:t>Programas escolares que incluyen los para migrantes, la edad preescolar, la elección de una escuela, el dominio limitado del inglés, las personas sin hogar, y los servicios educativos suplementarios según sea el caso.</a:t>
            </a:r>
            <a:endParaRPr lang="en-US" altLang="en-US" sz="1800" dirty="0"/>
          </a:p>
          <a:p>
            <a:pPr lvl="1"/>
            <a:r>
              <a:rPr lang="es-GT" altLang="en-US" sz="1800" dirty="0"/>
              <a:t>Estrategias para el Compromiso de los Padres y Familias, incluyendo el Plan de Compromiso de los Padres y Familias.</a:t>
            </a:r>
            <a:endParaRPr lang="en-US" altLang="en-US" sz="1800" dirty="0"/>
          </a:p>
          <a:p>
            <a:r>
              <a:rPr lang="es-GT" altLang="en-US" sz="1800" dirty="0"/>
              <a:t>Ustedes, como padres de Título I, tienen el derecho de colaborar en el desarrollo del Plan Unificado de la Agencia Local de Educación.</a:t>
            </a:r>
            <a:endParaRPr lang="en-US" altLang="en-US" sz="1800" dirty="0"/>
          </a:p>
          <a:p>
            <a:pPr>
              <a:buNone/>
            </a:pPr>
            <a:endParaRPr lang="en-US" sz="2200" dirty="0"/>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 to School</Template>
  <TotalTime>1755</TotalTime>
  <Words>4763</Words>
  <Application>Microsoft Office PowerPoint</Application>
  <PresentationFormat>On-screen Show (4:3)</PresentationFormat>
  <Paragraphs>358</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Back to School</vt:lpstr>
      <vt:lpstr>Bienvenidos a la reunión anual para padres de Título I  Nombre de la Escuela</vt:lpstr>
      <vt:lpstr>¿Por qué nos hemos reunido?</vt:lpstr>
      <vt:lpstr>Lo que descubrirán…</vt:lpstr>
      <vt:lpstr>Lo que descubrirán… (Continuación)</vt:lpstr>
      <vt:lpstr>¿Qué significa ser una escuela de Título I?</vt:lpstr>
      <vt:lpstr>¿Qué significa ser una escuela de Título I?</vt:lpstr>
      <vt:lpstr>¿Qué significa ser una escuela de Título I?</vt:lpstr>
      <vt:lpstr>¿Qué es el 1% reservado para la participación de los padres?</vt:lpstr>
      <vt:lpstr>¿Qué es el Plan Unificado de la Agencia Local de Educación? </vt:lpstr>
      <vt:lpstr>¿Qué es el Plan de Participación de los Padres de la Agencia Local de Educación?</vt:lpstr>
      <vt:lpstr>¿Qué es el Plan de Mejoramiento Continuo?</vt:lpstr>
      <vt:lpstr>¿Qué incluye el Plan de Compromiso de los Padres y las Familias de la Escuela?</vt:lpstr>
      <vt:lpstr>¿Qué es el Pacto entre la Escuela y los Padres?</vt:lpstr>
      <vt:lpstr>¿Qué es el Pacto entre la Escuela y los Padres?</vt:lpstr>
      <vt:lpstr>¿Qué es el Pacto entre la Escuela y los Padres?</vt:lpstr>
      <vt:lpstr>¿Qué es el Pacto entre la Escuela y los Padres?</vt:lpstr>
      <vt:lpstr>¿Qué es el Pacto entre la Escuela y los Padres?</vt:lpstr>
      <vt:lpstr>¿Cómo solicito información acerca de los títulos de los profesores de mi hijo?</vt:lpstr>
      <vt:lpstr>¿Cómo se lleva a cabo la Evaluación Anual del Plan de Compromiso de los Padres y Familias?</vt:lpstr>
      <vt:lpstr>¿Cómo se lleva a cabo la Evaluación Anual del Plan de Compromiso de los Padres y Familias?</vt:lpstr>
      <vt:lpstr>¿Quiénes son los lideres entre los padres de esta escuela?</vt:lpstr>
      <vt:lpstr> </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jessica quinn</cp:lastModifiedBy>
  <cp:revision>207</cp:revision>
  <cp:lastPrinted>2017-08-21T17:21:40Z</cp:lastPrinted>
  <dcterms:created xsi:type="dcterms:W3CDTF">2008-12-30T20:58:07Z</dcterms:created>
  <dcterms:modified xsi:type="dcterms:W3CDTF">2021-09-24T18:12:21Z</dcterms:modified>
</cp:coreProperties>
</file>