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iotS2RexwnWeGbw3aO8318qvYy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57" name="Google Shape;57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4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62" name="Google Shape;62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8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9" name="Google Shape;39;p1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20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5" name="Google Shape;45;p20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6" name="Google Shape;46;p2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2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22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54" name="Google Shape;54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b="0" i="0" sz="3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tvqJEQdSrp4rnY0tMDY0ZBN2M8sYp4w_/edit?usp=sharing&amp;ouid=114579062753387456871&amp;rtpof=true&amp;sd=true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Annual Title I Meeting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48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2025-2026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8" name="Google Shape;68;p1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/>
              <a:t>Freedom Elementary School</a:t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/>
              <a:t>Principal: Monique Lewis</a:t>
            </a:r>
            <a:endParaRPr sz="2400"/>
          </a:p>
        </p:txBody>
      </p:sp>
      <p:pic>
        <p:nvPicPr>
          <p:cNvPr id="69" name="Google Shape;6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0525" y="4131252"/>
            <a:ext cx="1022850" cy="78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0"/>
          <p:cNvSpPr txBox="1"/>
          <p:nvPr>
            <p:ph idx="4294967295" type="title"/>
          </p:nvPr>
        </p:nvSpPr>
        <p:spPr>
          <a:xfrm>
            <a:off x="773700" y="878975"/>
            <a:ext cx="7596600" cy="7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32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Teacher Qualifications</a:t>
            </a:r>
            <a:endParaRPr>
              <a:solidFill>
                <a:schemeClr val="lt2"/>
              </a:solidFill>
            </a:endParaRPr>
          </a:p>
        </p:txBody>
      </p:sp>
      <p:cxnSp>
        <p:nvCxnSpPr>
          <p:cNvPr id="127" name="Google Shape;127;p10"/>
          <p:cNvCxnSpPr/>
          <p:nvPr/>
        </p:nvCxnSpPr>
        <p:spPr>
          <a:xfrm>
            <a:off x="4295550" y="1686900"/>
            <a:ext cx="5529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8" name="Google Shape;128;p10"/>
          <p:cNvSpPr txBox="1"/>
          <p:nvPr>
            <p:ph idx="4294967295" type="body"/>
          </p:nvPr>
        </p:nvSpPr>
        <p:spPr>
          <a:xfrm>
            <a:off x="773700" y="2413975"/>
            <a:ext cx="7596600" cy="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Schools are required to notify parents that they have the right to request information regarding the qualifications of their child’s teacher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Parents must follow the school procedure to request this information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8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Check with your school office or district office to make this request</a:t>
            </a:r>
            <a:endParaRPr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"/>
          <p:cNvSpPr txBox="1"/>
          <p:nvPr>
            <p:ph type="title"/>
          </p:nvPr>
        </p:nvSpPr>
        <p:spPr>
          <a:xfrm>
            <a:off x="196453" y="1749125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2400"/>
              <a:buNone/>
            </a:pPr>
            <a:r>
              <a:rPr lang="en" sz="3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Annual Evaluation</a:t>
            </a:r>
            <a:endParaRPr sz="800"/>
          </a:p>
        </p:txBody>
      </p:sp>
      <p:sp>
        <p:nvSpPr>
          <p:cNvPr id="134" name="Google Shape;134;p11"/>
          <p:cNvSpPr txBox="1"/>
          <p:nvPr/>
        </p:nvSpPr>
        <p:spPr>
          <a:xfrm>
            <a:off x="3618950" y="458850"/>
            <a:ext cx="4262700" cy="41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The content and effectiveness of the parental involvement policy and program must be evaluated annually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Identify barriers to participation in parental involvement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Data and input might include…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• Parent questionnaires and surveys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• Focus groups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• Parent advisory committee input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Use those results to revise the parental involvement policy and school-parent compact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32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Who do I contact?</a:t>
            </a:r>
            <a:endParaRPr/>
          </a:p>
        </p:txBody>
      </p:sp>
      <p:sp>
        <p:nvSpPr>
          <p:cNvPr id="140" name="Google Shape;140;p12"/>
          <p:cNvSpPr txBox="1"/>
          <p:nvPr>
            <p:ph idx="1" type="body"/>
          </p:nvPr>
        </p:nvSpPr>
        <p:spPr>
          <a:xfrm>
            <a:off x="471900" y="1800650"/>
            <a:ext cx="8222100" cy="30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Monique Lewis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Principal (270) 887-7150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Megan Hickman, Assistant Principal, Title I POC, (270) 887-7150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Amanda Baxter, Guidance Counselor (270) 887-7150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Kathy Travis, Nurse, (270) 887-7150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Rosa Robinson, Food Service Director, (270) 887-7009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Mike Brumley, Transportation Director,  (270) 887-7099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All Classroom Teachers can be reached by calling (270) 887-7150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Welcome to the</a:t>
            </a:r>
            <a:endParaRPr sz="4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42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Annual Meeting of</a:t>
            </a:r>
            <a:endParaRPr sz="4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42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Title I, Part A</a:t>
            </a:r>
            <a:endParaRPr sz="4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42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Parents and Families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32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Are We Here?</a:t>
            </a:r>
            <a:endParaRPr/>
          </a:p>
        </p:txBody>
      </p:sp>
      <p:sp>
        <p:nvSpPr>
          <p:cNvPr id="80" name="Google Shape;80;p3"/>
          <p:cNvSpPr txBox="1"/>
          <p:nvPr>
            <p:ph idx="1" type="body"/>
          </p:nvPr>
        </p:nvSpPr>
        <p:spPr>
          <a:xfrm>
            <a:off x="471900" y="1800650"/>
            <a:ext cx="8222100" cy="30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The Elementary and Secondary School Act, Title I Part A, requires that each Title I school hold an annual meeting for the parents and families whose children receive Title I services:</a:t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Informing you of the school’s participation in Title I, Part A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Explaining the requirements of Title I, Part A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8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Explaining your rights and opportunities as parents and families to be involved in your child’s learning and achievement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32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you will learn</a:t>
            </a:r>
            <a:endParaRPr/>
          </a:p>
        </p:txBody>
      </p:sp>
      <p:sp>
        <p:nvSpPr>
          <p:cNvPr id="86" name="Google Shape;86;p4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What it means to be a Title I, Part A School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A 1% “set-aside” for parent and family engagement and its allowable uses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The Campus Improvement Plan (CIP) and Title I plan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The School Parental Involvement Policy and the School-Parent Compact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400"/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How to request information about the qualifications of my child’s teachers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How and when parents and families will be notified if their child is taught by a teacher who is not certified in a content area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How and when the annual evaluation of the parent and family engagement policy and program will be conducted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4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The ways in which parents and families can be involved to partner with the school to share the responsibility for improved student academic achievement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24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a Title I School?</a:t>
            </a:r>
            <a:endParaRPr sz="100"/>
          </a:p>
        </p:txBody>
      </p:sp>
      <p:sp>
        <p:nvSpPr>
          <p:cNvPr id="93" name="Google Shape;93;p5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94" name="Google Shape;94;p5"/>
          <p:cNvSpPr txBox="1"/>
          <p:nvPr/>
        </p:nvSpPr>
        <p:spPr>
          <a:xfrm>
            <a:off x="3618950" y="458850"/>
            <a:ext cx="4262700" cy="3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Being a Title I, Part A school means receiving federal funding (Title I, Part A dollars) to </a:t>
            </a:r>
            <a:r>
              <a:rPr b="1" i="0" lang="en" sz="17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supplement</a:t>
            </a: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school’s existing programs. These dollars can be used for…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Identifying students experiencing academic difficulties and providing timely assistance to help these students meet the State’s challenging content standards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Purchasing supplemental: staff, programs, materials, and supplies</a:t>
            </a:r>
            <a:endParaRPr b="0" i="0" sz="1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Conducting parent and family engagement meetings, trainings, and activities</a:t>
            </a:r>
            <a:endParaRPr b="0" i="0" sz="9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"/>
          <p:cNvSpPr txBox="1"/>
          <p:nvPr>
            <p:ph type="title"/>
          </p:nvPr>
        </p:nvSpPr>
        <p:spPr>
          <a:xfrm>
            <a:off x="326250" y="183525"/>
            <a:ext cx="8520600" cy="18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12000"/>
              <a:buNone/>
            </a:pPr>
            <a:r>
              <a:rPr lang="en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1% “Set-aside”</a:t>
            </a:r>
            <a:endParaRPr/>
          </a:p>
        </p:txBody>
      </p:sp>
      <p:sp>
        <p:nvSpPr>
          <p:cNvPr id="100" name="Google Shape;100;p6"/>
          <p:cNvSpPr txBox="1"/>
          <p:nvPr>
            <p:ph idx="1" type="body"/>
          </p:nvPr>
        </p:nvSpPr>
        <p:spPr>
          <a:xfrm>
            <a:off x="460950" y="23795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Any local education area (LEA) with a Title I, Part A allocation exceeding $500,000 is required by statute to set-aside 1% of its Title I, Part A allocation for parent and family engagement.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Of the 1%, 90% must be allocated to the Title I schools in the LEA to implement school-level parent and family engagement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800"/>
              <a:buNone/>
            </a:pPr>
            <a:r>
              <a:rPr lang="en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Title I parents have the right to be involved in the decisions regarding how these funds will be used for parent and family engagement activities</a:t>
            </a: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7"/>
          <p:cNvSpPr txBox="1"/>
          <p:nvPr>
            <p:ph type="title"/>
          </p:nvPr>
        </p:nvSpPr>
        <p:spPr>
          <a:xfrm>
            <a:off x="265500" y="108850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4200"/>
              <a:buNone/>
            </a:pPr>
            <a:r>
              <a:rPr lang="en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school’s Comprehensive Improvement Plan (CSIP) includes: </a:t>
            </a:r>
            <a:endParaRPr/>
          </a:p>
        </p:txBody>
      </p:sp>
      <p:sp>
        <p:nvSpPr>
          <p:cNvPr id="106" name="Google Shape;106;p7"/>
          <p:cNvSpPr txBox="1"/>
          <p:nvPr>
            <p:ph idx="1" type="subTitle"/>
          </p:nvPr>
        </p:nvSpPr>
        <p:spPr>
          <a:xfrm>
            <a:off x="265500" y="1480542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A needs assessment and summary of data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Goals, objectives, and strategies to address the academic needs of students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Professional development needs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Coordination of resources and services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Identification of Title I, Part A funds and expenditures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Strategies from the school’s parental involvement policy</a:t>
            </a:r>
            <a:endParaRPr sz="15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2100"/>
              <a:buNone/>
            </a:pPr>
            <a:r>
              <a:rPr lang="en" sz="15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Title I parents have the right to be involved in the development of the CSIP</a:t>
            </a:r>
            <a:endParaRPr sz="1800"/>
          </a:p>
        </p:txBody>
      </p:sp>
      <p:sp>
        <p:nvSpPr>
          <p:cNvPr id="107" name="Google Shape;107;p7"/>
          <p:cNvSpPr txBox="1"/>
          <p:nvPr/>
        </p:nvSpPr>
        <p:spPr>
          <a:xfrm>
            <a:off x="4692075" y="1591150"/>
            <a:ext cx="42627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Comprehensive School Improvement Plan</a:t>
            </a:r>
            <a:r>
              <a:rPr b="0" i="0" lang="en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"/>
          <p:cNvSpPr txBox="1"/>
          <p:nvPr>
            <p:ph type="title"/>
          </p:nvPr>
        </p:nvSpPr>
        <p:spPr>
          <a:xfrm>
            <a:off x="233478" y="13495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Parent and Family</a:t>
            </a:r>
            <a:endParaRPr sz="2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2400"/>
              <a:buNone/>
            </a:pPr>
            <a:r>
              <a:rPr lang="en" sz="2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Engagement Policy</a:t>
            </a:r>
            <a:endParaRPr sz="100"/>
          </a:p>
        </p:txBody>
      </p:sp>
      <p:sp>
        <p:nvSpPr>
          <p:cNvPr id="113" name="Google Shape;113;p8"/>
          <p:cNvSpPr txBox="1"/>
          <p:nvPr/>
        </p:nvSpPr>
        <p:spPr>
          <a:xfrm>
            <a:off x="162800" y="2442225"/>
            <a:ext cx="2878800" cy="18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policy addresses how the school will implement the parent and family engagement program. 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Link to Freedom Elementary’s Policy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8"/>
          <p:cNvSpPr txBox="1"/>
          <p:nvPr/>
        </p:nvSpPr>
        <p:spPr>
          <a:xfrm>
            <a:off x="4137000" y="303425"/>
            <a:ext cx="4262700" cy="48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policy includes these directives: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Convene an annual meeting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Provide a flexible number of meetings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Involve parents in an organized, ongoing, and timely way, in the planning, review, and improvement of the parent and family engagement program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Provide timely information about parent and family engagement activities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Provide information to parents about curriculum and assessment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If requested, provide additional meetings with parents to discuss decisions for the education of their child</a:t>
            </a:r>
            <a:endParaRPr b="0" i="0" sz="1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Title I parents have the right to be involved in the development of the school policy</a:t>
            </a:r>
            <a:endParaRPr b="0" i="0" sz="11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SzPts val="3200"/>
              <a:buNone/>
            </a:pPr>
            <a:r>
              <a:rPr lang="en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School-Parent Compact</a:t>
            </a:r>
            <a:endParaRPr sz="4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9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school-parent compact is a written agreement…</a:t>
            </a:r>
            <a:endParaRPr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That addresses high-quality curriculum and instruction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That describes how parents and families, school staff, and students share the responsibility for improved student academic achievement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That stresses the importance of frequent communication between school and home, and the value of parent-teacher conferences </a:t>
            </a:r>
            <a:endParaRPr sz="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9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That affirms the importance of parents and families in decisions relating to the education of their children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1400"/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• Title I parents have the right to be involved in the development of the school-parent compact</a:t>
            </a:r>
            <a:endParaRPr sz="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