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7" r:id="rId2"/>
  </p:sldIdLst>
  <p:sldSz cx="7772400" cy="10058400"/>
  <p:notesSz cx="9388475" cy="7102475"/>
  <p:embeddedFontLst>
    <p:embeddedFont>
      <p:font typeface="Calibri" panose="020F0502020204030204" pitchFamily="34" charset="0"/>
      <p:regular r:id="rId3"/>
      <p:bold r:id="rId4"/>
      <p:italic r:id="rId5"/>
      <p:boldItalic r:id="rId6"/>
    </p:embeddedFont>
    <p:embeddedFont>
      <p:font typeface="Calibri Light" panose="020F0302020204030204" pitchFamily="34" charset="0"/>
      <p:regular r:id="rId7"/>
      <p:italic r:id="rId8"/>
    </p:embeddedFont>
    <p:embeddedFont>
      <p:font typeface="KG Miss Kindergarten" panose="020B0604020202020204" charset="0"/>
      <p:regular r:id="rId9"/>
    </p:embeddedFont>
    <p:embeddedFont>
      <p:font typeface="KG Miss Kindy Chunky" panose="020B0604020202020204" charset="0"/>
      <p:regular r:id="rId1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136" d="100"/>
          <a:sy n="136" d="100"/>
        </p:scale>
        <p:origin x="96" y="-379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presProps" Target="presProps.xml"/><Relationship Id="rId5" Type="http://schemas.openxmlformats.org/officeDocument/2006/relationships/font" Target="fonts/font3.fntdata"/><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324324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59448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98414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01337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7F3D6A-7933-42EE-9B72-B4C3FCDD9C55}"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7262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7F3D6A-7933-42EE-9B72-B4C3FCDD9C55}" type="datetimeFigureOut">
              <a:rPr lang="en-US" smtClean="0"/>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38306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7F3D6A-7933-42EE-9B72-B4C3FCDD9C55}" type="datetimeFigureOut">
              <a:rPr lang="en-US" smtClean="0"/>
              <a:t>3/22/2024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60409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7F3D6A-7933-42EE-9B72-B4C3FCDD9C55}" type="datetimeFigureOut">
              <a:rPr lang="en-US" smtClean="0"/>
              <a:t>3/22/2024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8883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F3D6A-7933-42EE-9B72-B4C3FCDD9C55}" type="datetimeFigureOut">
              <a:rPr lang="en-US" smtClean="0"/>
              <a:t>3/22/2024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91350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2246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5050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B7F3D6A-7933-42EE-9B72-B4C3FCDD9C55}" type="datetimeFigureOut">
              <a:rPr lang="en-US" smtClean="0"/>
              <a:t>3/22/2024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F405EBBD-E1E4-4249-ABCE-7C2F8ACB3FFE}" type="slidenum">
              <a:rPr lang="en-US" smtClean="0"/>
              <a:t>‹#›</a:t>
            </a:fld>
            <a:endParaRPr lang="en-US"/>
          </a:p>
        </p:txBody>
      </p:sp>
    </p:spTree>
    <p:extLst>
      <p:ext uri="{BB962C8B-B14F-4D97-AF65-F5344CB8AC3E}">
        <p14:creationId xmlns:p14="http://schemas.microsoft.com/office/powerpoint/2010/main" val="3708790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endy.branning@acboe.net"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15AC2FBD-65CF-4F18-B7F2-B939453DCBAE}"/>
              </a:ext>
            </a:extLst>
          </p:cNvPr>
          <p:cNvSpPr/>
          <p:nvPr/>
        </p:nvSpPr>
        <p:spPr>
          <a:xfrm>
            <a:off x="444814" y="1870171"/>
            <a:ext cx="3288986"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4" name="Rectangle: Rounded Corners 43">
            <a:extLst>
              <a:ext uri="{FF2B5EF4-FFF2-40B4-BE49-F238E27FC236}">
                <a16:creationId xmlns:a16="http://schemas.microsoft.com/office/drawing/2014/main" id="{ACB5F4A8-3F27-4471-AA0A-1D2CD9B743E7}"/>
              </a:ext>
            </a:extLst>
          </p:cNvPr>
          <p:cNvSpPr/>
          <p:nvPr/>
        </p:nvSpPr>
        <p:spPr>
          <a:xfrm>
            <a:off x="3986774" y="1870171"/>
            <a:ext cx="3291840"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BE4E88C-BE69-4B22-A33B-E75E19823325}"/>
              </a:ext>
            </a:extLst>
          </p:cNvPr>
          <p:cNvSpPr/>
          <p:nvPr/>
        </p:nvSpPr>
        <p:spPr>
          <a:xfrm>
            <a:off x="444814" y="5008574"/>
            <a:ext cx="6833800" cy="3405966"/>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3863AD5C-AEB6-4109-9825-F6BC6DA02683}"/>
              </a:ext>
            </a:extLst>
          </p:cNvPr>
          <p:cNvSpPr/>
          <p:nvPr/>
        </p:nvSpPr>
        <p:spPr>
          <a:xfrm>
            <a:off x="444814" y="8532042"/>
            <a:ext cx="6833800" cy="929085"/>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397A4632-1554-4507-82DF-62EB7781688B}"/>
              </a:ext>
            </a:extLst>
          </p:cNvPr>
          <p:cNvSpPr txBox="1"/>
          <p:nvPr/>
        </p:nvSpPr>
        <p:spPr>
          <a:xfrm>
            <a:off x="199083" y="8555782"/>
            <a:ext cx="7409409"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Spelling Words</a:t>
            </a:r>
          </a:p>
        </p:txBody>
      </p:sp>
      <p:sp>
        <p:nvSpPr>
          <p:cNvPr id="48" name="TextBox 47">
            <a:extLst>
              <a:ext uri="{FF2B5EF4-FFF2-40B4-BE49-F238E27FC236}">
                <a16:creationId xmlns:a16="http://schemas.microsoft.com/office/drawing/2014/main" id="{C7F0B790-2B72-4472-8E96-9D29CEE9D47E}"/>
              </a:ext>
            </a:extLst>
          </p:cNvPr>
          <p:cNvSpPr txBox="1"/>
          <p:nvPr/>
        </p:nvSpPr>
        <p:spPr>
          <a:xfrm>
            <a:off x="178352" y="2054268"/>
            <a:ext cx="3554343" cy="1969770"/>
          </a:xfrm>
          <a:prstGeom prst="rect">
            <a:avLst/>
          </a:prstGeom>
          <a:noFill/>
        </p:spPr>
        <p:txBody>
          <a:bodyPr wrap="square" rtlCol="0">
            <a:spAutoFit/>
          </a:bodyPr>
          <a:lstStyle/>
          <a:p>
            <a:pPr marL="171450" indent="-171450">
              <a:buFont typeface="Arial" panose="020B0604020202020204" pitchFamily="34" charset="0"/>
              <a:buChar char="•"/>
            </a:pPr>
            <a:endParaRPr lang="en-US" sz="800" dirty="0">
              <a:latin typeface="KG Miss Kindergarten" panose="02000000000000000000" pitchFamily="2" charset="0"/>
              <a:ea typeface="HelloAnnie" panose="02000603000000000000" pitchFamily="2" charset="0"/>
            </a:endParaRPr>
          </a:p>
          <a:p>
            <a:endParaRPr lang="en-US" sz="8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endParaRPr lang="en-US" sz="800" dirty="0">
              <a:latin typeface="KG Miss Kindergarten" panose="02000000000000000000" pitchFamily="2" charset="0"/>
              <a:ea typeface="HelloAnnie" panose="02000603000000000000" pitchFamily="2" charset="0"/>
            </a:endParaRPr>
          </a:p>
          <a:p>
            <a:r>
              <a:rPr lang="en-US" sz="600" dirty="0">
                <a:latin typeface="KG Miss Kindergarten" panose="02000000000000000000" pitchFamily="2" charset="0"/>
                <a:ea typeface="HelloAnnie" panose="02000603000000000000" pitchFamily="2" charset="0"/>
              </a:rPr>
              <a:t>          Tuesday Folders will be sent home Tuesday. Please sign and return.</a:t>
            </a:r>
          </a:p>
          <a:p>
            <a:r>
              <a:rPr lang="en-US" sz="600" dirty="0">
                <a:latin typeface="KG Miss Kindergarten" panose="02000000000000000000" pitchFamily="2" charset="0"/>
                <a:ea typeface="HelloAnnie" panose="02000603000000000000" pitchFamily="2" charset="0"/>
              </a:rPr>
              <a:t>          The cost for snack is $.75 each. Please send exact change in a</a:t>
            </a:r>
          </a:p>
          <a:p>
            <a:r>
              <a:rPr lang="en-US" sz="600" dirty="0">
                <a:latin typeface="KG Miss Kindergarten" panose="02000000000000000000" pitchFamily="2" charset="0"/>
                <a:ea typeface="HelloAnnie" panose="02000603000000000000" pitchFamily="2" charset="0"/>
              </a:rPr>
              <a:t>           labeled bag or envelope.</a:t>
            </a:r>
          </a:p>
          <a:p>
            <a:pPr marL="285750" indent="-285750">
              <a:buFont typeface="Arial" panose="020B0604020202020204" pitchFamily="34" charset="0"/>
              <a:buChar char="•"/>
            </a:pPr>
            <a:r>
              <a:rPr lang="en-US" sz="600" dirty="0">
                <a:latin typeface="KG Miss Kindergarten" panose="02000000000000000000" pitchFamily="2" charset="0"/>
                <a:ea typeface="HelloAnnie" panose="02000603000000000000" pitchFamily="2" charset="0"/>
              </a:rPr>
              <a:t>A Weekly Reading Overview page will be sent home each week to help you practice skills and vocabulary words with your child. Also, nightly reading homework will be assigned in your child’s Take Home Binder. Please don’t remove pages. </a:t>
            </a:r>
          </a:p>
          <a:p>
            <a:pPr marL="285750" indent="-285750">
              <a:buFont typeface="Arial" panose="020B0604020202020204" pitchFamily="34" charset="0"/>
              <a:buChar char="•"/>
            </a:pPr>
            <a:r>
              <a:rPr lang="en-US" sz="600" dirty="0">
                <a:latin typeface="KG Miss Kindergarten" panose="02000000000000000000" pitchFamily="2" charset="0"/>
                <a:ea typeface="HelloAnnie" panose="02000603000000000000" pitchFamily="2" charset="0"/>
              </a:rPr>
              <a:t>We are now taking A.R. tests to meet the school wide challenge. Library books are now allowed to go home each night with your child but must be returned to school each day. A Reading Log was placed in your child’s Take Home Binder. Please sign the log when your child has read the book 3 times and is ready to test. Students need to take at least 2 tests a week to meet their goal. Thank you for helping your child</a:t>
            </a:r>
            <a:r>
              <a:rPr lang="en-US" sz="700" dirty="0">
                <a:latin typeface="KG Miss Kindergarten" panose="02000000000000000000" pitchFamily="2" charset="0"/>
                <a:ea typeface="HelloAnnie" panose="02000603000000000000" pitchFamily="2" charset="0"/>
              </a:rPr>
              <a:t>.</a:t>
            </a:r>
          </a:p>
          <a:p>
            <a:pPr marL="285750" indent="-285750">
              <a:buFont typeface="Arial" panose="020B0604020202020204" pitchFamily="34" charset="0"/>
              <a:buChar char="•"/>
            </a:pPr>
            <a:endParaRPr lang="en-US" sz="700" dirty="0">
              <a:latin typeface="KG Miss Kindergarten" panose="02000000000000000000" pitchFamily="2" charset="0"/>
              <a:ea typeface="HelloAnnie" panose="02000603000000000000" pitchFamily="2" charset="0"/>
            </a:endParaRPr>
          </a:p>
          <a:p>
            <a:r>
              <a:rPr lang="en-US" sz="1200" dirty="0">
                <a:latin typeface="KG Miss Kindergarten" panose="02000000000000000000" pitchFamily="2" charset="0"/>
                <a:ea typeface="HelloAnnie" panose="02000603000000000000" pitchFamily="2" charset="0"/>
              </a:rPr>
              <a:t>  	</a:t>
            </a:r>
          </a:p>
        </p:txBody>
      </p:sp>
      <p:sp>
        <p:nvSpPr>
          <p:cNvPr id="49" name="TextBox 48">
            <a:extLst>
              <a:ext uri="{FF2B5EF4-FFF2-40B4-BE49-F238E27FC236}">
                <a16:creationId xmlns:a16="http://schemas.microsoft.com/office/drawing/2014/main" id="{64B46F1B-986B-4A72-8FF3-2A4F2BF75862}"/>
              </a:ext>
            </a:extLst>
          </p:cNvPr>
          <p:cNvSpPr txBox="1"/>
          <p:nvPr/>
        </p:nvSpPr>
        <p:spPr>
          <a:xfrm>
            <a:off x="3886200" y="2416168"/>
            <a:ext cx="3368784" cy="2015936"/>
          </a:xfrm>
          <a:prstGeom prst="rect">
            <a:avLst/>
          </a:prstGeom>
          <a:noFill/>
        </p:spPr>
        <p:txBody>
          <a:bodyPr wrap="square" rtlCol="0">
            <a:spAutoFit/>
          </a:bodyPr>
          <a:lstStyle/>
          <a:p>
            <a:pPr marL="285750" indent="-285750">
              <a:buFont typeface="Arial" panose="020B0604020202020204" pitchFamily="34" charset="0"/>
              <a:buChar char="•"/>
            </a:pPr>
            <a:r>
              <a:rPr lang="en-US" sz="900" dirty="0">
                <a:latin typeface="KG Miss Kindergarten" panose="02000000000000000000" pitchFamily="2" charset="0"/>
                <a:ea typeface="HelloAnnie" panose="02000603000000000000" pitchFamily="2" charset="0"/>
              </a:rPr>
              <a:t>April 5: Bunny Hop (Rescheduled)</a:t>
            </a:r>
          </a:p>
          <a:p>
            <a:pPr marL="285750" indent="-285750">
              <a:buFont typeface="Arial" panose="020B0604020202020204" pitchFamily="34" charset="0"/>
              <a:buChar char="•"/>
            </a:pPr>
            <a:r>
              <a:rPr lang="en-US" sz="900" dirty="0">
                <a:latin typeface="KG Miss Kindergarten" panose="02000000000000000000" pitchFamily="2" charset="0"/>
                <a:ea typeface="HelloAnnie" panose="02000603000000000000" pitchFamily="2" charset="0"/>
              </a:rPr>
              <a:t>April 19: Weather Day</a:t>
            </a:r>
          </a:p>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900" dirty="0">
                <a:latin typeface="KG Miss Kindergarten" panose="02000000000000000000" pitchFamily="2" charset="0"/>
                <a:ea typeface="HelloAnnie" panose="02000603000000000000" pitchFamily="2" charset="0"/>
              </a:rPr>
              <a:t>Please review test papers &amp; return them to school.  Sign the back of the folder. Please don’t take the test papers out.  I keep them on file for the entire year. You don’t have to sign each test paper, unless I have stamped it.</a:t>
            </a:r>
          </a:p>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1100" dirty="0">
                <a:latin typeface="KG Miss Kindergarten" panose="02000000000000000000" pitchFamily="2" charset="0"/>
                <a:ea typeface="HelloAnnie" panose="02000603000000000000" pitchFamily="2" charset="0"/>
              </a:rPr>
              <a:t> I</a:t>
            </a:r>
            <a:r>
              <a:rPr lang="en-US" sz="1000" dirty="0">
                <a:latin typeface="KG Miss Kindergarten" panose="02000000000000000000" pitchFamily="2" charset="0"/>
                <a:ea typeface="HelloAnnie" panose="02000603000000000000" pitchFamily="2" charset="0"/>
              </a:rPr>
              <a:t>f you have questions or concerns, you may email me at</a:t>
            </a:r>
            <a:r>
              <a:rPr lang="en-US" sz="1000" dirty="0">
                <a:latin typeface="KG Miss Kindergarten" panose="02000000000000000000" pitchFamily="2" charset="0"/>
                <a:ea typeface="HelloAnnie" panose="02000603000000000000" pitchFamily="2" charset="0"/>
                <a:hlinkClick r:id="rId3"/>
              </a:rPr>
              <a:t> Wendy.branning@acboe.net</a:t>
            </a:r>
            <a:r>
              <a:rPr lang="en-US" sz="1000" dirty="0">
                <a:latin typeface="KG Miss Kindergarten" panose="02000000000000000000" pitchFamily="2" charset="0"/>
                <a:ea typeface="HelloAnnie" panose="02000603000000000000" pitchFamily="2" charset="0"/>
              </a:rPr>
              <a:t>.  </a:t>
            </a:r>
          </a:p>
          <a:p>
            <a:r>
              <a:rPr lang="en-US" sz="1400" dirty="0">
                <a:latin typeface="KG Miss Kindergarten" panose="02000000000000000000" pitchFamily="2" charset="0"/>
                <a:ea typeface="HelloAnnie" panose="02000603000000000000" pitchFamily="2" charset="0"/>
              </a:rPr>
              <a:t> </a:t>
            </a:r>
          </a:p>
        </p:txBody>
      </p:sp>
      <p:sp>
        <p:nvSpPr>
          <p:cNvPr id="50" name="TextBox 49">
            <a:extLst>
              <a:ext uri="{FF2B5EF4-FFF2-40B4-BE49-F238E27FC236}">
                <a16:creationId xmlns:a16="http://schemas.microsoft.com/office/drawing/2014/main" id="{24649919-CE56-47D3-9D3E-4E515B92B43A}"/>
              </a:ext>
            </a:extLst>
          </p:cNvPr>
          <p:cNvSpPr txBox="1"/>
          <p:nvPr/>
        </p:nvSpPr>
        <p:spPr>
          <a:xfrm>
            <a:off x="515144" y="8700100"/>
            <a:ext cx="6114748" cy="707886"/>
          </a:xfrm>
          <a:prstGeom prst="rect">
            <a:avLst/>
          </a:prstGeom>
          <a:noFill/>
        </p:spPr>
        <p:txBody>
          <a:bodyPr wrap="square" rtlCol="0">
            <a:spAutoFit/>
          </a:bodyPr>
          <a:lstStyle/>
          <a:p>
            <a:pPr>
              <a:lnSpc>
                <a:spcPct val="200000"/>
              </a:lnSpc>
            </a:pPr>
            <a:r>
              <a:rPr lang="en-US" sz="1400" dirty="0">
                <a:latin typeface="KG Miss Kindergarten" panose="02000000000000000000" pitchFamily="2" charset="0"/>
                <a:ea typeface="HelloAnnie" panose="02000603000000000000" pitchFamily="2" charset="0"/>
              </a:rPr>
              <a:t>  lamb  limb    numb  thumb wrong wrap  know  knob  knee  saw</a:t>
            </a:r>
          </a:p>
          <a:p>
            <a:r>
              <a:rPr lang="en-US" sz="1200" dirty="0">
                <a:effectLst/>
                <a:latin typeface="KG Miss Kindergarten" panose="020B0604020202020204" charset="0"/>
                <a:ea typeface="Calibri" panose="020F0502020204030204" pitchFamily="34" charset="0"/>
                <a:cs typeface="Times New Roman" panose="02020603050405020304" pitchFamily="18" charset="0"/>
              </a:rPr>
              <a:t>.  </a:t>
            </a:r>
            <a:endParaRPr lang="en-US" sz="1400" dirty="0">
              <a:latin typeface="KG Miss Kindergarten" panose="02000000000000000000" pitchFamily="2" charset="0"/>
              <a:ea typeface="HelloAnnie" panose="02000603000000000000" pitchFamily="2" charset="0"/>
            </a:endParaRPr>
          </a:p>
        </p:txBody>
      </p:sp>
      <p:graphicFrame>
        <p:nvGraphicFramePr>
          <p:cNvPr id="51" name="Table 50">
            <a:extLst>
              <a:ext uri="{FF2B5EF4-FFF2-40B4-BE49-F238E27FC236}">
                <a16:creationId xmlns:a16="http://schemas.microsoft.com/office/drawing/2014/main" id="{8E900E2C-0FAB-40D3-9FA0-E9A1A66595B3}"/>
              </a:ext>
            </a:extLst>
          </p:cNvPr>
          <p:cNvGraphicFramePr>
            <a:graphicFrameLocks noGrp="1"/>
          </p:cNvGraphicFramePr>
          <p:nvPr>
            <p:extLst>
              <p:ext uri="{D42A27DB-BD31-4B8C-83A1-F6EECF244321}">
                <p14:modId xmlns:p14="http://schemas.microsoft.com/office/powerpoint/2010/main" val="3868661788"/>
              </p:ext>
            </p:extLst>
          </p:nvPr>
        </p:nvGraphicFramePr>
        <p:xfrm>
          <a:off x="1254704" y="5285922"/>
          <a:ext cx="6072882" cy="3078480"/>
        </p:xfrm>
        <a:graphic>
          <a:graphicData uri="http://schemas.openxmlformats.org/drawingml/2006/table">
            <a:tbl>
              <a:tblPr firstRow="1" bandRow="1">
                <a:tableStyleId>{5C22544A-7EE6-4342-B048-85BDC9FD1C3A}</a:tableStyleId>
              </a:tblPr>
              <a:tblGrid>
                <a:gridCol w="1211624">
                  <a:extLst>
                    <a:ext uri="{9D8B030D-6E8A-4147-A177-3AD203B41FA5}">
                      <a16:colId xmlns:a16="http://schemas.microsoft.com/office/drawing/2014/main" val="790954970"/>
                    </a:ext>
                  </a:extLst>
                </a:gridCol>
                <a:gridCol w="4861258">
                  <a:extLst>
                    <a:ext uri="{9D8B030D-6E8A-4147-A177-3AD203B41FA5}">
                      <a16:colId xmlns:a16="http://schemas.microsoft.com/office/drawing/2014/main" val="2314856713"/>
                    </a:ext>
                  </a:extLst>
                </a:gridCol>
              </a:tblGrid>
              <a:tr h="468918">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Reading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900" b="0" dirty="0">
                          <a:solidFill>
                            <a:schemeClr val="tx1"/>
                          </a:solidFill>
                          <a:latin typeface="KG Miss Kindergarten" panose="02000000000000000000" pitchFamily="2" charset="0"/>
                          <a:ea typeface="HelloAnnie" panose="02000603000000000000" pitchFamily="2" charset="0"/>
                        </a:rPr>
                        <a:t>Phonics: mb, </a:t>
                      </a:r>
                      <a:r>
                        <a:rPr lang="en-US" sz="900" b="0" dirty="0" err="1">
                          <a:solidFill>
                            <a:schemeClr val="tx1"/>
                          </a:solidFill>
                          <a:latin typeface="KG Miss Kindergarten" panose="02000000000000000000" pitchFamily="2" charset="0"/>
                          <a:ea typeface="HelloAnnie" panose="02000603000000000000" pitchFamily="2" charset="0"/>
                        </a:rPr>
                        <a:t>kn</a:t>
                      </a:r>
                      <a:r>
                        <a:rPr lang="en-US" sz="900" b="0" dirty="0">
                          <a:solidFill>
                            <a:schemeClr val="tx1"/>
                          </a:solidFill>
                          <a:latin typeface="KG Miss Kindergarten" panose="02000000000000000000" pitchFamily="2" charset="0"/>
                          <a:ea typeface="HelloAnnie" panose="02000603000000000000" pitchFamily="2" charset="0"/>
                        </a:rPr>
                        <a:t>, </a:t>
                      </a:r>
                      <a:r>
                        <a:rPr lang="en-US" sz="900" b="0" dirty="0" err="1">
                          <a:solidFill>
                            <a:schemeClr val="tx1"/>
                          </a:solidFill>
                          <a:latin typeface="KG Miss Kindergarten" panose="02000000000000000000" pitchFamily="2" charset="0"/>
                          <a:ea typeface="HelloAnnie" panose="02000603000000000000" pitchFamily="2" charset="0"/>
                        </a:rPr>
                        <a:t>gn</a:t>
                      </a:r>
                      <a:r>
                        <a:rPr lang="en-US" sz="900" b="0" dirty="0">
                          <a:solidFill>
                            <a:schemeClr val="tx1"/>
                          </a:solidFill>
                          <a:latin typeface="KG Miss Kindergarten" panose="02000000000000000000" pitchFamily="2" charset="0"/>
                          <a:ea typeface="HelloAnnie" panose="02000603000000000000" pitchFamily="2" charset="0"/>
                        </a:rPr>
                        <a:t>, </a:t>
                      </a:r>
                      <a:r>
                        <a:rPr lang="en-US" sz="900" b="0" dirty="0" err="1">
                          <a:solidFill>
                            <a:schemeClr val="tx1"/>
                          </a:solidFill>
                          <a:latin typeface="KG Miss Kindergarten" panose="02000000000000000000" pitchFamily="2" charset="0"/>
                          <a:ea typeface="HelloAnnie" panose="02000603000000000000" pitchFamily="2" charset="0"/>
                        </a:rPr>
                        <a:t>wr</a:t>
                      </a:r>
                      <a:r>
                        <a:rPr lang="en-US" sz="900" b="0" dirty="0">
                          <a:solidFill>
                            <a:schemeClr val="tx1"/>
                          </a:solidFill>
                          <a:latin typeface="KG Miss Kindergarten" panose="02000000000000000000" pitchFamily="2" charset="0"/>
                          <a:ea typeface="HelloAnnie" panose="02000603000000000000" pitchFamily="2" charset="0"/>
                        </a:rPr>
                        <a:t>, </a:t>
                      </a:r>
                      <a:r>
                        <a:rPr lang="en-US" sz="900" b="0" dirty="0" err="1">
                          <a:solidFill>
                            <a:schemeClr val="tx1"/>
                          </a:solidFill>
                          <a:latin typeface="KG Miss Kindergarten" panose="02000000000000000000" pitchFamily="2" charset="0"/>
                          <a:ea typeface="HelloAnnie" panose="02000603000000000000" pitchFamily="2" charset="0"/>
                        </a:rPr>
                        <a:t>ph</a:t>
                      </a:r>
                      <a:endParaRPr lang="en-US" sz="900" b="0" dirty="0">
                        <a:solidFill>
                          <a:schemeClr val="tx1"/>
                        </a:solidFill>
                        <a:latin typeface="KG Miss Kindergarten" panose="02000000000000000000" pitchFamily="2" charset="0"/>
                        <a:ea typeface="HelloAnnie" panose="02000603000000000000" pitchFamily="2" charset="0"/>
                      </a:endParaRPr>
                    </a:p>
                    <a:p>
                      <a:r>
                        <a:rPr lang="en-US" sz="900" b="0" dirty="0">
                          <a:solidFill>
                            <a:schemeClr val="tx1"/>
                          </a:solidFill>
                          <a:latin typeface="KG Miss Kindergarten" panose="02000000000000000000" pitchFamily="2" charset="0"/>
                          <a:ea typeface="HelloAnnie" panose="02000603000000000000" pitchFamily="2" charset="0"/>
                        </a:rPr>
                        <a:t>Comprehension: Asking &amp; answering questions, Summarizing, Clarifying</a:t>
                      </a:r>
                    </a:p>
                    <a:p>
                      <a:r>
                        <a:rPr lang="en-US" sz="900" b="0" dirty="0">
                          <a:solidFill>
                            <a:schemeClr val="tx1"/>
                          </a:solidFill>
                          <a:latin typeface="KG Miss Kindergarten" panose="02000000000000000000" pitchFamily="2" charset="0"/>
                          <a:ea typeface="HelloAnnie" panose="02000603000000000000" pitchFamily="2" charset="0"/>
                        </a:rPr>
                        <a:t>Vocabulary: float, structures, survive, purpose, edible</a:t>
                      </a:r>
                    </a:p>
                    <a:p>
                      <a:r>
                        <a:rPr lang="en-US" sz="800" b="1" dirty="0">
                          <a:solidFill>
                            <a:schemeClr val="tx1"/>
                          </a:solidFill>
                          <a:latin typeface="KG Miss Kindergarten" panose="02000000000000000000" pitchFamily="2" charset="0"/>
                          <a:ea typeface="HelloAnnie" panose="02000603000000000000" pitchFamily="2" charset="0"/>
                        </a:rPr>
                        <a:t> 4/05 Reading Grade (Minor)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7729572"/>
                  </a:ext>
                </a:extLst>
              </a:tr>
              <a:tr h="404205">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Writing/</a:t>
                      </a:r>
                    </a:p>
                    <a:p>
                      <a:pPr algn="ctr"/>
                      <a:r>
                        <a:rPr lang="en-US" sz="1600" b="0" dirty="0">
                          <a:solidFill>
                            <a:schemeClr val="tx1"/>
                          </a:solidFill>
                          <a:latin typeface="KG Miss Kindergarten" panose="02000000000000000000" pitchFamily="2" charset="0"/>
                          <a:ea typeface="HelloAnnie" panose="02000603000000000000" pitchFamily="2" charset="0"/>
                        </a:rPr>
                        <a:t>Grammar</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Possessive Pronouns</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Penmanship: Capital letters A &amp; N</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KG Miss Kindergarten" panose="02000000000000000000" pitchFamily="2" charset="0"/>
                          <a:ea typeface="HelloAnnie" panose="02000603000000000000" pitchFamily="2" charset="0"/>
                        </a:rPr>
                        <a:t>Opinion</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KG Miss Kindergarten" panose="02000000000000000000" pitchFamily="2" charset="0"/>
                          <a:ea typeface="HelloAnnie" panose="02000603000000000000" pitchFamily="2" charset="0"/>
                        </a:rPr>
                        <a:t>4/05 Spelling Test (Minor) &amp; Writing Sample</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KG Miss Kindergarten" panose="02000000000000000000" pitchFamily="2" charset="0"/>
                          <a:ea typeface="HelloAnnie" panose="02000603000000000000" pitchFamily="2" charset="0"/>
                        </a:rPr>
                        <a:t>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4035029"/>
                  </a:ext>
                </a:extLst>
              </a:tr>
              <a:tr h="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Math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900" b="0" i="0" kern="1200" dirty="0">
                          <a:solidFill>
                            <a:schemeClr val="dk1"/>
                          </a:solidFill>
                          <a:effectLst/>
                          <a:latin typeface="KG Miss Kindergarten" panose="020B0604020202020204" charset="0"/>
                          <a:ea typeface="+mn-ea"/>
                          <a:cs typeface="+mn-cs"/>
                        </a:rPr>
                        <a:t>Topic 13:  Time and Money</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i="0" kern="1200" dirty="0">
                          <a:solidFill>
                            <a:schemeClr val="dk1"/>
                          </a:solidFill>
                          <a:effectLst/>
                          <a:latin typeface="KG Miss Kindergarten" panose="020B0604020202020204" charset="0"/>
                          <a:ea typeface="+mn-ea"/>
                          <a:cs typeface="+mn-cs"/>
                        </a:rPr>
                        <a:t>4/4 Minor Grade</a:t>
                      </a:r>
                      <a:endParaRPr lang="en-US" sz="900" b="1" dirty="0">
                        <a:solidFill>
                          <a:schemeClr val="tx1"/>
                        </a:solidFill>
                        <a:latin typeface="KG Miss Kindergarten" panose="020B0604020202020204" charset="0"/>
                        <a:ea typeface="HelloAnnie" panose="02000603000000000000" pitchFamily="2" charset="0"/>
                      </a:endParaRPr>
                    </a:p>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KG Miss Kindergarten" panose="02000000000000000000" pitchFamily="2" charset="0"/>
                          <a:ea typeface="HelloAnnie" panose="02000603000000000000" pitchFamily="2" charset="0"/>
                        </a:rPr>
                        <a:t> </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b="1"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7308225"/>
                  </a:ext>
                </a:extLst>
              </a:tr>
              <a:tr h="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Science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KG Miss Kindergarten" panose="02000000000000000000" pitchFamily="2" charset="0"/>
                          <a:ea typeface="HelloAnnie" panose="02000603000000000000" pitchFamily="2" charset="0"/>
                        </a:rPr>
                        <a:t>Chapter 1: Energy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545341"/>
                  </a:ext>
                </a:extLst>
              </a:tr>
              <a:tr h="64008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Social </a:t>
                      </a:r>
                    </a:p>
                    <a:p>
                      <a:pPr algn="ctr"/>
                      <a:r>
                        <a:rPr lang="en-US" sz="1600" b="0" dirty="0">
                          <a:solidFill>
                            <a:schemeClr val="tx1"/>
                          </a:solidFill>
                          <a:latin typeface="KG Miss Kindergarten" panose="02000000000000000000" pitchFamily="2" charset="0"/>
                          <a:ea typeface="HelloAnnie" panose="02000603000000000000" pitchFamily="2" charset="0"/>
                        </a:rPr>
                        <a:t>Studies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We rotate Science and Social Studies</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2949169"/>
                  </a:ext>
                </a:extLst>
              </a:tr>
            </a:tbl>
          </a:graphicData>
        </a:graphic>
      </p:graphicFrame>
      <p:sp>
        <p:nvSpPr>
          <p:cNvPr id="52" name="TextBox 51">
            <a:extLst>
              <a:ext uri="{FF2B5EF4-FFF2-40B4-BE49-F238E27FC236}">
                <a16:creationId xmlns:a16="http://schemas.microsoft.com/office/drawing/2014/main" id="{51D5A7D4-75A0-4634-85CE-2EA19C39E919}"/>
              </a:ext>
            </a:extLst>
          </p:cNvPr>
          <p:cNvSpPr txBox="1"/>
          <p:nvPr/>
        </p:nvSpPr>
        <p:spPr>
          <a:xfrm>
            <a:off x="394699" y="1945209"/>
            <a:ext cx="3155055" cy="584775"/>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What’s Happening </a:t>
            </a:r>
          </a:p>
          <a:p>
            <a:pPr algn="ctr"/>
            <a:r>
              <a:rPr lang="en-US" sz="1600" b="1" dirty="0">
                <a:latin typeface="KG Miss Kindy Chunky" panose="02000000000000000000" pitchFamily="2" charset="0"/>
                <a:ea typeface="HelloButtons" panose="02000603000000000000" pitchFamily="2" charset="0"/>
              </a:rPr>
              <a:t>This Week</a:t>
            </a:r>
          </a:p>
        </p:txBody>
      </p:sp>
      <p:sp>
        <p:nvSpPr>
          <p:cNvPr id="53" name="TextBox 52">
            <a:extLst>
              <a:ext uri="{FF2B5EF4-FFF2-40B4-BE49-F238E27FC236}">
                <a16:creationId xmlns:a16="http://schemas.microsoft.com/office/drawing/2014/main" id="{D2B83E2A-975E-4546-82B1-2C7D2E522A5C}"/>
              </a:ext>
            </a:extLst>
          </p:cNvPr>
          <p:cNvSpPr txBox="1"/>
          <p:nvPr/>
        </p:nvSpPr>
        <p:spPr>
          <a:xfrm>
            <a:off x="1848732" y="4966110"/>
            <a:ext cx="3770135" cy="338554"/>
          </a:xfrm>
          <a:prstGeom prst="rect">
            <a:avLst/>
          </a:prstGeom>
          <a:noFill/>
        </p:spPr>
        <p:txBody>
          <a:bodyPr wrap="none" rtlCol="0">
            <a:spAutoFit/>
          </a:bodyPr>
          <a:lstStyle/>
          <a:p>
            <a:pPr algn="ctr"/>
            <a:r>
              <a:rPr lang="en-US" sz="1600" b="1" dirty="0">
                <a:latin typeface="KG Miss Kindy Chunky" panose="02000000000000000000" pitchFamily="2" charset="0"/>
                <a:ea typeface="HelloButtons" panose="02000603000000000000" pitchFamily="2" charset="0"/>
              </a:rPr>
              <a:t>A Peek At What We Are Learning</a:t>
            </a:r>
          </a:p>
        </p:txBody>
      </p:sp>
      <p:sp>
        <p:nvSpPr>
          <p:cNvPr id="54" name="TextBox 53">
            <a:extLst>
              <a:ext uri="{FF2B5EF4-FFF2-40B4-BE49-F238E27FC236}">
                <a16:creationId xmlns:a16="http://schemas.microsoft.com/office/drawing/2014/main" id="{4702DAA1-EC3D-42CD-A05A-4A7517850684}"/>
              </a:ext>
            </a:extLst>
          </p:cNvPr>
          <p:cNvSpPr txBox="1"/>
          <p:nvPr/>
        </p:nvSpPr>
        <p:spPr>
          <a:xfrm>
            <a:off x="3834374" y="1968462"/>
            <a:ext cx="2975897"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Upcoming Events</a:t>
            </a:r>
          </a:p>
        </p:txBody>
      </p:sp>
      <p:sp>
        <p:nvSpPr>
          <p:cNvPr id="55" name="TextBox 54">
            <a:extLst>
              <a:ext uri="{FF2B5EF4-FFF2-40B4-BE49-F238E27FC236}">
                <a16:creationId xmlns:a16="http://schemas.microsoft.com/office/drawing/2014/main" id="{5711CFB5-2CE5-4560-8AF9-E3C99DFA641A}"/>
              </a:ext>
            </a:extLst>
          </p:cNvPr>
          <p:cNvSpPr txBox="1"/>
          <p:nvPr/>
        </p:nvSpPr>
        <p:spPr bwMode="white">
          <a:xfrm>
            <a:off x="149477" y="212723"/>
            <a:ext cx="7508623" cy="646331"/>
          </a:xfrm>
          <a:prstGeom prst="rect">
            <a:avLst/>
          </a:prstGeom>
          <a:noFill/>
        </p:spPr>
        <p:txBody>
          <a:bodyPr wrap="square" rtlCol="0">
            <a:spAutoFit/>
          </a:bodyPr>
          <a:lstStyle/>
          <a:p>
            <a:pPr algn="ctr"/>
            <a:r>
              <a:rPr lang="en-US" sz="3600" dirty="0">
                <a:solidFill>
                  <a:schemeClr val="bg1"/>
                </a:solidFill>
                <a:latin typeface="KG Miss Kindergarten" panose="020B0604020202020204" charset="0"/>
                <a:ea typeface="HelloBoomerang" panose="02000603000000000000" pitchFamily="2" charset="0"/>
              </a:rPr>
              <a:t>Branning’s Buzz</a:t>
            </a:r>
            <a:endParaRPr lang="en-US" sz="3600" dirty="0">
              <a:solidFill>
                <a:schemeClr val="bg1"/>
              </a:solidFill>
              <a:latin typeface="KG Miss Kindergarten" panose="020B0604020202020204" charset="0"/>
              <a:ea typeface="HelloEtchASketch" panose="02000603000000000000" pitchFamily="2" charset="0"/>
            </a:endParaRPr>
          </a:p>
        </p:txBody>
      </p:sp>
      <p:sp>
        <p:nvSpPr>
          <p:cNvPr id="56" name="TextBox 55">
            <a:extLst>
              <a:ext uri="{FF2B5EF4-FFF2-40B4-BE49-F238E27FC236}">
                <a16:creationId xmlns:a16="http://schemas.microsoft.com/office/drawing/2014/main" id="{C95714B5-B54F-451A-B142-499F6A816E99}"/>
              </a:ext>
            </a:extLst>
          </p:cNvPr>
          <p:cNvSpPr txBox="1"/>
          <p:nvPr/>
        </p:nvSpPr>
        <p:spPr>
          <a:xfrm>
            <a:off x="155818" y="1253235"/>
            <a:ext cx="2763898" cy="338554"/>
          </a:xfrm>
          <a:prstGeom prst="rect">
            <a:avLst/>
          </a:prstGeom>
          <a:noFill/>
        </p:spPr>
        <p:txBody>
          <a:bodyPr wrap="none" rtlCol="0">
            <a:spAutoFit/>
          </a:bodyPr>
          <a:lstStyle/>
          <a:p>
            <a:r>
              <a:rPr lang="en-US" sz="1600" b="1" dirty="0">
                <a:latin typeface="KG Miss Kindy Chunky" panose="02000000000000000000" pitchFamily="2" charset="0"/>
                <a:ea typeface="HelloButtons" panose="02000603000000000000" pitchFamily="2" charset="0"/>
              </a:rPr>
              <a:t>Week of</a:t>
            </a:r>
            <a:r>
              <a:rPr lang="en-US" sz="1600">
                <a:latin typeface="KG Miss Kindy Chunky" panose="02000000000000000000" pitchFamily="2" charset="0"/>
                <a:ea typeface="HelloButtons" panose="02000603000000000000" pitchFamily="2" charset="0"/>
              </a:rPr>
              <a:t>:  April 1-5, </a:t>
            </a:r>
            <a:r>
              <a:rPr lang="en-US" sz="1600" dirty="0">
                <a:latin typeface="KG Miss Kindy Chunky" panose="02000000000000000000" pitchFamily="2" charset="0"/>
                <a:ea typeface="HelloButtons" panose="02000603000000000000" pitchFamily="2" charset="0"/>
              </a:rPr>
              <a:t>2023</a:t>
            </a:r>
          </a:p>
        </p:txBody>
      </p:sp>
    </p:spTree>
    <p:extLst>
      <p:ext uri="{BB962C8B-B14F-4D97-AF65-F5344CB8AC3E}">
        <p14:creationId xmlns:p14="http://schemas.microsoft.com/office/powerpoint/2010/main" val="30750921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1301</TotalTime>
  <Words>380</Words>
  <Application>Microsoft Office PowerPoint</Application>
  <PresentationFormat>Custom</PresentationFormat>
  <Paragraphs>48</Paragraphs>
  <Slides>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HelloAnnie</vt:lpstr>
      <vt:lpstr>KG Miss Kindy Chunky</vt:lpstr>
      <vt:lpstr>HelloEtchASketch</vt:lpstr>
      <vt:lpstr>HelloBoomerang</vt:lpstr>
      <vt:lpstr>Times New Roman</vt:lpstr>
      <vt:lpstr>Calibri Light</vt:lpstr>
      <vt:lpstr>HelloButtons</vt:lpstr>
      <vt:lpstr>Calibri</vt:lpstr>
      <vt:lpstr>Arial</vt:lpstr>
      <vt:lpstr>KG Miss Kindergarten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Zenchyk</dc:creator>
  <cp:lastModifiedBy>Wendy Branning</cp:lastModifiedBy>
  <cp:revision>67</cp:revision>
  <cp:lastPrinted>2020-09-18T19:42:53Z</cp:lastPrinted>
  <dcterms:created xsi:type="dcterms:W3CDTF">2016-10-11T18:59:43Z</dcterms:created>
  <dcterms:modified xsi:type="dcterms:W3CDTF">2024-03-22T19:28:44Z</dcterms:modified>
</cp:coreProperties>
</file>