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87" r:id="rId2"/>
    <p:sldId id="288" r:id="rId3"/>
    <p:sldId id="257" r:id="rId4"/>
    <p:sldId id="281" r:id="rId5"/>
    <p:sldId id="266" r:id="rId6"/>
    <p:sldId id="267" r:id="rId7"/>
    <p:sldId id="268" r:id="rId8"/>
    <p:sldId id="289" r:id="rId9"/>
    <p:sldId id="283" r:id="rId10"/>
    <p:sldId id="286" r:id="rId11"/>
    <p:sldId id="269" r:id="rId12"/>
    <p:sldId id="282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FF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51" autoAdjust="0"/>
    <p:restoredTop sz="90929"/>
  </p:normalViewPr>
  <p:slideViewPr>
    <p:cSldViewPr>
      <p:cViewPr>
        <p:scale>
          <a:sx n="97" d="100"/>
          <a:sy n="97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9576B-4544-447E-A2D3-84D8C47ECA02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B2B9-B7BB-401C-871D-0F7237A06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98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E6DB-A6C7-4F25-AC50-6B080F6B7D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2092-6DA0-4452-B758-8651A98F9D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B0F2-CEDD-4A36-B06F-793F22955C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C654-42B5-464F-999F-E05B968FD8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6914-7AAB-4DC4-A971-D708812D0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382-29AB-43B3-88D3-7D63F2849A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1907-AF0F-4483-9826-BDBA9C37AD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8E8FE-BE93-4317-AA3B-A1D5A6FFEE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E63C-7D60-41CE-9586-1D978E4D26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64AABD7-1D1D-4F29-B1CB-1045D7EF5E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5D95-763F-4C95-8844-BCF4B05577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CD2191-48D0-469F-A2D3-1A3DECC1E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EZ9MXhoKZ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j6YA03hm4k&amp;safety_mode=true&amp;persist_safety_mode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dQBurXQOeQ&amp;safety_mode=true&amp;persist_safety_mode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mueaVHIZ6A&amp;feature=related&amp;safety_mode=true&amp;persist_safety_mode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2fntzGquZE&amp;feature=related&amp;safety_mode=true&amp;persist_safety_mode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hester\AppData\Local\Microsoft\Windows\Temporary Internet Files\Content.IE5\KW473APZ\MP9004484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55913"/>
            <a:ext cx="2814957" cy="2402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23" y="5410200"/>
            <a:ext cx="3200400" cy="1229978"/>
          </a:xfrm>
        </p:spPr>
        <p:txBody>
          <a:bodyPr>
            <a:normAutofit/>
          </a:bodyPr>
          <a:lstStyle/>
          <a:p>
            <a:r>
              <a:rPr lang="en-US" dirty="0" smtClean="0"/>
              <a:t>Mrs. Gregory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School Counselor</a:t>
            </a:r>
            <a:br>
              <a:rPr lang="en-US" dirty="0" smtClean="0"/>
            </a:br>
            <a:r>
              <a:rPr lang="en-US" dirty="0" err="1" smtClean="0"/>
              <a:t>Thurgood</a:t>
            </a:r>
            <a:r>
              <a:rPr lang="en-US" dirty="0" smtClean="0"/>
              <a:t> Marshall Middle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410200" y="228600"/>
            <a:ext cx="27432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3276600"/>
            <a:ext cx="685800" cy="152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endParaRPr lang="en-US" sz="4800" dirty="0">
              <a:latin typeface="Earwig Factory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37160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en-US" sz="4000" dirty="0">
                <a:solidFill>
                  <a:srgbClr val="00CCFF"/>
                </a:solidFill>
                <a:latin typeface="Kredit" pitchFamily="2" charset="0"/>
              </a:rPr>
              <a:t>Bullying: A Little Bit of Theory and A Lot of Practicality</a:t>
            </a:r>
          </a:p>
        </p:txBody>
      </p:sp>
    </p:spTree>
    <p:extLst>
      <p:ext uri="{BB962C8B-B14F-4D97-AF65-F5344CB8AC3E}">
        <p14:creationId xmlns="" xmlns:p14="http://schemas.microsoft.com/office/powerpoint/2010/main" val="2760299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Why do people bully?</a:t>
            </a:r>
            <a:endParaRPr lang="en-US" sz="6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5486400"/>
            <a:ext cx="5715000" cy="11160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--Don’t judge from where I am, judge me from where I come from…</a:t>
            </a:r>
            <a:endParaRPr lang="en-US" sz="2400" dirty="0"/>
          </a:p>
        </p:txBody>
      </p:sp>
      <p:pic>
        <p:nvPicPr>
          <p:cNvPr id="2052" name="Picture 4" descr="C:\Users\jhester\AppData\Local\Microsoft\Windows\Temporary Internet Files\Content.IE5\KW473APZ\MP9000499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98170"/>
            <a:ext cx="2362200" cy="2721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7156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96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00CCFF"/>
                </a:solidFill>
              </a:rPr>
              <a:t>Preventative Measures</a:t>
            </a:r>
            <a:br>
              <a:rPr lang="en-US" sz="5400" dirty="0" smtClean="0">
                <a:solidFill>
                  <a:srgbClr val="00CCFF"/>
                </a:solidFill>
              </a:rPr>
            </a:br>
            <a:r>
              <a:rPr lang="en-US" sz="5400" dirty="0" smtClean="0">
                <a:solidFill>
                  <a:srgbClr val="00CCFF"/>
                </a:solidFill>
              </a:rPr>
              <a:t>and</a:t>
            </a:r>
            <a:br>
              <a:rPr lang="en-US" sz="5400" dirty="0" smtClean="0">
                <a:solidFill>
                  <a:srgbClr val="00CCFF"/>
                </a:solidFill>
              </a:rPr>
            </a:br>
            <a:r>
              <a:rPr lang="en-US" sz="5400" dirty="0" smtClean="0">
                <a:solidFill>
                  <a:srgbClr val="00CCFF"/>
                </a:solidFill>
              </a:rPr>
              <a:t>Their Effectiveness</a:t>
            </a:r>
            <a:endParaRPr lang="en-US" sz="5400" dirty="0">
              <a:solidFill>
                <a:srgbClr val="00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7772400" cy="2895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CCFF"/>
                </a:solidFill>
                <a:latin typeface="+mj-lt"/>
              </a:rPr>
              <a:t>Educator </a:t>
            </a:r>
            <a:r>
              <a:rPr lang="en-US" sz="4000" dirty="0" smtClean="0">
                <a:solidFill>
                  <a:srgbClr val="00CCFF"/>
                </a:solidFill>
                <a:latin typeface="+mj-lt"/>
              </a:rPr>
              <a:t>&amp; Student workshops</a:t>
            </a:r>
            <a:endParaRPr lang="en-US" sz="4000" dirty="0" smtClean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endParaRPr lang="en-US" sz="4000" dirty="0">
              <a:solidFill>
                <a:srgbClr val="00CCFF"/>
              </a:solidFill>
              <a:latin typeface="+mj-lt"/>
            </a:endParaRPr>
          </a:p>
          <a:p>
            <a:r>
              <a:rPr lang="en-US" sz="4000" dirty="0" smtClean="0">
                <a:solidFill>
                  <a:srgbClr val="00CCFF"/>
                </a:solidFill>
                <a:latin typeface="+mj-lt"/>
              </a:rPr>
              <a:t>Anti-bullying programs</a:t>
            </a:r>
          </a:p>
          <a:p>
            <a:pPr>
              <a:buNone/>
            </a:pPr>
            <a:endParaRPr lang="en-US" sz="4000" dirty="0">
              <a:solidFill>
                <a:srgbClr val="00CCFF"/>
              </a:solidFill>
              <a:latin typeface="+mj-lt"/>
            </a:endParaRPr>
          </a:p>
          <a:p>
            <a:r>
              <a:rPr lang="en-US" sz="4000" dirty="0" smtClean="0">
                <a:solidFill>
                  <a:srgbClr val="00CCFF"/>
                </a:solidFill>
                <a:latin typeface="+mj-lt"/>
              </a:rPr>
              <a:t>System-wide mandates</a:t>
            </a:r>
            <a:endParaRPr lang="en-US" sz="4000" dirty="0">
              <a:solidFill>
                <a:srgbClr val="00CCFF"/>
              </a:solidFill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2981"/>
            <a:ext cx="7792065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Way to stop a rumor…..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Reporting v. </a:t>
            </a:r>
            <a:r>
              <a:rPr lang="en-US" dirty="0" smtClean="0"/>
              <a:t>Tattling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Don’t be a bystander, be a friend!!</a:t>
            </a: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6629400" cy="16764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Broadway" pitchFamily="82" charset="0"/>
              </a:rPr>
              <a:t>What can we do to report/stop bullying?</a:t>
            </a:r>
          </a:p>
          <a:p>
            <a:r>
              <a:rPr lang="en-US" sz="4400" dirty="0" smtClean="0">
                <a:latin typeface="Broadway" pitchFamily="82" charset="0"/>
              </a:rPr>
              <a:t> </a:t>
            </a:r>
            <a:endParaRPr lang="en-US" sz="4400" dirty="0">
              <a:latin typeface="Broadway" pitchFamily="82" charset="0"/>
            </a:endParaRPr>
          </a:p>
        </p:txBody>
      </p:sp>
      <p:pic>
        <p:nvPicPr>
          <p:cNvPr id="5" name="Picture 2" descr="C:\Users\jhester\AppData\Local\Microsoft\Windows\Temporary Internet Files\Content.IE5\QFW1Q42H\MC9002808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874067" cy="2731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0098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CCFF"/>
                </a:solidFill>
              </a:rPr>
              <a:t>Stand Up, Speak Up!</a:t>
            </a:r>
            <a:endParaRPr lang="en-US" sz="5400" dirty="0">
              <a:solidFill>
                <a:srgbClr val="00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>
              <a:buNone/>
              <a:defRPr/>
            </a:pPr>
            <a:r>
              <a:rPr lang="en-US" sz="4600" i="1" dirty="0" smtClean="0">
                <a:solidFill>
                  <a:srgbClr val="00CCFF"/>
                </a:solidFill>
                <a:latin typeface="+mj-lt"/>
              </a:rPr>
              <a:t>	</a:t>
            </a:r>
          </a:p>
          <a:p>
            <a:pPr lvl="0">
              <a:buNone/>
              <a:defRPr/>
            </a:pPr>
            <a:r>
              <a:rPr lang="en-US" sz="4600" i="1" dirty="0" smtClean="0">
                <a:solidFill>
                  <a:srgbClr val="00CCFF"/>
                </a:solidFill>
                <a:latin typeface="+mj-lt"/>
              </a:rPr>
              <a:t>	</a:t>
            </a:r>
            <a:r>
              <a:rPr lang="en-US" sz="7600" i="1" dirty="0" smtClean="0">
                <a:solidFill>
                  <a:srgbClr val="00CCFF"/>
                </a:solidFill>
                <a:latin typeface="+mj-lt"/>
              </a:rPr>
              <a:t>“</a:t>
            </a:r>
            <a:r>
              <a:rPr lang="en-US" sz="7600" i="1" dirty="0">
                <a:solidFill>
                  <a:srgbClr val="00CCFF"/>
                </a:solidFill>
                <a:latin typeface="+mj-lt"/>
              </a:rPr>
              <a:t>The world is a dangerous place, not</a:t>
            </a:r>
          </a:p>
          <a:p>
            <a:pPr lvl="0">
              <a:buNone/>
              <a:defRPr/>
            </a:pPr>
            <a:r>
              <a:rPr lang="en-US" sz="7600" i="1" dirty="0">
                <a:solidFill>
                  <a:srgbClr val="00CCFF"/>
                </a:solidFill>
                <a:latin typeface="+mj-lt"/>
              </a:rPr>
              <a:t>because of those who do evil, but </a:t>
            </a:r>
            <a:r>
              <a:rPr lang="en-US" sz="7600" i="1" dirty="0" smtClean="0">
                <a:solidFill>
                  <a:srgbClr val="00CCFF"/>
                </a:solidFill>
                <a:latin typeface="+mj-lt"/>
              </a:rPr>
              <a:t>because</a:t>
            </a:r>
          </a:p>
          <a:p>
            <a:pPr lvl="0">
              <a:buNone/>
              <a:defRPr/>
            </a:pPr>
            <a:r>
              <a:rPr lang="en-US" sz="7600" i="1" dirty="0" smtClean="0">
                <a:solidFill>
                  <a:srgbClr val="00CCFF"/>
                </a:solidFill>
                <a:latin typeface="+mj-lt"/>
              </a:rPr>
              <a:t>of those </a:t>
            </a:r>
            <a:r>
              <a:rPr lang="en-US" sz="7600" i="1" dirty="0">
                <a:solidFill>
                  <a:srgbClr val="00CCFF"/>
                </a:solidFill>
                <a:latin typeface="+mj-lt"/>
              </a:rPr>
              <a:t>who look on and do nothing</a:t>
            </a:r>
            <a:r>
              <a:rPr lang="en-US" sz="7600" i="1" dirty="0" smtClean="0">
                <a:solidFill>
                  <a:srgbClr val="00CCFF"/>
                </a:solidFill>
                <a:latin typeface="+mj-lt"/>
              </a:rPr>
              <a:t>.”</a:t>
            </a:r>
            <a:endParaRPr lang="en-US" sz="7600" i="1" dirty="0">
              <a:solidFill>
                <a:srgbClr val="00CCFF"/>
              </a:solidFill>
              <a:latin typeface="+mj-lt"/>
            </a:endParaRPr>
          </a:p>
          <a:p>
            <a:pPr lvl="0">
              <a:buNone/>
              <a:defRPr/>
            </a:pPr>
            <a:r>
              <a:rPr lang="en-US" sz="7600" i="1" dirty="0">
                <a:solidFill>
                  <a:srgbClr val="00CCFF"/>
                </a:solidFill>
                <a:latin typeface="+mj-lt"/>
              </a:rPr>
              <a:t>					</a:t>
            </a:r>
            <a:r>
              <a:rPr lang="en-US" sz="7600" dirty="0">
                <a:solidFill>
                  <a:srgbClr val="00CCFF"/>
                </a:solidFill>
                <a:latin typeface="+mj-lt"/>
              </a:rPr>
              <a:t>- Albert </a:t>
            </a:r>
            <a:r>
              <a:rPr lang="en-US" sz="7600" dirty="0" smtClean="0">
                <a:solidFill>
                  <a:srgbClr val="00CCFF"/>
                </a:solidFill>
                <a:latin typeface="+mj-lt"/>
              </a:rPr>
              <a:t>Einstein</a:t>
            </a:r>
          </a:p>
          <a:p>
            <a:pPr lvl="0">
              <a:buNone/>
              <a:defRPr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hlinkClick r:id="rId2"/>
              </a:rPr>
              <a:t>Anti-bullying Video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Why Am I Here?</a:t>
            </a:r>
            <a:endParaRPr lang="en-US" sz="44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1066800" y="1002268"/>
            <a:ext cx="4114800" cy="4114800"/>
          </a:xfrm>
        </p:spPr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715000" y="3124200"/>
            <a:ext cx="3053866" cy="266348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Research </a:t>
            </a:r>
            <a:r>
              <a:rPr lang="en-US" sz="1600" dirty="0" smtClean="0"/>
              <a:t>shows that</a:t>
            </a:r>
            <a:r>
              <a:rPr lang="en-US" sz="1600" dirty="0" smtClean="0"/>
              <a:t> </a:t>
            </a:r>
            <a:r>
              <a:rPr lang="en-US" sz="1600" dirty="0" smtClean="0"/>
              <a:t>something must be done to address bullying</a:t>
            </a:r>
          </a:p>
          <a:p>
            <a:endParaRPr lang="en-US" sz="1600" dirty="0"/>
          </a:p>
          <a:p>
            <a:r>
              <a:rPr lang="en-US" sz="1600" dirty="0" smtClean="0"/>
              <a:t>Must get past surface issues and find a solution to decrease bullying</a:t>
            </a:r>
          </a:p>
          <a:p>
            <a:endParaRPr lang="en-US" sz="1600" dirty="0"/>
          </a:p>
        </p:txBody>
      </p:sp>
      <p:pic>
        <p:nvPicPr>
          <p:cNvPr id="2054" name="Picture 6" descr="C:\Users\jhester\AppData\Local\Microsoft\Windows\Temporary Internet Files\Content.IE5\QFW1Q42H\MC900088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320040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0880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 l="11201" r="59207"/>
          <a:stretch>
            <a:fillRect/>
          </a:stretch>
        </p:blipFill>
        <p:spPr bwMode="auto">
          <a:xfrm>
            <a:off x="6934200" y="990600"/>
            <a:ext cx="1717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>
            <a:noAutofit/>
          </a:bodyPr>
          <a:lstStyle/>
          <a:p>
            <a:pPr algn="ctr"/>
            <a:r>
              <a:rPr lang="en-US" sz="52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Bullying:  A </a:t>
            </a:r>
            <a:r>
              <a:rPr lang="en-US" sz="52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Societal Problem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81800" y="4038600"/>
            <a:ext cx="1952898" cy="2600000"/>
          </a:xfrm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90600"/>
            <a:ext cx="124999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962400"/>
            <a:ext cx="3524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371600"/>
            <a:ext cx="2476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600200"/>
            <a:ext cx="3619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181600"/>
            <a:ext cx="2186279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590800"/>
          </a:xfrm>
        </p:spPr>
        <p:txBody>
          <a:bodyPr>
            <a:normAutofit fontScale="85000" lnSpcReduction="10000"/>
          </a:bodyPr>
          <a:lstStyle/>
          <a:p>
            <a:pPr marL="36576" indent="0">
              <a:buNone/>
            </a:pPr>
            <a:r>
              <a:rPr lang="en-US" sz="4800" b="1" i="1" dirty="0" smtClean="0">
                <a:latin typeface="Amienne" pitchFamily="82" charset="0"/>
              </a:rPr>
              <a:t>How good of a person do you want to be? </a:t>
            </a:r>
          </a:p>
          <a:p>
            <a:pPr marL="36576" indent="0">
              <a:buNone/>
            </a:pPr>
            <a:r>
              <a:rPr lang="en-US" dirty="0" smtClean="0"/>
              <a:t>	</a:t>
            </a:r>
            <a:r>
              <a:rPr lang="en-US" sz="6000" i="1" dirty="0" smtClean="0">
                <a:latin typeface="Amienne" pitchFamily="82" charset="0"/>
              </a:rPr>
              <a:t>You must stop being ordinary and be 		extraordinary!</a:t>
            </a:r>
            <a:endParaRPr lang="en-US" sz="6000" i="1" dirty="0">
              <a:latin typeface="Amienne" pitchFamily="82" charset="0"/>
            </a:endParaRPr>
          </a:p>
        </p:txBody>
      </p:sp>
      <p:pic>
        <p:nvPicPr>
          <p:cNvPr id="3076" name="Picture 4" descr="C:\Users\jhester\AppData\Local\Microsoft\Windows\Temporary Internet Files\Content.IE5\KW473APZ\MP9004423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353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2674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00CCFF"/>
                </a:solidFill>
              </a:rPr>
              <a:t>Misconception or Truth?</a:t>
            </a:r>
            <a:endParaRPr lang="en-US" sz="5400" dirty="0">
              <a:solidFill>
                <a:srgbClr val="00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800" dirty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Bullying </a:t>
            </a:r>
            <a:r>
              <a:rPr lang="en-US" sz="3800" dirty="0" smtClean="0">
                <a:solidFill>
                  <a:srgbClr val="00CCFF"/>
                </a:solidFill>
                <a:latin typeface="+mj-lt"/>
              </a:rPr>
              <a:t>is rampant like the media reports</a:t>
            </a:r>
          </a:p>
          <a:p>
            <a:r>
              <a:rPr lang="en-US" sz="3800" dirty="0" smtClean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Bullying </a:t>
            </a:r>
            <a:r>
              <a:rPr lang="en-US" sz="3800" dirty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is </a:t>
            </a:r>
            <a:r>
              <a:rPr lang="en-US" sz="3800" dirty="0" smtClean="0">
                <a:solidFill>
                  <a:srgbClr val="00CCFF"/>
                </a:solidFill>
                <a:latin typeface="+mj-lt"/>
              </a:rPr>
              <a:t>a right-of-passage through</a:t>
            </a:r>
            <a:r>
              <a:rPr lang="en-US" sz="3800" dirty="0" smtClean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 childhood</a:t>
            </a:r>
            <a:endParaRPr lang="en-US" sz="3800" dirty="0" smtClean="0">
              <a:solidFill>
                <a:srgbClr val="00CCFF"/>
              </a:solidFill>
              <a:latin typeface="+mj-lt"/>
            </a:endParaRPr>
          </a:p>
          <a:p>
            <a:r>
              <a:rPr lang="en-US" sz="3800" dirty="0" smtClean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“Sticks </a:t>
            </a:r>
            <a:r>
              <a:rPr lang="en-US" sz="3800" dirty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&amp; stones will break my bones, </a:t>
            </a:r>
            <a:r>
              <a:rPr lang="en-US" sz="3800" dirty="0" smtClean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but words </a:t>
            </a:r>
            <a:r>
              <a:rPr lang="en-US" sz="3800" dirty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will never hurt me</a:t>
            </a:r>
            <a:r>
              <a:rPr lang="en-US" sz="3800" dirty="0" smtClean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.”</a:t>
            </a:r>
          </a:p>
          <a:p>
            <a:r>
              <a:rPr lang="en-US" sz="3800" dirty="0" smtClean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00CCFF"/>
                </a:solidFill>
                <a:latin typeface="+mj-lt"/>
                <a:hlinkClick r:id="rId2"/>
              </a:rPr>
              <a:t>Words Hurt</a:t>
            </a:r>
            <a:endParaRPr lang="en-US" sz="2400" dirty="0" smtClean="0">
              <a:solidFill>
                <a:srgbClr val="00CCFF"/>
              </a:solidFill>
              <a:latin typeface="+mj-lt"/>
            </a:endParaRPr>
          </a:p>
          <a:p>
            <a:pPr marL="36576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CCFF"/>
                </a:solidFill>
              </a:rPr>
              <a:t>Forms of Bullying</a:t>
            </a:r>
            <a:endParaRPr lang="en-US" sz="5400" dirty="0">
              <a:solidFill>
                <a:srgbClr val="00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			      </a:t>
            </a:r>
            <a:r>
              <a:rPr lang="en-US" sz="2800" b="1" u="sng" dirty="0" smtClean="0">
                <a:solidFill>
                  <a:srgbClr val="00CCFF"/>
                </a:solidFill>
                <a:latin typeface="+mj-lt"/>
              </a:rPr>
              <a:t>OVERT</a:t>
            </a:r>
            <a:endParaRPr lang="en-US" sz="2800" dirty="0" smtClean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b="1" u="sng" dirty="0" smtClean="0">
                <a:solidFill>
                  <a:srgbClr val="00CCFF"/>
                </a:solidFill>
                <a:latin typeface="+mj-lt"/>
              </a:rPr>
              <a:t>                                     </a:t>
            </a:r>
          </a:p>
          <a:p>
            <a:pPr>
              <a:buNone/>
            </a:pPr>
            <a:r>
              <a:rPr lang="en-US" sz="2800" dirty="0">
                <a:solidFill>
                  <a:srgbClr val="00CCFF"/>
                </a:solidFill>
                <a:latin typeface="+mj-lt"/>
              </a:rPr>
              <a:t>	</a:t>
            </a: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						</a:t>
            </a:r>
            <a:endParaRPr lang="en-US" sz="2800" dirty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b="1" u="sng" dirty="0" smtClean="0">
                <a:solidFill>
                  <a:srgbClr val="00CCFF"/>
                </a:solidFill>
                <a:latin typeface="+mj-lt"/>
              </a:rPr>
              <a:t>Psychological/Verbal</a:t>
            </a:r>
            <a:r>
              <a:rPr lang="en-US" sz="2800" b="1" dirty="0" smtClean="0">
                <a:solidFill>
                  <a:srgbClr val="00CCFF"/>
                </a:solidFill>
                <a:latin typeface="+mj-lt"/>
              </a:rPr>
              <a:t>		     </a:t>
            </a:r>
            <a:r>
              <a:rPr lang="en-US" sz="2800" b="1" u="sng" dirty="0" smtClean="0">
                <a:solidFill>
                  <a:srgbClr val="00CCFF"/>
                </a:solidFill>
                <a:latin typeface="+mj-lt"/>
              </a:rPr>
              <a:t>Physical</a:t>
            </a: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Insults, teasing, 			  Bodily harm</a:t>
            </a: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harassment, threats,		</a:t>
            </a:r>
            <a:r>
              <a:rPr lang="en-US" sz="2800" dirty="0" smtClean="0">
                <a:solidFill>
                  <a:srgbClr val="00CCFF"/>
                </a:solidFill>
              </a:rPr>
              <a:t> (physical and</a:t>
            </a:r>
            <a:endParaRPr lang="en-US" sz="2800" dirty="0" smtClean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“dirty looks”		</a:t>
            </a:r>
            <a:r>
              <a:rPr lang="en-US" sz="2800" dirty="0">
                <a:solidFill>
                  <a:srgbClr val="00CCFF"/>
                </a:solidFill>
                <a:latin typeface="+mj-lt"/>
              </a:rPr>
              <a:t>	</a:t>
            </a: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  sexual assault)</a:t>
            </a:r>
          </a:p>
          <a:p>
            <a:pPr>
              <a:buNone/>
            </a:pPr>
            <a:endParaRPr lang="en-US" sz="2800" dirty="0" smtClean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dirty="0">
                <a:solidFill>
                  <a:srgbClr val="00CCFF"/>
                </a:solidFill>
                <a:latin typeface="+mj-lt"/>
              </a:rPr>
              <a:t>	</a:t>
            </a: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			</a:t>
            </a:r>
            <a:r>
              <a:rPr lang="en-US" sz="2800" dirty="0" smtClean="0">
                <a:solidFill>
                  <a:srgbClr val="00CCFF"/>
                </a:solidFill>
                <a:latin typeface="+mj-lt"/>
                <a:hlinkClick r:id="rId2"/>
              </a:rPr>
              <a:t>Patty</a:t>
            </a:r>
            <a:endParaRPr lang="en-US" sz="2800" dirty="0" smtClean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		</a:t>
            </a:r>
            <a:endParaRPr lang="en-US" sz="2400" dirty="0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5029200" y="20574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2743198" y="2057400"/>
            <a:ext cx="1066801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CCFF"/>
                </a:solidFill>
              </a:rPr>
              <a:t>Forms of Bullying </a:t>
            </a:r>
            <a:r>
              <a:rPr lang="en-US" sz="3600" dirty="0" smtClean="0">
                <a:solidFill>
                  <a:srgbClr val="00CCFF"/>
                </a:solidFill>
              </a:rPr>
              <a:t>(cont’d)</a:t>
            </a:r>
            <a:endParaRPr lang="en-US" sz="3600" dirty="0">
              <a:solidFill>
                <a:srgbClr val="00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			    </a:t>
            </a:r>
            <a:r>
              <a:rPr lang="en-US" sz="2800" b="1" u="sng" dirty="0" smtClean="0">
                <a:solidFill>
                  <a:srgbClr val="00CCFF"/>
                </a:solidFill>
                <a:latin typeface="+mj-lt"/>
              </a:rPr>
              <a:t>COVERT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CCFF"/>
                </a:solidFill>
                <a:latin typeface="+mj-lt"/>
              </a:rPr>
              <a:t>							</a:t>
            </a:r>
            <a:endParaRPr lang="en-US" sz="2800" b="1" dirty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b="1" dirty="0">
                <a:solidFill>
                  <a:srgbClr val="00CCFF"/>
                </a:solidFill>
                <a:latin typeface="+mj-lt"/>
              </a:rPr>
              <a:t> </a:t>
            </a:r>
            <a:r>
              <a:rPr lang="en-US" sz="2800" b="1" u="sng" dirty="0" smtClean="0">
                <a:solidFill>
                  <a:srgbClr val="00CCFF"/>
                </a:solidFill>
                <a:latin typeface="+mj-lt"/>
              </a:rPr>
              <a:t>Psychological/Verbal</a:t>
            </a:r>
            <a:r>
              <a:rPr lang="en-US" sz="2800" b="1" dirty="0" smtClean="0">
                <a:solidFill>
                  <a:srgbClr val="00CCFF"/>
                </a:solidFill>
                <a:latin typeface="+mj-lt"/>
              </a:rPr>
              <a:t>		</a:t>
            </a:r>
            <a:r>
              <a:rPr lang="en-US" sz="2800" b="1" dirty="0">
                <a:solidFill>
                  <a:srgbClr val="00CCFF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CCFF"/>
                </a:solidFill>
                <a:latin typeface="+mj-lt"/>
              </a:rPr>
              <a:t>         </a:t>
            </a:r>
            <a:r>
              <a:rPr lang="en-US" sz="2800" b="1" u="sng" dirty="0" smtClean="0">
                <a:solidFill>
                  <a:srgbClr val="00CCFF"/>
                </a:solidFill>
                <a:latin typeface="+mj-lt"/>
              </a:rPr>
              <a:t>Cyber</a:t>
            </a:r>
            <a:endParaRPr lang="en-US" sz="2800" b="1" dirty="0" smtClean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Exclusion, spreading 		       Online, cell</a:t>
            </a: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rumors, shunning			       phone </a:t>
            </a:r>
            <a:endParaRPr lang="en-US" sz="2800" dirty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destroying or stealing	                 (texting, chat </a:t>
            </a: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property				       rooms, social</a:t>
            </a: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				                            networking sites)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Cyber-bullying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5334000" y="2438401"/>
            <a:ext cx="990600" cy="533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2819399" y="2438400"/>
            <a:ext cx="990599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4343400" y="3276600"/>
            <a:ext cx="16001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4876801" y="3276599"/>
            <a:ext cx="1066799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00CCFF"/>
                </a:solidFill>
              </a:rPr>
              <a:t>Who is Affected By Bullying?</a:t>
            </a:r>
            <a:endParaRPr lang="en-US" sz="5400" dirty="0">
              <a:solidFill>
                <a:srgbClr val="00CC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467600" cy="4648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CCFF"/>
                </a:solidFill>
                <a:latin typeface="+mj-lt"/>
              </a:rPr>
              <a:t>The Victim</a:t>
            </a:r>
          </a:p>
          <a:p>
            <a:pPr>
              <a:buNone/>
            </a:pPr>
            <a:endParaRPr lang="en-US" sz="4400" dirty="0">
              <a:solidFill>
                <a:srgbClr val="00CCFF"/>
              </a:solidFill>
              <a:latin typeface="+mj-lt"/>
            </a:endParaRPr>
          </a:p>
          <a:p>
            <a:r>
              <a:rPr lang="en-US" sz="4400" dirty="0" smtClean="0">
                <a:solidFill>
                  <a:srgbClr val="00CCFF"/>
                </a:solidFill>
                <a:latin typeface="+mj-lt"/>
              </a:rPr>
              <a:t>The Bully</a:t>
            </a:r>
          </a:p>
          <a:p>
            <a:pPr>
              <a:buNone/>
            </a:pPr>
            <a:endParaRPr lang="en-US" sz="4400" dirty="0">
              <a:solidFill>
                <a:srgbClr val="00CCFF"/>
              </a:solidFill>
              <a:latin typeface="+mj-lt"/>
            </a:endParaRPr>
          </a:p>
          <a:p>
            <a:r>
              <a:rPr lang="en-US" sz="4400" dirty="0" smtClean="0">
                <a:solidFill>
                  <a:srgbClr val="00CCFF"/>
                </a:solidFill>
                <a:latin typeface="+mj-lt"/>
              </a:rPr>
              <a:t>The Bystander</a:t>
            </a:r>
          </a:p>
          <a:p>
            <a:pPr marL="36576" indent="0">
              <a:buNone/>
            </a:pPr>
            <a:endParaRPr lang="en-US" sz="1300" dirty="0" smtClean="0">
              <a:solidFill>
                <a:srgbClr val="00CCFF"/>
              </a:solidFill>
              <a:latin typeface="+mj-lt"/>
            </a:endParaRPr>
          </a:p>
          <a:p>
            <a:pPr marL="36576" indent="0">
              <a:buNone/>
            </a:pPr>
            <a:r>
              <a:rPr lang="en-US" sz="1300" smtClean="0">
                <a:solidFill>
                  <a:srgbClr val="00CCFF"/>
                </a:solidFill>
                <a:latin typeface="+mj-lt"/>
                <a:hlinkClick r:id="rId2"/>
              </a:rPr>
              <a:t>Evil Penguins</a:t>
            </a:r>
            <a:endParaRPr lang="en-US" sz="1300" dirty="0" smtClean="0">
              <a:solidFill>
                <a:srgbClr val="00CCFF"/>
              </a:solidFill>
              <a:latin typeface="+mj-lt"/>
            </a:endParaRPr>
          </a:p>
          <a:p>
            <a:pPr marL="36576" indent="0">
              <a:buNone/>
            </a:pPr>
            <a:endParaRPr lang="en-US" sz="1300" dirty="0" smtClean="0">
              <a:solidFill>
                <a:srgbClr val="00CCFF"/>
              </a:solidFill>
              <a:latin typeface="+mj-lt"/>
            </a:endParaRPr>
          </a:p>
          <a:p>
            <a:pPr marL="36576" indent="0">
              <a:buNone/>
            </a:pPr>
            <a:endParaRPr lang="en-US" sz="1300" dirty="0" smtClean="0">
              <a:solidFill>
                <a:srgbClr val="00CCFF"/>
              </a:solidFill>
              <a:latin typeface="+mj-lt"/>
            </a:endParaRPr>
          </a:p>
          <a:p>
            <a:pPr marL="36576" indent="0">
              <a:buNone/>
            </a:pPr>
            <a:endParaRPr lang="en-US" sz="1300" dirty="0">
              <a:solidFill>
                <a:srgbClr val="00CCFF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628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Bully is and What Bullying is not…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Bullying is:</a:t>
            </a:r>
          </a:p>
          <a:p>
            <a:pPr lvl="1"/>
            <a:r>
              <a:rPr lang="en-US" dirty="0" smtClean="0"/>
              <a:t>Multiple episodes</a:t>
            </a:r>
          </a:p>
          <a:p>
            <a:pPr lvl="1"/>
            <a:r>
              <a:rPr lang="en-US" dirty="0" smtClean="0"/>
              <a:t>Unbalance of power</a:t>
            </a:r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ntentional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2286001"/>
            <a:ext cx="3657600" cy="2438400"/>
          </a:xfrm>
        </p:spPr>
        <p:txBody>
          <a:bodyPr/>
          <a:lstStyle/>
          <a:p>
            <a:r>
              <a:rPr lang="en-US" dirty="0" smtClean="0"/>
              <a:t>Bullying is NOT:</a:t>
            </a:r>
          </a:p>
          <a:p>
            <a:pPr lvl="1"/>
            <a:r>
              <a:rPr lang="en-US" dirty="0" smtClean="0"/>
              <a:t>Mutual conflict</a:t>
            </a:r>
          </a:p>
          <a:p>
            <a:pPr lvl="1"/>
            <a:r>
              <a:rPr lang="en-US" dirty="0" smtClean="0"/>
              <a:t>Social rejection</a:t>
            </a:r>
          </a:p>
          <a:p>
            <a:pPr lvl="1"/>
            <a:r>
              <a:rPr lang="en-US" dirty="0" smtClean="0"/>
              <a:t>Single episode</a:t>
            </a:r>
          </a:p>
        </p:txBody>
      </p:sp>
      <p:pic>
        <p:nvPicPr>
          <p:cNvPr id="5" name="Picture 4" descr="C:\Users\jhester\AppData\Local\Microsoft\Windows\Temporary Internet Files\Content.IE5\QFW1Q42H\MC9002321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2308273" cy="2265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34535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818</TotalTime>
  <Words>200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Mrs. Gregory School Counselor Thurgood Marshall Middle School</vt:lpstr>
      <vt:lpstr>Why Am I Here?</vt:lpstr>
      <vt:lpstr>Bullying:  A Societal Problem</vt:lpstr>
      <vt:lpstr>Character…</vt:lpstr>
      <vt:lpstr>Misconception or Truth?</vt:lpstr>
      <vt:lpstr>Forms of Bullying</vt:lpstr>
      <vt:lpstr>Forms of Bullying (cont’d)</vt:lpstr>
      <vt:lpstr>Who is Affected By Bullying?</vt:lpstr>
      <vt:lpstr>What Bully is and What Bullying is not…</vt:lpstr>
      <vt:lpstr>Why do people bully?</vt:lpstr>
      <vt:lpstr>Preventative Measures and Their Effectiveness</vt:lpstr>
      <vt:lpstr>The Way to stop a rumor…..  Reporting v. Tattling  Don’t be a bystander, be a friend!! </vt:lpstr>
      <vt:lpstr>Stand Up, Speak Up!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Perceptions of Bullying in a Dated, Over-crowded School Setting</dc:title>
  <dc:creator>Lisa Hyde</dc:creator>
  <cp:lastModifiedBy>Counselor</cp:lastModifiedBy>
  <cp:revision>29</cp:revision>
  <cp:lastPrinted>2010-12-02T13:46:59Z</cp:lastPrinted>
  <dcterms:created xsi:type="dcterms:W3CDTF">2010-10-11T18:26:47Z</dcterms:created>
  <dcterms:modified xsi:type="dcterms:W3CDTF">2018-02-14T20:22:52Z</dcterms:modified>
</cp:coreProperties>
</file>