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24" d="100"/>
          <a:sy n="124" d="100"/>
        </p:scale>
        <p:origin x="342" y="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5/3/2024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311032" y="2520451"/>
            <a:ext cx="3368784" cy="1892826"/>
          </a:xfrm>
          <a:prstGeom prst="rect">
            <a:avLst/>
          </a:prstGeom>
          <a:noFill/>
        </p:spPr>
        <p:txBody>
          <a:bodyPr wrap="square" rtlCol="0">
            <a:spAutoFit/>
          </a:bodyPr>
          <a:lstStyle/>
          <a:p>
            <a:pPr marL="171450" indent="-1714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  </a:t>
            </a:r>
          </a:p>
          <a:p>
            <a:pPr marL="171450" indent="-1714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   Friday, May 10: Parent Picnic Lunch from 12:00-1:00.     </a:t>
            </a:r>
          </a:p>
          <a:p>
            <a:r>
              <a:rPr lang="en-US" sz="700" dirty="0">
                <a:latin typeface="KG Miss Kindergarten" panose="02000000000000000000" pitchFamily="2" charset="0"/>
                <a:ea typeface="HelloAnnie" panose="02000603000000000000" pitchFamily="2" charset="0"/>
              </a:rPr>
              <a:t>         Please make sure your child is completing the nightly reading</a:t>
            </a:r>
          </a:p>
          <a:p>
            <a:r>
              <a:rPr lang="en-US" sz="700" dirty="0">
                <a:latin typeface="KG Miss Kindergarten" panose="02000000000000000000" pitchFamily="2" charset="0"/>
                <a:ea typeface="HelloAnnie" panose="02000603000000000000" pitchFamily="2" charset="0"/>
              </a:rPr>
              <a:t>         homework.</a:t>
            </a:r>
          </a:p>
          <a:p>
            <a:r>
              <a:rPr lang="en-US" sz="700" dirty="0">
                <a:latin typeface="KG Miss Kindergarten" panose="02000000000000000000" pitchFamily="2" charset="0"/>
                <a:ea typeface="HelloAnnie" panose="02000603000000000000" pitchFamily="2" charset="0"/>
              </a:rPr>
              <a:t>         Tuesday Folders will be sent home Tuesday. Please sign and </a:t>
            </a:r>
          </a:p>
          <a:p>
            <a:r>
              <a:rPr lang="en-US" sz="700" dirty="0">
                <a:latin typeface="KG Miss Kindergarten" panose="02000000000000000000" pitchFamily="2" charset="0"/>
                <a:ea typeface="HelloAnnie" panose="02000603000000000000" pitchFamily="2" charset="0"/>
              </a:rPr>
              <a:t>          return.</a:t>
            </a:r>
          </a:p>
          <a:p>
            <a:r>
              <a:rPr lang="en-US" sz="700" dirty="0">
                <a:latin typeface="KG Miss Kindergarten" panose="02000000000000000000" pitchFamily="2" charset="0"/>
                <a:ea typeface="HelloAnnie" panose="02000603000000000000" pitchFamily="2" charset="0"/>
              </a:rPr>
              <a:t>         The cost for snack is $.75 each. Please send exact change in a</a:t>
            </a:r>
          </a:p>
          <a:p>
            <a:r>
              <a:rPr lang="en-US" sz="7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 Wednesday, May 8</a:t>
            </a:r>
            <a:r>
              <a:rPr lang="en-US" sz="700" baseline="30000" dirty="0">
                <a:latin typeface="KG Miss Kindergarten" panose="02000000000000000000" pitchFamily="2" charset="0"/>
                <a:ea typeface="HelloAnnie" panose="02000603000000000000" pitchFamily="2" charset="0"/>
              </a:rPr>
              <a:t>th</a:t>
            </a:r>
            <a:r>
              <a:rPr lang="en-US" sz="700" dirty="0">
                <a:latin typeface="KG Miss Kindergarten" panose="02000000000000000000" pitchFamily="2" charset="0"/>
                <a:ea typeface="HelloAnnie" panose="02000603000000000000" pitchFamily="2" charset="0"/>
              </a:rPr>
              <a:t> is the final day to meet the 4</a:t>
            </a:r>
            <a:r>
              <a:rPr lang="en-US" sz="700" baseline="30000" dirty="0">
                <a:latin typeface="KG Miss Kindergarten" panose="02000000000000000000" pitchFamily="2" charset="0"/>
                <a:ea typeface="HelloAnnie" panose="02000603000000000000" pitchFamily="2" charset="0"/>
              </a:rPr>
              <a:t>th</a:t>
            </a:r>
            <a:r>
              <a:rPr lang="en-US" sz="700" dirty="0">
                <a:latin typeface="KG Miss Kindergarten" panose="02000000000000000000" pitchFamily="2" charset="0"/>
                <a:ea typeface="HelloAnnie" panose="02000603000000000000" pitchFamily="2" charset="0"/>
              </a:rPr>
              <a:t> Nine Weeks A.R. Challenge.</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31187" y="2274600"/>
            <a:ext cx="3368784" cy="2154436"/>
          </a:xfrm>
          <a:prstGeom prst="rect">
            <a:avLst/>
          </a:prstGeom>
          <a:noFill/>
        </p:spPr>
        <p:txBody>
          <a:bodyPr wrap="square" rtlCol="0">
            <a:spAutoFit/>
          </a:bodyPr>
          <a:lstStyle/>
          <a:p>
            <a:endParaRPr lang="en-US" sz="900" dirty="0">
              <a:latin typeface="KG Miss Kindergarten" panose="02000000000000000000" pitchFamily="2" charset="0"/>
              <a:ea typeface="HelloAnnie" panose="02000603000000000000" pitchFamily="2" charset="0"/>
            </a:endParaRPr>
          </a:p>
          <a:p>
            <a:r>
              <a:rPr lang="en-US" sz="900" dirty="0">
                <a:latin typeface="KG Miss Kindergarten" panose="02000000000000000000" pitchFamily="2" charset="0"/>
                <a:ea typeface="HelloAnnie" panose="02000603000000000000" pitchFamily="2" charset="0"/>
              </a:rPr>
              <a:t>May 15: Leadership Awards Day from</a:t>
            </a:r>
          </a:p>
          <a:p>
            <a:r>
              <a:rPr lang="en-US" sz="900" dirty="0">
                <a:latin typeface="KG Miss Kindergarten" panose="02000000000000000000" pitchFamily="2" charset="0"/>
                <a:ea typeface="HelloAnnie" panose="02000603000000000000" pitchFamily="2" charset="0"/>
              </a:rPr>
              <a:t> 1:00-1:45 (All students will receive an award).</a:t>
            </a:r>
          </a:p>
          <a:p>
            <a:r>
              <a:rPr lang="en-US" sz="900" dirty="0">
                <a:latin typeface="KG Miss Kindergarten" panose="02000000000000000000" pitchFamily="2" charset="0"/>
                <a:ea typeface="HelloAnnie" panose="02000603000000000000" pitchFamily="2" charset="0"/>
              </a:rPr>
              <a:t>May 23: Last day for students.</a:t>
            </a:r>
          </a:p>
          <a:p>
            <a:r>
              <a:rPr lang="en-US" sz="900" dirty="0">
                <a:latin typeface="KG Miss Kindergarten" panose="02000000000000000000" pitchFamily="2" charset="0"/>
                <a:ea typeface="HelloAnnie" panose="02000603000000000000" pitchFamily="2" charset="0"/>
              </a:rPr>
              <a:t> 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666144" y="8805165"/>
            <a:ext cx="6230306" cy="276999"/>
          </a:xfrm>
          <a:prstGeom prst="rect">
            <a:avLst/>
          </a:prstGeom>
          <a:noFill/>
        </p:spPr>
        <p:txBody>
          <a:bodyPr wrap="square" rtlCol="0">
            <a:spAutoFit/>
          </a:bodyPr>
          <a:lstStyle/>
          <a:p>
            <a:r>
              <a:rPr lang="en-US" sz="1200" dirty="0">
                <a:effectLst/>
                <a:latin typeface="KG Miss Kindergarten" panose="020B0604020202020204" charset="0"/>
                <a:ea typeface="Calibri" panose="020F0502020204030204" pitchFamily="34" charset="0"/>
                <a:cs typeface="Times New Roman" panose="02020603050405020304" pitchFamily="18" charset="0"/>
              </a:rPr>
              <a:t>  boil    soil      join     foil      point     boy        joy     soy     toy       before</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1486808291"/>
              </p:ext>
            </p:extLst>
          </p:nvPr>
        </p:nvGraphicFramePr>
        <p:xfrm>
          <a:off x="1365452" y="5128862"/>
          <a:ext cx="6072882" cy="338328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augh, </a:t>
                      </a:r>
                      <a:r>
                        <a:rPr lang="en-US" sz="900" b="0" dirty="0" err="1">
                          <a:solidFill>
                            <a:schemeClr val="tx1"/>
                          </a:solidFill>
                          <a:latin typeface="KG Miss Kindergarten" panose="02000000000000000000" pitchFamily="2" charset="0"/>
                          <a:ea typeface="HelloAnnie" panose="02000603000000000000" pitchFamily="2" charset="0"/>
                        </a:rPr>
                        <a:t>ough</a:t>
                      </a:r>
                      <a:r>
                        <a:rPr lang="en-US" sz="900" b="0" dirty="0">
                          <a:solidFill>
                            <a:schemeClr val="tx1"/>
                          </a:solidFill>
                          <a:latin typeface="KG Miss Kindergarten" panose="02000000000000000000" pitchFamily="2" charset="0"/>
                          <a:ea typeface="HelloAnnie" panose="02000603000000000000" pitchFamily="2" charset="0"/>
                        </a:rPr>
                        <a:t>, oi, oy</a:t>
                      </a:r>
                    </a:p>
                    <a:p>
                      <a:r>
                        <a:rPr lang="en-US" sz="900" b="0" dirty="0">
                          <a:solidFill>
                            <a:schemeClr val="tx1"/>
                          </a:solidFill>
                          <a:latin typeface="KG Miss Kindergarten" panose="02000000000000000000" pitchFamily="2" charset="0"/>
                          <a:ea typeface="HelloAnnie" panose="02000603000000000000" pitchFamily="2" charset="0"/>
                        </a:rPr>
                        <a:t>Comprehension: asking &amp; answering questions, clarifying, compare &amp; contrast</a:t>
                      </a:r>
                    </a:p>
                    <a:p>
                      <a:r>
                        <a:rPr lang="en-US" sz="900" b="0" dirty="0">
                          <a:solidFill>
                            <a:schemeClr val="tx1"/>
                          </a:solidFill>
                          <a:latin typeface="KG Miss Kindergarten" panose="02000000000000000000" pitchFamily="2" charset="0"/>
                          <a:ea typeface="HelloAnnie" panose="02000603000000000000" pitchFamily="2" charset="0"/>
                        </a:rPr>
                        <a:t>Vocabulary: webbed, sleek, downy, nectar, slither</a:t>
                      </a:r>
                    </a:p>
                    <a:p>
                      <a:r>
                        <a:rPr lang="en-US" sz="800" b="1" dirty="0">
                          <a:solidFill>
                            <a:schemeClr val="tx1"/>
                          </a:solidFill>
                          <a:latin typeface="KG Miss Kindergarten" panose="02000000000000000000" pitchFamily="2" charset="0"/>
                          <a:ea typeface="HelloAnnie" panose="02000603000000000000" pitchFamily="2" charset="0"/>
                        </a:rPr>
                        <a:t> 5/10 Reading Grade (Minor)</a:t>
                      </a:r>
                      <a:r>
                        <a:rPr lang="en-US" sz="800" b="1" i="0" dirty="0">
                          <a:solidFill>
                            <a:schemeClr val="tx1"/>
                          </a:solidFill>
                          <a:latin typeface="KG Miss Kindergarten" panose="02000000000000000000" pitchFamily="2" charset="0"/>
                          <a:ea typeface="HelloAnnie" panose="02000603000000000000" pitchFamily="2" charset="0"/>
                        </a:rPr>
                        <a:t> </a:t>
                      </a:r>
                      <a:endParaRPr lang="en-US" sz="8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contractions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Capital letters O &amp; C</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5/10 Spelling Test (Minor)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Topic 15: Fractions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5/07 Minor Math grade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5/09 Topic 15 Test (Review pages will be sent home 5/08 for you to practice).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B0604020202020204"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Geography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417897" y="2045264"/>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96230" y="4964229"/>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2865272"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May 6-10,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1626</TotalTime>
  <Words>358</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HelloBoomerang</vt:lpstr>
      <vt:lpstr>HelloEtchASketch</vt:lpstr>
      <vt:lpstr>KG Miss Kindy Chunky</vt:lpstr>
      <vt:lpstr>Calibri</vt:lpstr>
      <vt:lpstr>Arial</vt:lpstr>
      <vt:lpstr>HelloButtons</vt:lpstr>
      <vt:lpstr>Times New Roman</vt:lpstr>
      <vt:lpstr>KG Miss Kindergarten</vt:lpstr>
      <vt:lpstr>Calibri Light</vt:lpstr>
      <vt:lpstr>HelloAnnie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73</cp:revision>
  <cp:lastPrinted>2020-09-18T19:42:53Z</cp:lastPrinted>
  <dcterms:created xsi:type="dcterms:W3CDTF">2016-10-11T18:59:43Z</dcterms:created>
  <dcterms:modified xsi:type="dcterms:W3CDTF">2024-05-03T19:33:33Z</dcterms:modified>
</cp:coreProperties>
</file>