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3"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HelloAnnie" panose="020B0604020202020204" charset="0"/>
      <p:regular r:id="rId9"/>
    </p:embeddedFont>
    <p:embeddedFont>
      <p:font typeface="HelloBoomerang" panose="020B0604020202020204" charset="0"/>
      <p:regular r:id="rId10"/>
    </p:embeddedFont>
    <p:embeddedFont>
      <p:font typeface="HelloButtons" panose="020B0604020202020204" charset="0"/>
      <p:regular r:id="rId11"/>
    </p:embeddedFont>
    <p:embeddedFont>
      <p:font typeface="HelloEtchASketch" panose="020B0604020202020204" charset="0"/>
      <p:regular r:id="rId12"/>
    </p:embeddedFont>
    <p:embeddedFont>
      <p:font typeface="KG Miss Kindergarten" panose="020B0604020202020204" charset="0"/>
      <p:regular r:id="rId13"/>
    </p:embeddedFont>
    <p:embeddedFont>
      <p:font typeface="KG Miss Kindy Chunky" panose="020B0604020202020204" charset="0"/>
      <p:regular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06" d="100"/>
          <a:sy n="106" d="100"/>
        </p:scale>
        <p:origin x="804" y="-4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12/2/2024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CE74C37-FE53-4CED-ADCB-73299B2E6CB6}"/>
              </a:ext>
            </a:extLst>
          </p:cNvPr>
          <p:cNvSpPr/>
          <p:nvPr/>
        </p:nvSpPr>
        <p:spPr>
          <a:xfrm>
            <a:off x="444814" y="18574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1210A645-1BDF-4930-9D6D-EFB9C24D5F5E}"/>
              </a:ext>
            </a:extLst>
          </p:cNvPr>
          <p:cNvSpPr/>
          <p:nvPr/>
        </p:nvSpPr>
        <p:spPr>
          <a:xfrm>
            <a:off x="3986774" y="18574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41ACF8D-F9C0-4B86-9869-E85C588FF7F1}"/>
              </a:ext>
            </a:extLst>
          </p:cNvPr>
          <p:cNvSpPr/>
          <p:nvPr/>
        </p:nvSpPr>
        <p:spPr>
          <a:xfrm>
            <a:off x="444814" y="49958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3916E3E-7A91-428D-AFB1-3BE897A88A81}"/>
              </a:ext>
            </a:extLst>
          </p:cNvPr>
          <p:cNvSpPr/>
          <p:nvPr/>
        </p:nvSpPr>
        <p:spPr>
          <a:xfrm>
            <a:off x="444814" y="85193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F38010D-361B-4E47-A4DE-F1D2E005DB97}"/>
              </a:ext>
            </a:extLst>
          </p:cNvPr>
          <p:cNvSpPr txBox="1"/>
          <p:nvPr/>
        </p:nvSpPr>
        <p:spPr>
          <a:xfrm>
            <a:off x="158765" y="8569969"/>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22" name="TextBox 21">
            <a:extLst>
              <a:ext uri="{FF2B5EF4-FFF2-40B4-BE49-F238E27FC236}">
                <a16:creationId xmlns:a16="http://schemas.microsoft.com/office/drawing/2014/main" id="{3A376157-C01B-4399-83BE-5F2EB46DE535}"/>
              </a:ext>
            </a:extLst>
          </p:cNvPr>
          <p:cNvSpPr txBox="1"/>
          <p:nvPr/>
        </p:nvSpPr>
        <p:spPr>
          <a:xfrm>
            <a:off x="312986" y="2444453"/>
            <a:ext cx="3288987" cy="2246769"/>
          </a:xfrm>
          <a:prstGeom prst="rect">
            <a:avLst/>
          </a:prstGeom>
          <a:noFill/>
        </p:spPr>
        <p:txBody>
          <a:bodyPr wrap="square" rtlCol="0">
            <a:spAutoFit/>
          </a:bodyPr>
          <a:lstStyle/>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Tuesday Folders will be sent home Tuesday.</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Please send in a dark gray t-shirt or sweatshirt by Wed. Dec. 4</a:t>
            </a:r>
            <a:r>
              <a:rPr lang="en-US" sz="1000" baseline="30000" dirty="0">
                <a:latin typeface="KG Miss Kindergarten" panose="02000000000000000000" pitchFamily="2" charset="0"/>
                <a:ea typeface="HelloAnnie" panose="02000603000000000000" pitchFamily="2" charset="0"/>
              </a:rPr>
              <a:t>th</a:t>
            </a:r>
            <a:r>
              <a:rPr lang="en-US" sz="1000" dirty="0">
                <a:latin typeface="KG Miss Kindergarten" panose="02000000000000000000" pitchFamily="2" charset="0"/>
                <a:ea typeface="HelloAnnie" panose="02000603000000000000" pitchFamily="2" charset="0"/>
              </a:rPr>
              <a:t>. We will wear them for our Christmas Program.</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A Weekly Reading Overview page will be sent home each week to help you practice skills. Nightly reading homework will be assigned in your child’s Take Home Binder. Please don’t remove pages or work ahead.</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Thank you for helping your child read his/her A.R. book. Sign the reading log when they are ready to test. The last day to meet the A.R. Challenge for this 9 weeks is Friday, Dec. 13</a:t>
            </a:r>
            <a:r>
              <a:rPr lang="en-US" sz="1000" baseline="30000" dirty="0">
                <a:latin typeface="KG Miss Kindergarten" panose="02000000000000000000" pitchFamily="2" charset="0"/>
                <a:ea typeface="HelloAnnie" panose="02000603000000000000" pitchFamily="2" charset="0"/>
              </a:rPr>
              <a:t>th</a:t>
            </a:r>
            <a:r>
              <a:rPr lang="en-US" sz="1000" dirty="0">
                <a:latin typeface="KG Miss Kindergarten" panose="02000000000000000000" pitchFamily="2" charset="0"/>
                <a:ea typeface="HelloAnnie" panose="02000603000000000000" pitchFamily="2" charset="0"/>
              </a:rPr>
              <a:t>.</a:t>
            </a:r>
          </a:p>
        </p:txBody>
      </p:sp>
      <p:sp>
        <p:nvSpPr>
          <p:cNvPr id="23" name="TextBox 22">
            <a:extLst>
              <a:ext uri="{FF2B5EF4-FFF2-40B4-BE49-F238E27FC236}">
                <a16:creationId xmlns:a16="http://schemas.microsoft.com/office/drawing/2014/main" id="{9A17E82D-7D04-4B7F-8878-DB81F9F609F5}"/>
              </a:ext>
            </a:extLst>
          </p:cNvPr>
          <p:cNvSpPr txBox="1"/>
          <p:nvPr/>
        </p:nvSpPr>
        <p:spPr>
          <a:xfrm>
            <a:off x="3986774" y="2352584"/>
            <a:ext cx="2975897" cy="2816156"/>
          </a:xfrm>
          <a:prstGeom prst="rect">
            <a:avLst/>
          </a:prstGeom>
          <a:noFill/>
        </p:spPr>
        <p:txBody>
          <a:bodyPr wrap="square" rtlCol="0">
            <a:spAutoFit/>
          </a:bodyPr>
          <a:lstStyle/>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2-5: </a:t>
            </a:r>
            <a:r>
              <a:rPr lang="en-US" sz="1100" dirty="0" err="1">
                <a:latin typeface="KG Miss Kindergarten" panose="02000000000000000000" pitchFamily="2" charset="0"/>
                <a:ea typeface="HelloAnnie" panose="02000603000000000000" pitchFamily="2" charset="0"/>
              </a:rPr>
              <a:t>i</a:t>
            </a:r>
            <a:r>
              <a:rPr lang="en-US" sz="1100" dirty="0">
                <a:latin typeface="KG Miss Kindergarten" panose="02000000000000000000" pitchFamily="2" charset="0"/>
                <a:ea typeface="HelloAnnie" panose="02000603000000000000" pitchFamily="2" charset="0"/>
              </a:rPr>
              <a:t>-Ready MOY Benchmark Assessment</a:t>
            </a: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6: Jingles and Jammies (Students may wear pajamas).</a:t>
            </a: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6: Special Snack-Slushies for $1.00</a:t>
            </a: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9</a:t>
            </a:r>
            <a:r>
              <a:rPr lang="en-US" sz="1100" baseline="30000" dirty="0">
                <a:latin typeface="KG Miss Kindergarten" panose="02000000000000000000" pitchFamily="2" charset="0"/>
                <a:ea typeface="HelloAnnie" panose="02000603000000000000" pitchFamily="2" charset="0"/>
              </a:rPr>
              <a:t>th</a:t>
            </a:r>
            <a:r>
              <a:rPr lang="en-US" sz="1100" dirty="0">
                <a:latin typeface="KG Miss Kindergarten" panose="02000000000000000000" pitchFamily="2" charset="0"/>
                <a:ea typeface="HelloAnnie" panose="02000603000000000000" pitchFamily="2" charset="0"/>
              </a:rPr>
              <a:t> Charlie Brown Play Field Trip</a:t>
            </a: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12: Christmas Program at 8:30 in the Auditorium.</a:t>
            </a: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19-Jan. 3: Christmas Holidays</a:t>
            </a:r>
          </a:p>
          <a:p>
            <a:pPr marL="285750" indent="-285750">
              <a:buFont typeface="Arial" panose="020B0604020202020204" pitchFamily="34" charset="0"/>
              <a:buChar char="•"/>
            </a:pPr>
            <a:endParaRPr lang="en-US" sz="11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If you have questions or concerns, </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you may email me at </a:t>
            </a:r>
            <a:r>
              <a:rPr lang="en-US" sz="1000" dirty="0">
                <a:latin typeface="KG Miss Kindergarten" panose="02000000000000000000" pitchFamily="2" charset="0"/>
                <a:ea typeface="HelloAnnie" panose="02000603000000000000" pitchFamily="2" charset="0"/>
                <a:hlinkClick r:id="rId3"/>
              </a:rPr>
              <a:t>wendy.branning@acboe.net</a:t>
            </a:r>
            <a:r>
              <a:rPr lang="en-US" sz="1000" dirty="0">
                <a:latin typeface="KG Miss Kindergarten" panose="02000000000000000000" pitchFamily="2" charset="0"/>
                <a:ea typeface="HelloAnnie" panose="02000603000000000000" pitchFamily="2" charset="0"/>
              </a:rPr>
              <a:t> or message me on Parent Square.</a:t>
            </a:r>
          </a:p>
          <a:p>
            <a:pPr marL="285750" indent="-285750">
              <a:buFont typeface="Arial" panose="020B0604020202020204" pitchFamily="34" charset="0"/>
              <a:buChar char="•"/>
            </a:pPr>
            <a:endParaRPr lang="en-US" sz="1200" dirty="0">
              <a:latin typeface="KG Miss Kindergarten" panose="02000000000000000000" pitchFamily="2" charset="0"/>
              <a:ea typeface="HelloAnnie" panose="02000603000000000000" pitchFamily="2" charset="0"/>
            </a:endParaRPr>
          </a:p>
        </p:txBody>
      </p:sp>
      <p:sp>
        <p:nvSpPr>
          <p:cNvPr id="24" name="TextBox 23">
            <a:extLst>
              <a:ext uri="{FF2B5EF4-FFF2-40B4-BE49-F238E27FC236}">
                <a16:creationId xmlns:a16="http://schemas.microsoft.com/office/drawing/2014/main" id="{6A147130-4098-409C-87E5-DFA07D17889A}"/>
              </a:ext>
            </a:extLst>
          </p:cNvPr>
          <p:cNvSpPr txBox="1"/>
          <p:nvPr/>
        </p:nvSpPr>
        <p:spPr>
          <a:xfrm>
            <a:off x="1705103" y="8788658"/>
            <a:ext cx="3929794" cy="457626"/>
          </a:xfrm>
          <a:prstGeom prst="rect">
            <a:avLst/>
          </a:prstGeom>
          <a:noFill/>
        </p:spPr>
        <p:txBody>
          <a:bodyPr wrap="non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a:t>
            </a:r>
          </a:p>
        </p:txBody>
      </p:sp>
      <p:graphicFrame>
        <p:nvGraphicFramePr>
          <p:cNvPr id="25" name="Table 24">
            <a:extLst>
              <a:ext uri="{FF2B5EF4-FFF2-40B4-BE49-F238E27FC236}">
                <a16:creationId xmlns:a16="http://schemas.microsoft.com/office/drawing/2014/main" id="{94985F5A-DB13-4528-AB88-BFB170C2D25A}"/>
              </a:ext>
            </a:extLst>
          </p:cNvPr>
          <p:cNvGraphicFramePr>
            <a:graphicFrameLocks noGrp="1"/>
          </p:cNvGraphicFramePr>
          <p:nvPr>
            <p:extLst>
              <p:ext uri="{D42A27DB-BD31-4B8C-83A1-F6EECF244321}">
                <p14:modId xmlns:p14="http://schemas.microsoft.com/office/powerpoint/2010/main" val="3996198063"/>
              </p:ext>
            </p:extLst>
          </p:nvPr>
        </p:nvGraphicFramePr>
        <p:xfrm>
          <a:off x="493787" y="5190235"/>
          <a:ext cx="6784828" cy="3200400"/>
        </p:xfrm>
        <a:graphic>
          <a:graphicData uri="http://schemas.openxmlformats.org/drawingml/2006/table">
            <a:tbl>
              <a:tblPr firstRow="1" bandRow="1">
                <a:tableStyleId>{5C22544A-7EE6-4342-B048-85BDC9FD1C3A}</a:tableStyleId>
              </a:tblPr>
              <a:tblGrid>
                <a:gridCol w="1428385">
                  <a:extLst>
                    <a:ext uri="{9D8B030D-6E8A-4147-A177-3AD203B41FA5}">
                      <a16:colId xmlns:a16="http://schemas.microsoft.com/office/drawing/2014/main" val="790954970"/>
                    </a:ext>
                  </a:extLst>
                </a:gridCol>
                <a:gridCol w="5356443">
                  <a:extLst>
                    <a:ext uri="{9D8B030D-6E8A-4147-A177-3AD203B41FA5}">
                      <a16:colId xmlns:a16="http://schemas.microsoft.com/office/drawing/2014/main" val="2314856713"/>
                    </a:ext>
                  </a:extLst>
                </a:gridCol>
              </a:tblGrid>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dirty="0">
                          <a:solidFill>
                            <a:schemeClr val="tx1"/>
                          </a:solidFill>
                          <a:latin typeface="KG Miss Kindergarten" panose="02000000000000000000" pitchFamily="2" charset="0"/>
                          <a:ea typeface="HelloAnnie" panose="02000603000000000000" pitchFamily="2" charset="0"/>
                        </a:rPr>
                        <a:t>Phonics: y, v, a-e (long a)</a:t>
                      </a:r>
                    </a:p>
                    <a:p>
                      <a:r>
                        <a:rPr lang="en-US" sz="1100" b="0" dirty="0">
                          <a:solidFill>
                            <a:schemeClr val="tx1"/>
                          </a:solidFill>
                          <a:latin typeface="KG Miss Kindergarten" panose="02000000000000000000" pitchFamily="2" charset="0"/>
                          <a:ea typeface="HelloAnnie" panose="02000603000000000000" pitchFamily="2" charset="0"/>
                        </a:rPr>
                        <a:t>Comprehension: Compare &amp; Contrast, Characters</a:t>
                      </a:r>
                    </a:p>
                    <a:p>
                      <a:r>
                        <a:rPr lang="en-US" sz="1100" b="0" dirty="0">
                          <a:solidFill>
                            <a:schemeClr val="tx1"/>
                          </a:solidFill>
                          <a:latin typeface="KG Miss Kindergarten" panose="02000000000000000000" pitchFamily="2" charset="0"/>
                          <a:ea typeface="HelloAnnie" panose="02000603000000000000" pitchFamily="2" charset="0"/>
                        </a:rPr>
                        <a:t>Vocabulary: bounce, sounds, signals, forgot, vibrating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Determiners-articles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Penmanship: Lowercase letters p, b, d, g</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12/5 Informative Writing Sample 12/6 Article grade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Continue Topic 4: Subtraction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12/5 Minor grade taken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The Design Process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NA (We will alternate weeks for SS/Science)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26" name="TextBox 25">
            <a:extLst>
              <a:ext uri="{FF2B5EF4-FFF2-40B4-BE49-F238E27FC236}">
                <a16:creationId xmlns:a16="http://schemas.microsoft.com/office/drawing/2014/main" id="{7B9AD6F4-62FB-4AC4-AA75-968C7D88884B}"/>
              </a:ext>
            </a:extLst>
          </p:cNvPr>
          <p:cNvSpPr txBox="1"/>
          <p:nvPr/>
        </p:nvSpPr>
        <p:spPr>
          <a:xfrm>
            <a:off x="417463" y="1887926"/>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27" name="TextBox 26">
            <a:extLst>
              <a:ext uri="{FF2B5EF4-FFF2-40B4-BE49-F238E27FC236}">
                <a16:creationId xmlns:a16="http://schemas.microsoft.com/office/drawing/2014/main" id="{80A6A329-5C65-41B8-A7B5-3F412F2F4A27}"/>
              </a:ext>
            </a:extLst>
          </p:cNvPr>
          <p:cNvSpPr txBox="1"/>
          <p:nvPr/>
        </p:nvSpPr>
        <p:spPr>
          <a:xfrm>
            <a:off x="1848732" y="4987320"/>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28" name="TextBox 27">
            <a:extLst>
              <a:ext uri="{FF2B5EF4-FFF2-40B4-BE49-F238E27FC236}">
                <a16:creationId xmlns:a16="http://schemas.microsoft.com/office/drawing/2014/main" id="{B475BF43-3AEE-46E2-AC91-D18EEA6DB8B6}"/>
              </a:ext>
            </a:extLst>
          </p:cNvPr>
          <p:cNvSpPr txBox="1"/>
          <p:nvPr/>
        </p:nvSpPr>
        <p:spPr>
          <a:xfrm>
            <a:off x="4037574" y="1889736"/>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29" name="TextBox 28">
            <a:extLst>
              <a:ext uri="{FF2B5EF4-FFF2-40B4-BE49-F238E27FC236}">
                <a16:creationId xmlns:a16="http://schemas.microsoft.com/office/drawing/2014/main" id="{E492B26E-0A6A-4141-9D9B-994ACCB6DB1E}"/>
              </a:ext>
            </a:extLst>
          </p:cNvPr>
          <p:cNvSpPr txBox="1"/>
          <p:nvPr/>
        </p:nvSpPr>
        <p:spPr bwMode="white">
          <a:xfrm>
            <a:off x="149477" y="212723"/>
            <a:ext cx="7508623" cy="707886"/>
          </a:xfrm>
          <a:prstGeom prst="rect">
            <a:avLst/>
          </a:prstGeom>
          <a:noFill/>
        </p:spPr>
        <p:txBody>
          <a:bodyPr wrap="square" rtlCol="0">
            <a:spAutoFit/>
          </a:bodyPr>
          <a:lstStyle/>
          <a:p>
            <a:pPr algn="ctr"/>
            <a:r>
              <a:rPr lang="en-US" sz="4000" dirty="0">
                <a:solidFill>
                  <a:schemeClr val="bg1"/>
                </a:solidFill>
                <a:latin typeface="KG Miss Kindergarten" panose="020B0604020202020204" charset="0"/>
                <a:ea typeface="HelloBoomerang" panose="02000603000000000000" pitchFamily="2" charset="0"/>
              </a:rPr>
              <a:t>Branning’s Buzz</a:t>
            </a:r>
            <a:endParaRPr lang="en-US" sz="4000" dirty="0">
              <a:solidFill>
                <a:schemeClr val="bg1"/>
              </a:solidFill>
              <a:latin typeface="KG Miss Kindergarten" panose="020B0604020202020204" charset="0"/>
              <a:ea typeface="HelloEtchASketch" panose="02000603000000000000" pitchFamily="2" charset="0"/>
            </a:endParaRPr>
          </a:p>
        </p:txBody>
      </p:sp>
      <p:sp>
        <p:nvSpPr>
          <p:cNvPr id="30" name="TextBox 29">
            <a:extLst>
              <a:ext uri="{FF2B5EF4-FFF2-40B4-BE49-F238E27FC236}">
                <a16:creationId xmlns:a16="http://schemas.microsoft.com/office/drawing/2014/main" id="{5A539C27-80BC-4A39-817B-67D93EECF5F8}"/>
              </a:ext>
            </a:extLst>
          </p:cNvPr>
          <p:cNvSpPr txBox="1"/>
          <p:nvPr/>
        </p:nvSpPr>
        <p:spPr>
          <a:xfrm>
            <a:off x="155818" y="1304035"/>
            <a:ext cx="4095588" cy="338554"/>
          </a:xfrm>
          <a:prstGeom prst="rect">
            <a:avLst/>
          </a:prstGeom>
          <a:noFill/>
        </p:spPr>
        <p:txBody>
          <a:bodyPr wrap="squar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December 2-6, 2024</a:t>
            </a:r>
          </a:p>
        </p:txBody>
      </p:sp>
    </p:spTree>
    <p:extLst>
      <p:ext uri="{BB962C8B-B14F-4D97-AF65-F5344CB8AC3E}">
        <p14:creationId xmlns:p14="http://schemas.microsoft.com/office/powerpoint/2010/main" val="3994532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316</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Calibri</vt:lpstr>
      <vt:lpstr>Arial</vt:lpstr>
      <vt:lpstr>HelloAnnie</vt:lpstr>
      <vt:lpstr>KG Miss Kindy Chunky</vt:lpstr>
      <vt:lpstr>HelloButtons</vt:lpstr>
      <vt:lpstr>HelloBoomerang</vt:lpstr>
      <vt:lpstr>HelloEtchASketch</vt:lpstr>
      <vt:lpstr>KG Miss Kindergarten</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23</cp:revision>
  <cp:lastPrinted>2018-11-01T16:30:51Z</cp:lastPrinted>
  <dcterms:created xsi:type="dcterms:W3CDTF">2016-10-11T18:59:43Z</dcterms:created>
  <dcterms:modified xsi:type="dcterms:W3CDTF">2024-12-02T12:54:27Z</dcterms:modified>
</cp:coreProperties>
</file>