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7" r:id="rId2"/>
  </p:sldIdLst>
  <p:sldSz cx="7772400" cy="10058400"/>
  <p:notesSz cx="9388475" cy="7102475"/>
  <p:embeddedFontLst>
    <p:embeddedFont>
      <p:font typeface="Calibri" panose="020F0502020204030204" pitchFamily="34" charset="0"/>
      <p:regular r:id="rId3"/>
      <p:bold r:id="rId4"/>
      <p:italic r:id="rId5"/>
      <p:boldItalic r:id="rId6"/>
    </p:embeddedFont>
    <p:embeddedFont>
      <p:font typeface="Calibri Light" panose="020F0302020204030204" pitchFamily="34" charset="0"/>
      <p:regular r:id="rId7"/>
      <p:italic r:id="rId8"/>
    </p:embeddedFont>
    <p:embeddedFont>
      <p:font typeface="KG Miss Kindergarten" panose="020B0604020202020204" charset="0"/>
      <p:regular r:id="rId9"/>
    </p:embeddedFont>
    <p:embeddedFont>
      <p:font typeface="KG Miss Kindy Chunky" panose="020B0604020202020204" charset="0"/>
      <p:regular r:id="rId1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89" d="100"/>
          <a:sy n="89" d="100"/>
        </p:scale>
        <p:origin x="1212" y="6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presProps" Target="presProps.xml"/><Relationship Id="rId5" Type="http://schemas.openxmlformats.org/officeDocument/2006/relationships/font" Target="fonts/font3.fntdata"/><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324324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59448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98414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01337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7F3D6A-7933-42EE-9B72-B4C3FCDD9C55}"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7262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7F3D6A-7933-42EE-9B72-B4C3FCDD9C55}" type="datetimeFigureOut">
              <a:rPr lang="en-US" smtClean="0"/>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38306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7F3D6A-7933-42EE-9B72-B4C3FCDD9C55}" type="datetimeFigureOut">
              <a:rPr lang="en-US" smtClean="0"/>
              <a:t>3/15/2024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60409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7F3D6A-7933-42EE-9B72-B4C3FCDD9C55}" type="datetimeFigureOut">
              <a:rPr lang="en-US" smtClean="0"/>
              <a:t>3/15/2024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8883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F3D6A-7933-42EE-9B72-B4C3FCDD9C55}" type="datetimeFigureOut">
              <a:rPr lang="en-US" smtClean="0"/>
              <a:t>3/15/2024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91350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2246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5050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B7F3D6A-7933-42EE-9B72-B4C3FCDD9C55}" type="datetimeFigureOut">
              <a:rPr lang="en-US" smtClean="0"/>
              <a:t>3/15/2024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F405EBBD-E1E4-4249-ABCE-7C2F8ACB3FFE}" type="slidenum">
              <a:rPr lang="en-US" smtClean="0"/>
              <a:t>‹#›</a:t>
            </a:fld>
            <a:endParaRPr lang="en-US"/>
          </a:p>
        </p:txBody>
      </p:sp>
    </p:spTree>
    <p:extLst>
      <p:ext uri="{BB962C8B-B14F-4D97-AF65-F5344CB8AC3E}">
        <p14:creationId xmlns:p14="http://schemas.microsoft.com/office/powerpoint/2010/main" val="3708790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endy.branning@acboe.net"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Rounded Corners 42">
            <a:extLst>
              <a:ext uri="{FF2B5EF4-FFF2-40B4-BE49-F238E27FC236}">
                <a16:creationId xmlns:a16="http://schemas.microsoft.com/office/drawing/2014/main" id="{15AC2FBD-65CF-4F18-B7F2-B939453DCBAE}"/>
              </a:ext>
            </a:extLst>
          </p:cNvPr>
          <p:cNvSpPr/>
          <p:nvPr/>
        </p:nvSpPr>
        <p:spPr>
          <a:xfrm>
            <a:off x="444814" y="1870171"/>
            <a:ext cx="3288986"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4" name="Rectangle: Rounded Corners 43">
            <a:extLst>
              <a:ext uri="{FF2B5EF4-FFF2-40B4-BE49-F238E27FC236}">
                <a16:creationId xmlns:a16="http://schemas.microsoft.com/office/drawing/2014/main" id="{ACB5F4A8-3F27-4471-AA0A-1D2CD9B743E7}"/>
              </a:ext>
            </a:extLst>
          </p:cNvPr>
          <p:cNvSpPr/>
          <p:nvPr/>
        </p:nvSpPr>
        <p:spPr>
          <a:xfrm>
            <a:off x="3986774" y="1870171"/>
            <a:ext cx="3291840"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BE4E88C-BE69-4B22-A33B-E75E19823325}"/>
              </a:ext>
            </a:extLst>
          </p:cNvPr>
          <p:cNvSpPr/>
          <p:nvPr/>
        </p:nvSpPr>
        <p:spPr>
          <a:xfrm>
            <a:off x="444814" y="5008574"/>
            <a:ext cx="6833800" cy="3405966"/>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3863AD5C-AEB6-4109-9825-F6BC6DA02683}"/>
              </a:ext>
            </a:extLst>
          </p:cNvPr>
          <p:cNvSpPr/>
          <p:nvPr/>
        </p:nvSpPr>
        <p:spPr>
          <a:xfrm>
            <a:off x="444814" y="8532042"/>
            <a:ext cx="6833800" cy="929085"/>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397A4632-1554-4507-82DF-62EB7781688B}"/>
              </a:ext>
            </a:extLst>
          </p:cNvPr>
          <p:cNvSpPr txBox="1"/>
          <p:nvPr/>
        </p:nvSpPr>
        <p:spPr>
          <a:xfrm>
            <a:off x="199083" y="8555782"/>
            <a:ext cx="7409409"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Spelling Words</a:t>
            </a:r>
          </a:p>
        </p:txBody>
      </p:sp>
      <p:sp>
        <p:nvSpPr>
          <p:cNvPr id="48" name="TextBox 47">
            <a:extLst>
              <a:ext uri="{FF2B5EF4-FFF2-40B4-BE49-F238E27FC236}">
                <a16:creationId xmlns:a16="http://schemas.microsoft.com/office/drawing/2014/main" id="{C7F0B790-2B72-4472-8E96-9D29CEE9D47E}"/>
              </a:ext>
            </a:extLst>
          </p:cNvPr>
          <p:cNvSpPr txBox="1"/>
          <p:nvPr/>
        </p:nvSpPr>
        <p:spPr>
          <a:xfrm>
            <a:off x="179457" y="2117384"/>
            <a:ext cx="3370297" cy="3016210"/>
          </a:xfrm>
          <a:prstGeom prst="rect">
            <a:avLst/>
          </a:prstGeom>
          <a:noFill/>
        </p:spPr>
        <p:txBody>
          <a:bodyPr wrap="square" rtlCol="0">
            <a:spAutoFit/>
          </a:bodyPr>
          <a:lstStyle/>
          <a:p>
            <a:pPr marL="171450" indent="-171450">
              <a:buFont typeface="Arial" panose="020B0604020202020204" pitchFamily="34" charset="0"/>
              <a:buChar char="•"/>
            </a:pPr>
            <a:endParaRPr lang="en-US" sz="800" dirty="0">
              <a:latin typeface="KG Miss Kindergarten" panose="02000000000000000000" pitchFamily="2" charset="0"/>
              <a:ea typeface="HelloAnnie" panose="02000603000000000000" pitchFamily="2" charset="0"/>
            </a:endParaRPr>
          </a:p>
          <a:p>
            <a:endParaRPr lang="en-US" sz="8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endParaRPr lang="en-US" sz="800" dirty="0">
              <a:latin typeface="KG Miss Kindergarten" panose="02000000000000000000" pitchFamily="2" charset="0"/>
              <a:ea typeface="HelloAnnie" panose="02000603000000000000" pitchFamily="2" charset="0"/>
            </a:endParaRPr>
          </a:p>
          <a:p>
            <a:r>
              <a:rPr lang="en-US" sz="700" dirty="0">
                <a:latin typeface="KG Miss Kindergarten" panose="02000000000000000000" pitchFamily="2" charset="0"/>
                <a:ea typeface="HelloAnnie" panose="02000603000000000000" pitchFamily="2" charset="0"/>
              </a:rPr>
              <a:t>          Please note that we will begin taking Spelling Tests in this</a:t>
            </a:r>
          </a:p>
          <a:p>
            <a:r>
              <a:rPr lang="en-US" sz="700" dirty="0">
                <a:latin typeface="KG Miss Kindergarten" panose="02000000000000000000" pitchFamily="2" charset="0"/>
                <a:ea typeface="HelloAnnie" panose="02000603000000000000" pitchFamily="2" charset="0"/>
              </a:rPr>
              <a:t>          unit. The words are listed below &amp; are found on the Unit 7 </a:t>
            </a:r>
          </a:p>
          <a:p>
            <a:r>
              <a:rPr lang="en-US" sz="700" dirty="0">
                <a:latin typeface="KG Miss Kindergarten" panose="02000000000000000000" pitchFamily="2" charset="0"/>
                <a:ea typeface="HelloAnnie" panose="02000603000000000000" pitchFamily="2" charset="0"/>
              </a:rPr>
              <a:t>          Tested skills page. Please practice the words for our test on </a:t>
            </a:r>
          </a:p>
          <a:p>
            <a:r>
              <a:rPr lang="en-US" sz="700" dirty="0">
                <a:latin typeface="KG Miss Kindergarten" panose="02000000000000000000" pitchFamily="2" charset="0"/>
                <a:ea typeface="HelloAnnie" panose="02000603000000000000" pitchFamily="2" charset="0"/>
              </a:rPr>
              <a:t>          Friday.</a:t>
            </a:r>
          </a:p>
          <a:p>
            <a:r>
              <a:rPr lang="en-US" sz="700" dirty="0">
                <a:latin typeface="KG Miss Kindergarten" panose="02000000000000000000" pitchFamily="2" charset="0"/>
                <a:ea typeface="HelloAnnie" panose="02000603000000000000" pitchFamily="2" charset="0"/>
              </a:rPr>
              <a:t>          We will cover </a:t>
            </a:r>
            <a:r>
              <a:rPr lang="en-US" sz="700">
                <a:latin typeface="KG Miss Kindergarten" panose="02000000000000000000" pitchFamily="2" charset="0"/>
                <a:ea typeface="HelloAnnie" panose="02000603000000000000" pitchFamily="2" charset="0"/>
              </a:rPr>
              <a:t>additional skills </a:t>
            </a:r>
            <a:endParaRPr lang="en-US" sz="700" dirty="0">
              <a:latin typeface="KG Miss Kindergarten" panose="02000000000000000000" pitchFamily="2" charset="0"/>
              <a:ea typeface="HelloAnnie" panose="02000603000000000000" pitchFamily="2" charset="0"/>
            </a:endParaRPr>
          </a:p>
          <a:p>
            <a:r>
              <a:rPr lang="en-US" sz="700" dirty="0">
                <a:latin typeface="KG Miss Kindergarten" panose="02000000000000000000" pitchFamily="2" charset="0"/>
                <a:ea typeface="HelloAnnie" panose="02000603000000000000" pitchFamily="2" charset="0"/>
              </a:rPr>
              <a:t>          March 18: Report Cards Issued</a:t>
            </a:r>
          </a:p>
          <a:p>
            <a:r>
              <a:rPr lang="en-US" sz="700" dirty="0">
                <a:latin typeface="KG Miss Kindergarten" panose="02000000000000000000" pitchFamily="2" charset="0"/>
                <a:ea typeface="HelloAnnie" panose="02000603000000000000" pitchFamily="2" charset="0"/>
              </a:rPr>
              <a:t>          Tuesday Folders will be sent home Tuesday. Please sign &amp; return.</a:t>
            </a:r>
          </a:p>
          <a:p>
            <a:r>
              <a:rPr lang="en-US" sz="700" dirty="0">
                <a:latin typeface="KG Miss Kindergarten" panose="02000000000000000000" pitchFamily="2" charset="0"/>
                <a:ea typeface="HelloAnnie" panose="02000603000000000000" pitchFamily="2" charset="0"/>
              </a:rPr>
              <a:t>         The cost for snack is $.75 each. Please send exact change in a</a:t>
            </a:r>
          </a:p>
          <a:p>
            <a:r>
              <a:rPr lang="en-US" sz="700" dirty="0">
                <a:latin typeface="KG Miss Kindergarten" panose="02000000000000000000" pitchFamily="2" charset="0"/>
                <a:ea typeface="HelloAnnie" panose="02000603000000000000" pitchFamily="2" charset="0"/>
              </a:rPr>
              <a:t>         labeled bag or envelope.</a:t>
            </a:r>
          </a:p>
          <a:p>
            <a:r>
              <a:rPr lang="en-US" sz="700" dirty="0">
                <a:latin typeface="KG Miss Kindergarten" panose="02000000000000000000" pitchFamily="2" charset="0"/>
                <a:ea typeface="HelloAnnie" panose="02000603000000000000" pitchFamily="2" charset="0"/>
              </a:rPr>
              <a:t>          March 22: Bunny Hop</a:t>
            </a: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A Weekly Reading Overview page will be sent home each week to help you practice skills and vocabulary words with your child. Also, nightly reading homework will be assigned in your child’s Take Home Binder. Please don’t remove pages. </a:t>
            </a: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We are now taking A.R. tests to meet the school wide challenge. Library books are now allowed to go home each night with your child but must be returned to school each day. A Reading Log was placed in your child’s Take Home Binder. Please sign the log when your child has read the book 3 times and is ready to test. Students need to take at least 2 tests a week to meet their goal. Thank you for helping your child.</a:t>
            </a:r>
          </a:p>
          <a:p>
            <a:pPr marL="285750" indent="-285750">
              <a:buFont typeface="Arial" panose="020B0604020202020204" pitchFamily="34" charset="0"/>
              <a:buChar char="•"/>
            </a:pPr>
            <a:endParaRPr lang="en-US" sz="700" dirty="0">
              <a:latin typeface="KG Miss Kindergarten" panose="02000000000000000000" pitchFamily="2" charset="0"/>
              <a:ea typeface="HelloAnnie" panose="02000603000000000000" pitchFamily="2" charset="0"/>
            </a:endParaRPr>
          </a:p>
          <a:p>
            <a:r>
              <a:rPr lang="en-US" sz="1200" dirty="0">
                <a:latin typeface="KG Miss Kindergarten" panose="02000000000000000000" pitchFamily="2" charset="0"/>
                <a:ea typeface="HelloAnnie" panose="02000603000000000000" pitchFamily="2" charset="0"/>
              </a:rPr>
              <a:t>  	</a:t>
            </a:r>
          </a:p>
        </p:txBody>
      </p:sp>
      <p:sp>
        <p:nvSpPr>
          <p:cNvPr id="49" name="TextBox 48">
            <a:extLst>
              <a:ext uri="{FF2B5EF4-FFF2-40B4-BE49-F238E27FC236}">
                <a16:creationId xmlns:a16="http://schemas.microsoft.com/office/drawing/2014/main" id="{64B46F1B-986B-4A72-8FF3-2A4F2BF75862}"/>
              </a:ext>
            </a:extLst>
          </p:cNvPr>
          <p:cNvSpPr txBox="1"/>
          <p:nvPr/>
        </p:nvSpPr>
        <p:spPr>
          <a:xfrm>
            <a:off x="3886200" y="2416168"/>
            <a:ext cx="3368784" cy="1877437"/>
          </a:xfrm>
          <a:prstGeom prst="rect">
            <a:avLst/>
          </a:prstGeom>
          <a:noFill/>
        </p:spPr>
        <p:txBody>
          <a:bodyPr wrap="square" rtlCol="0">
            <a:spAutoFit/>
          </a:bodyPr>
          <a:lstStyle/>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900" dirty="0">
                <a:latin typeface="KG Miss Kindergarten" panose="02000000000000000000" pitchFamily="2" charset="0"/>
                <a:ea typeface="HelloAnnie" panose="02000603000000000000" pitchFamily="2" charset="0"/>
              </a:rPr>
              <a:t>March 25-29: Spring Break</a:t>
            </a:r>
          </a:p>
          <a:p>
            <a:pPr marL="285750" indent="-285750">
              <a:buFont typeface="Arial" panose="020B0604020202020204" pitchFamily="34" charset="0"/>
              <a:buChar char="•"/>
            </a:pPr>
            <a:r>
              <a:rPr lang="en-US" sz="900" dirty="0">
                <a:latin typeface="KG Miss Kindergarten" panose="02000000000000000000" pitchFamily="2" charset="0"/>
                <a:ea typeface="HelloAnnie" panose="02000603000000000000" pitchFamily="2" charset="0"/>
              </a:rPr>
              <a:t>Please review test papers &amp; return them to school.  Sign the back of the folder. Please don’t take the test papers out.  I keep them on file for the entire year. You don’t have to sign each test paper, unless I have stamped it.</a:t>
            </a:r>
          </a:p>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1100" dirty="0">
                <a:latin typeface="KG Miss Kindergarten" panose="02000000000000000000" pitchFamily="2" charset="0"/>
                <a:ea typeface="HelloAnnie" panose="02000603000000000000" pitchFamily="2" charset="0"/>
              </a:rPr>
              <a:t> I</a:t>
            </a:r>
            <a:r>
              <a:rPr lang="en-US" sz="1000" dirty="0">
                <a:latin typeface="KG Miss Kindergarten" panose="02000000000000000000" pitchFamily="2" charset="0"/>
                <a:ea typeface="HelloAnnie" panose="02000603000000000000" pitchFamily="2" charset="0"/>
              </a:rPr>
              <a:t>f you have questions or concerns, you may email me at</a:t>
            </a:r>
            <a:r>
              <a:rPr lang="en-US" sz="1000" dirty="0">
                <a:latin typeface="KG Miss Kindergarten" panose="02000000000000000000" pitchFamily="2" charset="0"/>
                <a:ea typeface="HelloAnnie" panose="02000603000000000000" pitchFamily="2" charset="0"/>
                <a:hlinkClick r:id="rId3"/>
              </a:rPr>
              <a:t> Wendy.branning@acboe.net</a:t>
            </a:r>
            <a:r>
              <a:rPr lang="en-US" sz="1000" dirty="0">
                <a:latin typeface="KG Miss Kindergarten" panose="02000000000000000000" pitchFamily="2" charset="0"/>
                <a:ea typeface="HelloAnnie" panose="02000603000000000000" pitchFamily="2" charset="0"/>
              </a:rPr>
              <a:t>.  </a:t>
            </a:r>
          </a:p>
          <a:p>
            <a:r>
              <a:rPr lang="en-US" sz="1400" dirty="0">
                <a:latin typeface="KG Miss Kindergarten" panose="02000000000000000000" pitchFamily="2" charset="0"/>
                <a:ea typeface="HelloAnnie" panose="02000603000000000000" pitchFamily="2" charset="0"/>
              </a:rPr>
              <a:t> </a:t>
            </a:r>
          </a:p>
        </p:txBody>
      </p:sp>
      <p:sp>
        <p:nvSpPr>
          <p:cNvPr id="50" name="TextBox 49">
            <a:extLst>
              <a:ext uri="{FF2B5EF4-FFF2-40B4-BE49-F238E27FC236}">
                <a16:creationId xmlns:a16="http://schemas.microsoft.com/office/drawing/2014/main" id="{24649919-CE56-47D3-9D3E-4E515B92B43A}"/>
              </a:ext>
            </a:extLst>
          </p:cNvPr>
          <p:cNvSpPr txBox="1"/>
          <p:nvPr/>
        </p:nvSpPr>
        <p:spPr>
          <a:xfrm>
            <a:off x="515144" y="8700100"/>
            <a:ext cx="6114748" cy="457626"/>
          </a:xfrm>
          <a:prstGeom prst="rect">
            <a:avLst/>
          </a:prstGeom>
          <a:noFill/>
        </p:spPr>
        <p:txBody>
          <a:bodyPr wrap="square" rtlCol="0">
            <a:spAutoFit/>
          </a:bodyPr>
          <a:lstStyle/>
          <a:p>
            <a:pPr>
              <a:lnSpc>
                <a:spcPct val="200000"/>
              </a:lnSpc>
            </a:pPr>
            <a:r>
              <a:rPr lang="en-US" sz="1400" dirty="0">
                <a:latin typeface="KG Miss Kindergarten" panose="02000000000000000000" pitchFamily="2" charset="0"/>
                <a:ea typeface="HelloAnnie" panose="02000603000000000000" pitchFamily="2" charset="0"/>
              </a:rPr>
              <a:t>  fuel   value    cue    hue    clue    few    pew   mew   new   want</a:t>
            </a:r>
          </a:p>
        </p:txBody>
      </p:sp>
      <p:graphicFrame>
        <p:nvGraphicFramePr>
          <p:cNvPr id="51" name="Table 50">
            <a:extLst>
              <a:ext uri="{FF2B5EF4-FFF2-40B4-BE49-F238E27FC236}">
                <a16:creationId xmlns:a16="http://schemas.microsoft.com/office/drawing/2014/main" id="{8E900E2C-0FAB-40D3-9FA0-E9A1A66595B3}"/>
              </a:ext>
            </a:extLst>
          </p:cNvPr>
          <p:cNvGraphicFramePr>
            <a:graphicFrameLocks noGrp="1"/>
          </p:cNvGraphicFramePr>
          <p:nvPr>
            <p:extLst>
              <p:ext uri="{D42A27DB-BD31-4B8C-83A1-F6EECF244321}">
                <p14:modId xmlns:p14="http://schemas.microsoft.com/office/powerpoint/2010/main" val="3457453461"/>
              </p:ext>
            </p:extLst>
          </p:nvPr>
        </p:nvGraphicFramePr>
        <p:xfrm>
          <a:off x="1254704" y="5285922"/>
          <a:ext cx="6072882" cy="3246120"/>
        </p:xfrm>
        <a:graphic>
          <a:graphicData uri="http://schemas.openxmlformats.org/drawingml/2006/table">
            <a:tbl>
              <a:tblPr firstRow="1" bandRow="1">
                <a:tableStyleId>{5C22544A-7EE6-4342-B048-85BDC9FD1C3A}</a:tableStyleId>
              </a:tblPr>
              <a:tblGrid>
                <a:gridCol w="1211624">
                  <a:extLst>
                    <a:ext uri="{9D8B030D-6E8A-4147-A177-3AD203B41FA5}">
                      <a16:colId xmlns:a16="http://schemas.microsoft.com/office/drawing/2014/main" val="790954970"/>
                    </a:ext>
                  </a:extLst>
                </a:gridCol>
                <a:gridCol w="4861258">
                  <a:extLst>
                    <a:ext uri="{9D8B030D-6E8A-4147-A177-3AD203B41FA5}">
                      <a16:colId xmlns:a16="http://schemas.microsoft.com/office/drawing/2014/main" val="2314856713"/>
                    </a:ext>
                  </a:extLst>
                </a:gridCol>
              </a:tblGrid>
              <a:tr h="468918">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Reading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900" b="0" dirty="0">
                          <a:solidFill>
                            <a:schemeClr val="tx1"/>
                          </a:solidFill>
                          <a:latin typeface="KG Miss Kindergarten" panose="02000000000000000000" pitchFamily="2" charset="0"/>
                          <a:ea typeface="HelloAnnie" panose="02000603000000000000" pitchFamily="2" charset="0"/>
                        </a:rPr>
                        <a:t>Phonics:  </a:t>
                      </a:r>
                      <a:r>
                        <a:rPr lang="en-US" sz="900" b="0" dirty="0" err="1">
                          <a:solidFill>
                            <a:schemeClr val="tx1"/>
                          </a:solidFill>
                          <a:latin typeface="KG Miss Kindergarten" panose="02000000000000000000" pitchFamily="2" charset="0"/>
                          <a:ea typeface="HelloAnnie" panose="02000603000000000000" pitchFamily="2" charset="0"/>
                        </a:rPr>
                        <a:t>ew</a:t>
                      </a:r>
                      <a:r>
                        <a:rPr lang="en-US" sz="900" b="0" dirty="0">
                          <a:solidFill>
                            <a:schemeClr val="tx1"/>
                          </a:solidFill>
                          <a:latin typeface="KG Miss Kindergarten" panose="02000000000000000000" pitchFamily="2" charset="0"/>
                          <a:ea typeface="HelloAnnie" panose="02000603000000000000" pitchFamily="2" charset="0"/>
                        </a:rPr>
                        <a:t>, </a:t>
                      </a:r>
                      <a:r>
                        <a:rPr lang="en-US" sz="900" b="0" dirty="0" err="1">
                          <a:solidFill>
                            <a:schemeClr val="tx1"/>
                          </a:solidFill>
                          <a:latin typeface="KG Miss Kindergarten" panose="02000000000000000000" pitchFamily="2" charset="0"/>
                          <a:ea typeface="HelloAnnie" panose="02000603000000000000" pitchFamily="2" charset="0"/>
                        </a:rPr>
                        <a:t>ue</a:t>
                      </a:r>
                      <a:r>
                        <a:rPr lang="en-US" sz="900" b="0" dirty="0">
                          <a:solidFill>
                            <a:schemeClr val="tx1"/>
                          </a:solidFill>
                          <a:latin typeface="KG Miss Kindergarten" panose="02000000000000000000" pitchFamily="2" charset="0"/>
                          <a:ea typeface="HelloAnnie" panose="02000603000000000000" pitchFamily="2" charset="0"/>
                        </a:rPr>
                        <a:t>  (We are still working on 7.1 skills this week. </a:t>
                      </a:r>
                      <a:r>
                        <a:rPr lang="en-US" sz="900" b="0" dirty="0" err="1">
                          <a:solidFill>
                            <a:schemeClr val="tx1"/>
                          </a:solidFill>
                          <a:latin typeface="KG Miss Kindergarten" panose="02000000000000000000" pitchFamily="2" charset="0"/>
                          <a:ea typeface="HelloAnnie" panose="02000603000000000000" pitchFamily="2" charset="0"/>
                        </a:rPr>
                        <a:t>P;lease</a:t>
                      </a:r>
                      <a:r>
                        <a:rPr lang="en-US" sz="900" b="0" dirty="0">
                          <a:solidFill>
                            <a:schemeClr val="tx1"/>
                          </a:solidFill>
                          <a:latin typeface="KG Miss Kindergarten" panose="02000000000000000000" pitchFamily="2" charset="0"/>
                          <a:ea typeface="HelloAnnie" panose="02000603000000000000" pitchFamily="2" charset="0"/>
                        </a:rPr>
                        <a:t> don’t </a:t>
                      </a:r>
                      <a:r>
                        <a:rPr lang="en-US" sz="900" b="0">
                          <a:solidFill>
                            <a:schemeClr val="tx1"/>
                          </a:solidFill>
                          <a:latin typeface="KG Miss Kindergarten" panose="02000000000000000000" pitchFamily="2" charset="0"/>
                          <a:ea typeface="HelloAnnie" panose="02000603000000000000" pitchFamily="2" charset="0"/>
                        </a:rPr>
                        <a:t>work ahead).</a:t>
                      </a:r>
                      <a:endParaRPr lang="en-US" sz="900" b="0" dirty="0">
                        <a:solidFill>
                          <a:schemeClr val="tx1"/>
                        </a:solidFill>
                        <a:latin typeface="KG Miss Kindergarten" panose="02000000000000000000" pitchFamily="2" charset="0"/>
                        <a:ea typeface="HelloAnnie" panose="02000603000000000000" pitchFamily="2" charset="0"/>
                      </a:endParaRPr>
                    </a:p>
                    <a:p>
                      <a:r>
                        <a:rPr lang="en-US" sz="900" b="0" dirty="0">
                          <a:solidFill>
                            <a:schemeClr val="tx1"/>
                          </a:solidFill>
                          <a:latin typeface="KG Miss Kindergarten" panose="02000000000000000000" pitchFamily="2" charset="0"/>
                          <a:ea typeface="HelloAnnie" panose="02000603000000000000" pitchFamily="2" charset="0"/>
                        </a:rPr>
                        <a:t>Comprehension: Making connections</a:t>
                      </a:r>
                    </a:p>
                    <a:p>
                      <a:r>
                        <a:rPr lang="en-US" sz="900" b="0" dirty="0">
                          <a:solidFill>
                            <a:schemeClr val="tx1"/>
                          </a:solidFill>
                          <a:latin typeface="KG Miss Kindergarten" panose="02000000000000000000" pitchFamily="2" charset="0"/>
                          <a:ea typeface="HelloAnnie" panose="02000603000000000000" pitchFamily="2" charset="0"/>
                        </a:rPr>
                        <a:t>Vocabulary: bulb, base, factories, nutrients</a:t>
                      </a:r>
                    </a:p>
                    <a:p>
                      <a:r>
                        <a:rPr lang="en-US" sz="800" b="1" dirty="0">
                          <a:solidFill>
                            <a:schemeClr val="tx1"/>
                          </a:solidFill>
                          <a:latin typeface="KG Miss Kindergarten" panose="02000000000000000000" pitchFamily="2" charset="0"/>
                          <a:ea typeface="HelloAnnie" panose="02000603000000000000" pitchFamily="2" charset="0"/>
                        </a:rPr>
                        <a:t>3/ 22 </a:t>
                      </a:r>
                      <a:r>
                        <a:rPr lang="en-US" sz="800" b="1" i="0" dirty="0">
                          <a:solidFill>
                            <a:schemeClr val="tx1"/>
                          </a:solidFill>
                          <a:latin typeface="KG Miss Kindergarten" panose="02000000000000000000" pitchFamily="2" charset="0"/>
                          <a:ea typeface="HelloAnnie" panose="02000603000000000000" pitchFamily="2" charset="0"/>
                        </a:rPr>
                        <a:t>Unit 7 Lesson 1 (Second Week) Minor Grade</a:t>
                      </a:r>
                      <a:endParaRPr lang="en-US" sz="800" b="1"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7729572"/>
                  </a:ext>
                </a:extLst>
              </a:tr>
              <a:tr h="404205">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Writing/</a:t>
                      </a:r>
                    </a:p>
                    <a:p>
                      <a:pPr algn="ctr"/>
                      <a:r>
                        <a:rPr lang="en-US" sz="1600" b="0" dirty="0">
                          <a:solidFill>
                            <a:schemeClr val="tx1"/>
                          </a:solidFill>
                          <a:latin typeface="KG Miss Kindergarten" panose="02000000000000000000" pitchFamily="2" charset="0"/>
                          <a:ea typeface="HelloAnnie" panose="02000603000000000000" pitchFamily="2" charset="0"/>
                        </a:rPr>
                        <a:t>Grammar</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Pronouns-personal and indefinite</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Penmanship: Lowercase letters j, q, x and y</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KG Miss Kindergarten" panose="02000000000000000000" pitchFamily="2" charset="0"/>
                          <a:ea typeface="HelloAnnie" panose="02000603000000000000" pitchFamily="2" charset="0"/>
                        </a:rPr>
                        <a:t>Opinion</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KG Miss Kindergarten" panose="02000000000000000000" pitchFamily="2" charset="0"/>
                          <a:ea typeface="HelloAnnie" panose="02000603000000000000" pitchFamily="2" charset="0"/>
                        </a:rPr>
                        <a:t>3/22 Spelling Test (Minor)</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KG Miss Kindergarten" panose="02000000000000000000" pitchFamily="2" charset="0"/>
                          <a:ea typeface="HelloAnnie" panose="02000603000000000000" pitchFamily="2" charset="0"/>
                        </a:rPr>
                        <a:t>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4035029"/>
                  </a:ext>
                </a:extLst>
              </a:tr>
              <a:tr h="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Math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900" b="0" i="0" kern="1200" dirty="0">
                          <a:solidFill>
                            <a:schemeClr val="dk1"/>
                          </a:solidFill>
                          <a:effectLst/>
                          <a:latin typeface="KG Miss Kindergarten" panose="020B0604020202020204" charset="0"/>
                          <a:ea typeface="+mn-ea"/>
                          <a:cs typeface="+mn-cs"/>
                        </a:rPr>
                        <a:t>Topic 11: Use Models and Strategies to Subtract Tens </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900" b="0" i="0" kern="1200" dirty="0">
                          <a:solidFill>
                            <a:schemeClr val="dk1"/>
                          </a:solidFill>
                          <a:effectLst/>
                          <a:latin typeface="KG Miss Kindergarten" panose="020B0604020202020204" charset="0"/>
                          <a:ea typeface="+mn-ea"/>
                          <a:cs typeface="+mn-cs"/>
                        </a:rPr>
                        <a:t>Review pages will be sent home Thursday for you to review. </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KG Miss Kindergarten" panose="02000000000000000000" pitchFamily="2" charset="0"/>
                          <a:ea typeface="HelloAnnie" panose="02000603000000000000" pitchFamily="2" charset="0"/>
                        </a:rPr>
                        <a:t>3/22 Topic 11 Test</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b="1"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57308225"/>
                  </a:ext>
                </a:extLst>
              </a:tr>
              <a:tr h="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Science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KG Miss Kindergarten" panose="02000000000000000000" pitchFamily="2" charset="0"/>
                          <a:ea typeface="HelloAnnie" panose="02000603000000000000" pitchFamily="2" charset="0"/>
                        </a:rPr>
                        <a:t>We rotate Science and Social Studies</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b="0"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545341"/>
                  </a:ext>
                </a:extLst>
              </a:tr>
              <a:tr h="64008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Social </a:t>
                      </a:r>
                    </a:p>
                    <a:p>
                      <a:pPr algn="ctr"/>
                      <a:r>
                        <a:rPr lang="en-US" sz="1600" b="0" dirty="0">
                          <a:solidFill>
                            <a:schemeClr val="tx1"/>
                          </a:solidFill>
                          <a:latin typeface="KG Miss Kindergarten" panose="02000000000000000000" pitchFamily="2" charset="0"/>
                          <a:ea typeface="HelloAnnie" panose="02000603000000000000" pitchFamily="2" charset="0"/>
                        </a:rPr>
                        <a:t>Studies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Social Studies Weekly: Founders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2949169"/>
                  </a:ext>
                </a:extLst>
              </a:tr>
            </a:tbl>
          </a:graphicData>
        </a:graphic>
      </p:graphicFrame>
      <p:sp>
        <p:nvSpPr>
          <p:cNvPr id="52" name="TextBox 51">
            <a:extLst>
              <a:ext uri="{FF2B5EF4-FFF2-40B4-BE49-F238E27FC236}">
                <a16:creationId xmlns:a16="http://schemas.microsoft.com/office/drawing/2014/main" id="{51D5A7D4-75A0-4634-85CE-2EA19C39E919}"/>
              </a:ext>
            </a:extLst>
          </p:cNvPr>
          <p:cNvSpPr txBox="1"/>
          <p:nvPr/>
        </p:nvSpPr>
        <p:spPr>
          <a:xfrm>
            <a:off x="394699" y="1945209"/>
            <a:ext cx="3155055" cy="584775"/>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What’s Happening </a:t>
            </a:r>
          </a:p>
          <a:p>
            <a:pPr algn="ctr"/>
            <a:r>
              <a:rPr lang="en-US" sz="1600" b="1" dirty="0">
                <a:latin typeface="KG Miss Kindy Chunky" panose="02000000000000000000" pitchFamily="2" charset="0"/>
                <a:ea typeface="HelloButtons" panose="02000603000000000000" pitchFamily="2" charset="0"/>
              </a:rPr>
              <a:t>This Week</a:t>
            </a:r>
          </a:p>
        </p:txBody>
      </p:sp>
      <p:sp>
        <p:nvSpPr>
          <p:cNvPr id="53" name="TextBox 52">
            <a:extLst>
              <a:ext uri="{FF2B5EF4-FFF2-40B4-BE49-F238E27FC236}">
                <a16:creationId xmlns:a16="http://schemas.microsoft.com/office/drawing/2014/main" id="{D2B83E2A-975E-4546-82B1-2C7D2E522A5C}"/>
              </a:ext>
            </a:extLst>
          </p:cNvPr>
          <p:cNvSpPr txBox="1"/>
          <p:nvPr/>
        </p:nvSpPr>
        <p:spPr>
          <a:xfrm>
            <a:off x="1848732" y="4966110"/>
            <a:ext cx="3770135" cy="338554"/>
          </a:xfrm>
          <a:prstGeom prst="rect">
            <a:avLst/>
          </a:prstGeom>
          <a:noFill/>
        </p:spPr>
        <p:txBody>
          <a:bodyPr wrap="none" rtlCol="0">
            <a:spAutoFit/>
          </a:bodyPr>
          <a:lstStyle/>
          <a:p>
            <a:pPr algn="ctr"/>
            <a:r>
              <a:rPr lang="en-US" sz="1600" b="1" dirty="0">
                <a:latin typeface="KG Miss Kindy Chunky" panose="02000000000000000000" pitchFamily="2" charset="0"/>
                <a:ea typeface="HelloButtons" panose="02000603000000000000" pitchFamily="2" charset="0"/>
              </a:rPr>
              <a:t>A Peek At What We Are Learning</a:t>
            </a:r>
          </a:p>
        </p:txBody>
      </p:sp>
      <p:sp>
        <p:nvSpPr>
          <p:cNvPr id="54" name="TextBox 53">
            <a:extLst>
              <a:ext uri="{FF2B5EF4-FFF2-40B4-BE49-F238E27FC236}">
                <a16:creationId xmlns:a16="http://schemas.microsoft.com/office/drawing/2014/main" id="{4702DAA1-EC3D-42CD-A05A-4A7517850684}"/>
              </a:ext>
            </a:extLst>
          </p:cNvPr>
          <p:cNvSpPr txBox="1"/>
          <p:nvPr/>
        </p:nvSpPr>
        <p:spPr>
          <a:xfrm>
            <a:off x="3834374" y="1968462"/>
            <a:ext cx="2975897"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Upcoming Events</a:t>
            </a:r>
          </a:p>
        </p:txBody>
      </p:sp>
      <p:sp>
        <p:nvSpPr>
          <p:cNvPr id="55" name="TextBox 54">
            <a:extLst>
              <a:ext uri="{FF2B5EF4-FFF2-40B4-BE49-F238E27FC236}">
                <a16:creationId xmlns:a16="http://schemas.microsoft.com/office/drawing/2014/main" id="{5711CFB5-2CE5-4560-8AF9-E3C99DFA641A}"/>
              </a:ext>
            </a:extLst>
          </p:cNvPr>
          <p:cNvSpPr txBox="1"/>
          <p:nvPr/>
        </p:nvSpPr>
        <p:spPr bwMode="white">
          <a:xfrm>
            <a:off x="149477" y="212723"/>
            <a:ext cx="7508623" cy="646331"/>
          </a:xfrm>
          <a:prstGeom prst="rect">
            <a:avLst/>
          </a:prstGeom>
          <a:noFill/>
        </p:spPr>
        <p:txBody>
          <a:bodyPr wrap="square" rtlCol="0">
            <a:spAutoFit/>
          </a:bodyPr>
          <a:lstStyle/>
          <a:p>
            <a:pPr algn="ctr"/>
            <a:r>
              <a:rPr lang="en-US" sz="3600" dirty="0">
                <a:solidFill>
                  <a:schemeClr val="bg1"/>
                </a:solidFill>
                <a:latin typeface="KG Miss Kindergarten" panose="020B0604020202020204" charset="0"/>
                <a:ea typeface="HelloBoomerang" panose="02000603000000000000" pitchFamily="2" charset="0"/>
              </a:rPr>
              <a:t>Branning’s Buzz</a:t>
            </a:r>
            <a:endParaRPr lang="en-US" sz="3600" dirty="0">
              <a:solidFill>
                <a:schemeClr val="bg1"/>
              </a:solidFill>
              <a:latin typeface="KG Miss Kindergarten" panose="020B0604020202020204" charset="0"/>
              <a:ea typeface="HelloEtchASketch" panose="02000603000000000000" pitchFamily="2" charset="0"/>
            </a:endParaRPr>
          </a:p>
        </p:txBody>
      </p:sp>
      <p:sp>
        <p:nvSpPr>
          <p:cNvPr id="56" name="TextBox 55">
            <a:extLst>
              <a:ext uri="{FF2B5EF4-FFF2-40B4-BE49-F238E27FC236}">
                <a16:creationId xmlns:a16="http://schemas.microsoft.com/office/drawing/2014/main" id="{C95714B5-B54F-451A-B142-499F6A816E99}"/>
              </a:ext>
            </a:extLst>
          </p:cNvPr>
          <p:cNvSpPr txBox="1"/>
          <p:nvPr/>
        </p:nvSpPr>
        <p:spPr>
          <a:xfrm>
            <a:off x="155818" y="1253235"/>
            <a:ext cx="3227935" cy="338554"/>
          </a:xfrm>
          <a:prstGeom prst="rect">
            <a:avLst/>
          </a:prstGeom>
          <a:noFill/>
        </p:spPr>
        <p:txBody>
          <a:bodyPr wrap="none" rtlCol="0">
            <a:spAutoFit/>
          </a:bodyPr>
          <a:lstStyle/>
          <a:p>
            <a:r>
              <a:rPr lang="en-US" sz="1600" b="1" dirty="0">
                <a:latin typeface="KG Miss Kindy Chunky" panose="02000000000000000000" pitchFamily="2" charset="0"/>
                <a:ea typeface="HelloButtons" panose="02000603000000000000" pitchFamily="2" charset="0"/>
              </a:rPr>
              <a:t>Week of</a:t>
            </a:r>
            <a:r>
              <a:rPr lang="en-US" sz="1600" dirty="0">
                <a:latin typeface="KG Miss Kindy Chunky" panose="02000000000000000000" pitchFamily="2" charset="0"/>
                <a:ea typeface="HelloButtons" panose="02000603000000000000" pitchFamily="2" charset="0"/>
              </a:rPr>
              <a:t>:  March 18-22, 2024</a:t>
            </a:r>
          </a:p>
        </p:txBody>
      </p:sp>
    </p:spTree>
    <p:extLst>
      <p:ext uri="{BB962C8B-B14F-4D97-AF65-F5344CB8AC3E}">
        <p14:creationId xmlns:p14="http://schemas.microsoft.com/office/powerpoint/2010/main" val="30750921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1306</TotalTime>
  <Words>462</Words>
  <Application>Microsoft Office PowerPoint</Application>
  <PresentationFormat>Custom</PresentationFormat>
  <Paragraphs>53</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KG Miss Kindy Chunky</vt:lpstr>
      <vt:lpstr>HelloEtchASketch</vt:lpstr>
      <vt:lpstr>HelloBoomerang</vt:lpstr>
      <vt:lpstr>KG Miss Kindergarten</vt:lpstr>
      <vt:lpstr>Calibri</vt:lpstr>
      <vt:lpstr>Arial</vt:lpstr>
      <vt:lpstr>HelloButtons</vt:lpstr>
      <vt:lpstr>HelloAnnie</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Zenchyk</dc:creator>
  <cp:lastModifiedBy>Wendy Branning</cp:lastModifiedBy>
  <cp:revision>68</cp:revision>
  <cp:lastPrinted>2020-09-18T19:42:53Z</cp:lastPrinted>
  <dcterms:created xsi:type="dcterms:W3CDTF">2016-10-11T18:59:43Z</dcterms:created>
  <dcterms:modified xsi:type="dcterms:W3CDTF">2024-03-15T19:36:12Z</dcterms:modified>
</cp:coreProperties>
</file>