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embeddedFontLst>
    <p:embeddedFont>
      <p:font typeface="Bubblegum Sans" panose="020B0604020202020204" charset="0"/>
      <p:regular r:id="rId21"/>
    </p:embeddedFont>
    <p:embeddedFont>
      <p:font typeface="Pacifico" panose="020B0604020202020204"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Edmunds" initials="" lastIdx="2" clrIdx="0"/>
  <p:cmAuthor id="1" name="Lara Stanley"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36" y="6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8-26T15:04:01.699" idx="1">
    <p:pos x="6000" y="0"/>
    <p:text>Maybe add addition, subtraction before multiplication??</p:text>
  </p:cm>
  <p:cm authorId="1" dt="2022-08-28T13:49:05.022" idx="2">
    <p:pos x="6000" y="0"/>
    <p:text>Mrs. Ezell wanted us to look further at OA.9 and I'm also on the fence about MD.7 now that I'm looking at the whole list.  We can discuss further.  I just added it on here anyways.  I'd rather communicate more to the parents than less.</p:text>
  </p:cm>
  <p:cm authorId="0" dt="2022-08-28T20:23:30.949" idx="1">
    <p:pos x="6000" y="0"/>
    <p:text>Math Essentials
Students will work on becoming fluent in multiplication along with telling time and being able to utilize a variety of graphs.
Just something broad and simple</p:text>
  </p:cm>
  <p:cm authorId="0" dt="2022-08-28T20:23:30.949" idx="2">
    <p:pos x="6000" y="0"/>
    <p:tex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e83aa9fb2f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e83aa9fb2f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e83aa9fb2f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e83aa9fb2f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386bedd59b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386bedd59b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482575cf5b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482575cf5b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1482575cf5b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1482575cf5b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83aa9fb2f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e83aa9fb2f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e83aa9fb2f_0_1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e83aa9fb2f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eb660de82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eb660de8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e83aa9fb2f_0_1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e83aa9fb2f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e83aa9fb2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e83aa9fb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4844291ae9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4844291ae9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14844291ae9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14844291ae9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4844291ae9_1_1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4844291ae9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e83aa9fb2f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e83aa9fb2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47345557b4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47345557b4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83aa9fb2f_0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e83aa9fb2f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e83aa9fb2f_0_1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e83aa9fb2f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comments" Target="../comments/comment1.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forms.office.com/r/zgXYBuSLPM"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156150" y="912750"/>
            <a:ext cx="6945999" cy="4230750"/>
          </a:xfrm>
          <a:prstGeom prst="rect">
            <a:avLst/>
          </a:prstGeom>
          <a:noFill/>
          <a:ln>
            <a:noFill/>
          </a:ln>
        </p:spPr>
      </p:pic>
      <p:sp>
        <p:nvSpPr>
          <p:cNvPr id="55" name="Google Shape;55;p13"/>
          <p:cNvSpPr txBox="1"/>
          <p:nvPr/>
        </p:nvSpPr>
        <p:spPr>
          <a:xfrm>
            <a:off x="2359925" y="65000"/>
            <a:ext cx="4914900" cy="1770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700">
                <a:solidFill>
                  <a:srgbClr val="B4A7D6"/>
                </a:solidFill>
                <a:latin typeface="Bubblegum Sans"/>
                <a:ea typeface="Bubblegum Sans"/>
                <a:cs typeface="Bubblegum Sans"/>
                <a:sym typeface="Bubblegum Sans"/>
              </a:rPr>
              <a:t>Shirley Hills Elementary</a:t>
            </a:r>
            <a:endParaRPr sz="3700">
              <a:solidFill>
                <a:srgbClr val="B4A7D6"/>
              </a:solidFill>
              <a:latin typeface="Bubblegum Sans"/>
              <a:ea typeface="Bubblegum Sans"/>
              <a:cs typeface="Bubblegum Sans"/>
              <a:sym typeface="Bubblegum Sans"/>
            </a:endParaRPr>
          </a:p>
          <a:p>
            <a:pPr marL="0" lvl="0" indent="0" algn="ctr" rtl="0">
              <a:spcBef>
                <a:spcPts val="0"/>
              </a:spcBef>
              <a:spcAft>
                <a:spcPts val="0"/>
              </a:spcAft>
              <a:buNone/>
            </a:pPr>
            <a:r>
              <a:rPr lang="en" sz="3200">
                <a:solidFill>
                  <a:srgbClr val="B4A7D6"/>
                </a:solidFill>
                <a:latin typeface="Bubblegum Sans"/>
                <a:ea typeface="Bubblegum Sans"/>
                <a:cs typeface="Bubblegum Sans"/>
                <a:sym typeface="Bubblegum Sans"/>
              </a:rPr>
              <a:t>3rd Grade Open House</a:t>
            </a:r>
            <a:endParaRPr sz="3200">
              <a:solidFill>
                <a:srgbClr val="B4A7D6"/>
              </a:solidFill>
              <a:latin typeface="Bubblegum Sans"/>
              <a:ea typeface="Bubblegum Sans"/>
              <a:cs typeface="Bubblegum Sans"/>
              <a:sym typeface="Bubblegum Sans"/>
            </a:endParaRPr>
          </a:p>
          <a:p>
            <a:pPr marL="0" lvl="0" indent="0" algn="ctr" rtl="0">
              <a:spcBef>
                <a:spcPts val="0"/>
              </a:spcBef>
              <a:spcAft>
                <a:spcPts val="0"/>
              </a:spcAft>
              <a:buNone/>
            </a:pPr>
            <a:r>
              <a:rPr lang="en" sz="3200">
                <a:solidFill>
                  <a:srgbClr val="B4A7D6"/>
                </a:solidFill>
                <a:latin typeface="Bubblegum Sans"/>
                <a:ea typeface="Bubblegum Sans"/>
                <a:cs typeface="Bubblegum Sans"/>
                <a:sym typeface="Bubblegum Sans"/>
              </a:rPr>
              <a:t>August 29, 202</a:t>
            </a:r>
            <a:r>
              <a:rPr lang="en" sz="2900">
                <a:solidFill>
                  <a:srgbClr val="B4A7D6"/>
                </a:solidFill>
                <a:latin typeface="Bubblegum Sans"/>
                <a:ea typeface="Bubblegum Sans"/>
                <a:cs typeface="Bubblegum Sans"/>
                <a:sym typeface="Bubblegum Sans"/>
              </a:rPr>
              <a:t>2</a:t>
            </a:r>
            <a:r>
              <a:rPr lang="en" sz="3400">
                <a:solidFill>
                  <a:srgbClr val="B4A7D6"/>
                </a:solidFill>
                <a:latin typeface="Bubblegum Sans"/>
                <a:ea typeface="Bubblegum Sans"/>
                <a:cs typeface="Bubblegum Sans"/>
                <a:sym typeface="Bubblegum Sans"/>
              </a:rPr>
              <a:t> </a:t>
            </a:r>
            <a:endParaRPr sz="3400">
              <a:solidFill>
                <a:srgbClr val="B4A7D6"/>
              </a:solidFill>
              <a:latin typeface="Bubblegum Sans"/>
              <a:ea typeface="Bubblegum Sans"/>
              <a:cs typeface="Bubblegum Sans"/>
              <a:sym typeface="Bubblegum Sans"/>
            </a:endParaRPr>
          </a:p>
        </p:txBody>
      </p:sp>
      <p:sp>
        <p:nvSpPr>
          <p:cNvPr id="56" name="Google Shape;56;p13"/>
          <p:cNvSpPr txBox="1"/>
          <p:nvPr/>
        </p:nvSpPr>
        <p:spPr>
          <a:xfrm>
            <a:off x="3368375" y="4253800"/>
            <a:ext cx="2898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Pacifico"/>
                <a:ea typeface="Pacifico"/>
                <a:cs typeface="Pacifico"/>
                <a:sym typeface="Pacifico"/>
              </a:rPr>
              <a:t>where learning is required</a:t>
            </a:r>
            <a:endParaRPr sz="2000">
              <a:latin typeface="Pacifico"/>
              <a:ea typeface="Pacifico"/>
              <a:cs typeface="Pacifico"/>
              <a:sym typeface="Pacific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43" name="Google Shape;143;p2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44" name="Google Shape;144;p22"/>
          <p:cNvSpPr/>
          <p:nvPr/>
        </p:nvSpPr>
        <p:spPr>
          <a:xfrm>
            <a:off x="353550" y="256725"/>
            <a:ext cx="8436900" cy="4587900"/>
          </a:xfrm>
          <a:prstGeom prst="rect">
            <a:avLst/>
          </a:prstGeom>
          <a:solidFill>
            <a:schemeClr val="lt2"/>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2"/>
          <p:cNvSpPr txBox="1"/>
          <p:nvPr/>
        </p:nvSpPr>
        <p:spPr>
          <a:xfrm>
            <a:off x="262400" y="1363325"/>
            <a:ext cx="6064200" cy="169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900">
                <a:latin typeface="Bubblegum Sans"/>
                <a:ea typeface="Bubblegum Sans"/>
                <a:cs typeface="Bubblegum Sans"/>
                <a:sym typeface="Bubblegum Sans"/>
              </a:rPr>
              <a:t>What are we </a:t>
            </a:r>
            <a:endParaRPr sz="4900">
              <a:latin typeface="Bubblegum Sans"/>
              <a:ea typeface="Bubblegum Sans"/>
              <a:cs typeface="Bubblegum Sans"/>
              <a:sym typeface="Bubblegum Sans"/>
            </a:endParaRPr>
          </a:p>
          <a:p>
            <a:pPr marL="0" lvl="0" indent="0" algn="ctr" rtl="0">
              <a:spcBef>
                <a:spcPts val="0"/>
              </a:spcBef>
              <a:spcAft>
                <a:spcPts val="0"/>
              </a:spcAft>
              <a:buNone/>
            </a:pPr>
            <a:r>
              <a:rPr lang="en" sz="4900">
                <a:latin typeface="Bubblegum Sans"/>
                <a:ea typeface="Bubblegum Sans"/>
                <a:cs typeface="Bubblegum Sans"/>
                <a:sym typeface="Bubblegum Sans"/>
              </a:rPr>
              <a:t>learning?</a:t>
            </a:r>
            <a:endParaRPr sz="4900">
              <a:latin typeface="Bubblegum Sans"/>
              <a:ea typeface="Bubblegum Sans"/>
              <a:cs typeface="Bubblegum Sans"/>
              <a:sym typeface="Bubblegum Sans"/>
            </a:endParaRPr>
          </a:p>
        </p:txBody>
      </p:sp>
      <p:pic>
        <p:nvPicPr>
          <p:cNvPr id="146" name="Google Shape;146;p22"/>
          <p:cNvPicPr preferRelativeResize="0"/>
          <p:nvPr/>
        </p:nvPicPr>
        <p:blipFill>
          <a:blip r:embed="rId4">
            <a:alphaModFix/>
          </a:blip>
          <a:stretch>
            <a:fillRect/>
          </a:stretch>
        </p:blipFill>
        <p:spPr>
          <a:xfrm rot="697748">
            <a:off x="5340125" y="639775"/>
            <a:ext cx="2097325" cy="391442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fade">
                                      <p:cBhvr>
                                        <p:cTn id="7" dur="10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52" name="Google Shape;152;p23"/>
          <p:cNvSpPr/>
          <p:nvPr/>
        </p:nvSpPr>
        <p:spPr>
          <a:xfrm>
            <a:off x="353550" y="256725"/>
            <a:ext cx="8436900" cy="4587900"/>
          </a:xfrm>
          <a:prstGeom prst="rect">
            <a:avLst/>
          </a:prstGeom>
          <a:solidFill>
            <a:schemeClr val="lt2"/>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3"/>
          <p:cNvSpPr txBox="1"/>
          <p:nvPr/>
        </p:nvSpPr>
        <p:spPr>
          <a:xfrm>
            <a:off x="412900" y="292775"/>
            <a:ext cx="6984600" cy="147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latin typeface="Bubblegum Sans"/>
                <a:ea typeface="Bubblegum Sans"/>
                <a:cs typeface="Bubblegum Sans"/>
                <a:sym typeface="Bubblegum Sans"/>
              </a:rPr>
              <a:t>Reading Essential Standards</a:t>
            </a:r>
            <a:endParaRPr sz="3000">
              <a:latin typeface="Bubblegum Sans"/>
              <a:ea typeface="Bubblegum Sans"/>
              <a:cs typeface="Bubblegum Sans"/>
              <a:sym typeface="Bubblegum Sans"/>
            </a:endParaRPr>
          </a:p>
          <a:p>
            <a:pPr marL="0" lvl="0" indent="0" algn="ctr" rtl="0">
              <a:spcBef>
                <a:spcPts val="0"/>
              </a:spcBef>
              <a:spcAft>
                <a:spcPts val="0"/>
              </a:spcAft>
              <a:buNone/>
            </a:pPr>
            <a:r>
              <a:rPr lang="en" sz="1800">
                <a:solidFill>
                  <a:srgbClr val="9900FF"/>
                </a:solidFill>
                <a:latin typeface="Bubblegum Sans"/>
                <a:ea typeface="Bubblegum Sans"/>
                <a:cs typeface="Bubblegum Sans"/>
                <a:sym typeface="Bubblegum Sans"/>
              </a:rPr>
              <a:t>These are Georgia Dept. of Education 3rd Grade standards that are deemed essential for our students to master by the end of 3rd grade so that they are prepared for success in 4th grade. </a:t>
            </a:r>
            <a:endParaRPr sz="1800">
              <a:solidFill>
                <a:srgbClr val="9900FF"/>
              </a:solidFill>
              <a:latin typeface="Bubblegum Sans"/>
              <a:ea typeface="Bubblegum Sans"/>
              <a:cs typeface="Bubblegum Sans"/>
              <a:sym typeface="Bubblegum Sans"/>
            </a:endParaRPr>
          </a:p>
        </p:txBody>
      </p:sp>
      <p:pic>
        <p:nvPicPr>
          <p:cNvPr id="154" name="Google Shape;154;p23"/>
          <p:cNvPicPr preferRelativeResize="0"/>
          <p:nvPr/>
        </p:nvPicPr>
        <p:blipFill>
          <a:blip r:embed="rId4">
            <a:alphaModFix/>
          </a:blip>
          <a:stretch>
            <a:fillRect/>
          </a:stretch>
        </p:blipFill>
        <p:spPr>
          <a:xfrm>
            <a:off x="6661772" y="1372100"/>
            <a:ext cx="1924625" cy="3307950"/>
          </a:xfrm>
          <a:prstGeom prst="rect">
            <a:avLst/>
          </a:prstGeom>
          <a:noFill/>
          <a:ln>
            <a:noFill/>
          </a:ln>
        </p:spPr>
      </p:pic>
      <p:sp>
        <p:nvSpPr>
          <p:cNvPr id="155" name="Google Shape;155;p23"/>
          <p:cNvSpPr txBox="1"/>
          <p:nvPr/>
        </p:nvSpPr>
        <p:spPr>
          <a:xfrm>
            <a:off x="486800" y="1625725"/>
            <a:ext cx="5997600" cy="18162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1700" u="sng">
                <a:latin typeface="Bubblegum Sans"/>
                <a:ea typeface="Bubblegum Sans"/>
                <a:cs typeface="Bubblegum Sans"/>
                <a:sym typeface="Bubblegum Sans"/>
              </a:rPr>
              <a:t>Standards: RL.1, 2, 3 which includes:</a:t>
            </a:r>
            <a:r>
              <a:rPr lang="en" sz="1500" u="sng">
                <a:latin typeface="Bubblegum Sans"/>
                <a:ea typeface="Bubblegum Sans"/>
                <a:cs typeface="Bubblegum Sans"/>
                <a:sym typeface="Bubblegum Sans"/>
              </a:rPr>
              <a:t> </a:t>
            </a:r>
            <a:endParaRPr sz="1500" u="sng">
              <a:latin typeface="Bubblegum Sans"/>
              <a:ea typeface="Bubblegum Sans"/>
              <a:cs typeface="Bubblegum Sans"/>
              <a:sym typeface="Bubblegum Sans"/>
            </a:endParaRPr>
          </a:p>
          <a:p>
            <a:pPr marL="457200" lvl="0" indent="-323850" algn="l" rtl="0">
              <a:spcBef>
                <a:spcPts val="0"/>
              </a:spcBef>
              <a:spcAft>
                <a:spcPts val="0"/>
              </a:spcAft>
              <a:buSzPts val="1500"/>
              <a:buFont typeface="Bubblegum Sans"/>
              <a:buChar char="❖"/>
            </a:pPr>
            <a:r>
              <a:rPr lang="en" sz="1500">
                <a:latin typeface="Bubblegum Sans"/>
                <a:ea typeface="Bubblegum Sans"/>
                <a:cs typeface="Bubblegum Sans"/>
                <a:sym typeface="Bubblegum Sans"/>
              </a:rPr>
              <a:t>asking and answering questions about a literary text</a:t>
            </a:r>
            <a:endParaRPr sz="1500">
              <a:latin typeface="Bubblegum Sans"/>
              <a:ea typeface="Bubblegum Sans"/>
              <a:cs typeface="Bubblegum Sans"/>
              <a:sym typeface="Bubblegum Sans"/>
            </a:endParaRPr>
          </a:p>
          <a:p>
            <a:pPr marL="457200" lvl="0" indent="-323850" algn="l" rtl="0">
              <a:spcBef>
                <a:spcPts val="0"/>
              </a:spcBef>
              <a:spcAft>
                <a:spcPts val="0"/>
              </a:spcAft>
              <a:buSzPts val="1500"/>
              <a:buFont typeface="Bubblegum Sans"/>
              <a:buChar char="❖"/>
            </a:pPr>
            <a:r>
              <a:rPr lang="en" sz="1500">
                <a:latin typeface="Bubblegum Sans"/>
                <a:ea typeface="Bubblegum Sans"/>
                <a:cs typeface="Bubblegum Sans"/>
                <a:sym typeface="Bubblegum Sans"/>
              </a:rPr>
              <a:t>recounting stories, identifying the moral, central message or lesson of a story through key details</a:t>
            </a:r>
            <a:endParaRPr sz="1500">
              <a:latin typeface="Bubblegum Sans"/>
              <a:ea typeface="Bubblegum Sans"/>
              <a:cs typeface="Bubblegum Sans"/>
              <a:sym typeface="Bubblegum Sans"/>
            </a:endParaRPr>
          </a:p>
          <a:p>
            <a:pPr marL="457200" lvl="0" indent="-323850" algn="l" rtl="0">
              <a:spcBef>
                <a:spcPts val="0"/>
              </a:spcBef>
              <a:spcAft>
                <a:spcPts val="0"/>
              </a:spcAft>
              <a:buSzPts val="1500"/>
              <a:buFont typeface="Bubblegum Sans"/>
              <a:buChar char="❖"/>
            </a:pPr>
            <a:r>
              <a:rPr lang="en" sz="1500">
                <a:latin typeface="Bubblegum Sans"/>
                <a:ea typeface="Bubblegum Sans"/>
                <a:cs typeface="Bubblegum Sans"/>
                <a:sym typeface="Bubblegum Sans"/>
              </a:rPr>
              <a:t>describing characters in a story and how their actions contribute to the sequence of events</a:t>
            </a:r>
            <a:endParaRPr sz="1500">
              <a:latin typeface="Bubblegum Sans"/>
              <a:ea typeface="Bubblegum Sans"/>
              <a:cs typeface="Bubblegum Sans"/>
              <a:sym typeface="Bubblegum Sans"/>
            </a:endParaRPr>
          </a:p>
          <a:p>
            <a:pPr marL="0" lvl="0" indent="0" algn="l" rtl="0">
              <a:spcBef>
                <a:spcPts val="0"/>
              </a:spcBef>
              <a:spcAft>
                <a:spcPts val="0"/>
              </a:spcAft>
              <a:buNone/>
            </a:pPr>
            <a:endParaRPr>
              <a:solidFill>
                <a:srgbClr val="FF00FF"/>
              </a:solidFill>
            </a:endParaRPr>
          </a:p>
        </p:txBody>
      </p:sp>
      <p:sp>
        <p:nvSpPr>
          <p:cNvPr id="156" name="Google Shape;156;p23"/>
          <p:cNvSpPr txBox="1"/>
          <p:nvPr/>
        </p:nvSpPr>
        <p:spPr>
          <a:xfrm>
            <a:off x="486800" y="3223875"/>
            <a:ext cx="6135600" cy="1416000"/>
          </a:xfrm>
          <a:prstGeom prst="rect">
            <a:avLst/>
          </a:prstGeom>
          <a:noFill/>
          <a:ln>
            <a:noFill/>
          </a:ln>
        </p:spPr>
        <p:txBody>
          <a:bodyPr spcFirstLastPara="1" wrap="square" lIns="91425" tIns="91425" rIns="91425" bIns="91425" anchor="t" anchorCtr="0">
            <a:spAutoFit/>
          </a:bodyPr>
          <a:lstStyle/>
          <a:p>
            <a:pPr marL="457200" lvl="0" indent="0" algn="l" rtl="0">
              <a:spcBef>
                <a:spcPts val="0"/>
              </a:spcBef>
              <a:spcAft>
                <a:spcPts val="0"/>
              </a:spcAft>
              <a:buNone/>
            </a:pPr>
            <a:r>
              <a:rPr lang="en" sz="1600" u="sng">
                <a:solidFill>
                  <a:schemeClr val="dk1"/>
                </a:solidFill>
                <a:latin typeface="Bubblegum Sans"/>
                <a:ea typeface="Bubblegum Sans"/>
                <a:cs typeface="Bubblegum Sans"/>
                <a:sym typeface="Bubblegum Sans"/>
              </a:rPr>
              <a:t>Standards: RI.1, 2, 3 which includes:</a:t>
            </a:r>
            <a:endParaRPr sz="1600" u="sng">
              <a:solidFill>
                <a:schemeClr val="dk1"/>
              </a:solidFill>
              <a:latin typeface="Bubblegum Sans"/>
              <a:ea typeface="Bubblegum Sans"/>
              <a:cs typeface="Bubblegum Sans"/>
              <a:sym typeface="Bubblegum Sans"/>
            </a:endParaRPr>
          </a:p>
          <a:p>
            <a:pPr marL="457200" lvl="0" indent="-330200" algn="l" rtl="0">
              <a:spcBef>
                <a:spcPts val="0"/>
              </a:spcBef>
              <a:spcAft>
                <a:spcPts val="0"/>
              </a:spcAft>
              <a:buClr>
                <a:schemeClr val="dk1"/>
              </a:buClr>
              <a:buSzPts val="1600"/>
              <a:buFont typeface="Bubblegum Sans"/>
              <a:buChar char="❖"/>
            </a:pPr>
            <a:r>
              <a:rPr lang="en" sz="1600">
                <a:solidFill>
                  <a:schemeClr val="dk1"/>
                </a:solidFill>
                <a:latin typeface="Bubblegum Sans"/>
                <a:ea typeface="Bubblegum Sans"/>
                <a:cs typeface="Bubblegum Sans"/>
                <a:sym typeface="Bubblegum Sans"/>
              </a:rPr>
              <a:t>asking and answering questions about a nonfiction text</a:t>
            </a:r>
            <a:endParaRPr sz="1600">
              <a:solidFill>
                <a:schemeClr val="dk1"/>
              </a:solidFill>
              <a:latin typeface="Bubblegum Sans"/>
              <a:ea typeface="Bubblegum Sans"/>
              <a:cs typeface="Bubblegum Sans"/>
              <a:sym typeface="Bubblegum Sans"/>
            </a:endParaRPr>
          </a:p>
          <a:p>
            <a:pPr marL="457200" lvl="0" indent="-330200" algn="l" rtl="0">
              <a:spcBef>
                <a:spcPts val="0"/>
              </a:spcBef>
              <a:spcAft>
                <a:spcPts val="0"/>
              </a:spcAft>
              <a:buClr>
                <a:schemeClr val="dk1"/>
              </a:buClr>
              <a:buSzPts val="1600"/>
              <a:buFont typeface="Bubblegum Sans"/>
              <a:buChar char="❖"/>
            </a:pPr>
            <a:r>
              <a:rPr lang="en" sz="1600">
                <a:solidFill>
                  <a:schemeClr val="dk1"/>
                </a:solidFill>
                <a:latin typeface="Bubblegum Sans"/>
                <a:ea typeface="Bubblegum Sans"/>
                <a:cs typeface="Bubblegum Sans"/>
                <a:sym typeface="Bubblegum Sans"/>
              </a:rPr>
              <a:t>determining the main idea and recounting details of a nonfiction text</a:t>
            </a:r>
            <a:endParaRPr sz="1600">
              <a:solidFill>
                <a:schemeClr val="dk1"/>
              </a:solidFill>
              <a:latin typeface="Bubblegum Sans"/>
              <a:ea typeface="Bubblegum Sans"/>
              <a:cs typeface="Bubblegum Sans"/>
              <a:sym typeface="Bubblegum Sans"/>
            </a:endParaRPr>
          </a:p>
          <a:p>
            <a:pPr marL="457200" lvl="0" indent="-330200" algn="l" rtl="0">
              <a:spcBef>
                <a:spcPts val="0"/>
              </a:spcBef>
              <a:spcAft>
                <a:spcPts val="0"/>
              </a:spcAft>
              <a:buClr>
                <a:schemeClr val="dk1"/>
              </a:buClr>
              <a:buSzPts val="1600"/>
              <a:buFont typeface="Bubblegum Sans"/>
              <a:buChar char="❖"/>
            </a:pPr>
            <a:r>
              <a:rPr lang="en" sz="1600">
                <a:solidFill>
                  <a:schemeClr val="dk1"/>
                </a:solidFill>
                <a:latin typeface="Bubblegum Sans"/>
                <a:ea typeface="Bubblegum Sans"/>
                <a:cs typeface="Bubblegum Sans"/>
                <a:sym typeface="Bubblegum Sans"/>
              </a:rPr>
              <a:t>describing the relationships between a series of historical events, scientific ideas or concepts, or steps in a technical procedure</a:t>
            </a:r>
            <a:endParaRPr sz="1600">
              <a:solidFill>
                <a:schemeClr val="dk1"/>
              </a:solidFill>
              <a:latin typeface="Bubblegum Sans"/>
              <a:ea typeface="Bubblegum Sans"/>
              <a:cs typeface="Bubblegum Sans"/>
              <a:sym typeface="Bubblegu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62" name="Google Shape;162;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63" name="Google Shape;163;p24"/>
          <p:cNvSpPr/>
          <p:nvPr/>
        </p:nvSpPr>
        <p:spPr>
          <a:xfrm>
            <a:off x="353550" y="256725"/>
            <a:ext cx="8436900" cy="4587900"/>
          </a:xfrm>
          <a:prstGeom prst="rect">
            <a:avLst/>
          </a:prstGeom>
          <a:solidFill>
            <a:schemeClr val="lt2"/>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4"/>
          <p:cNvSpPr txBox="1"/>
          <p:nvPr/>
        </p:nvSpPr>
        <p:spPr>
          <a:xfrm>
            <a:off x="991950" y="477600"/>
            <a:ext cx="71367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a:solidFill>
                  <a:schemeClr val="dk1"/>
                </a:solidFill>
                <a:latin typeface="Bubblegum Sans"/>
                <a:ea typeface="Bubblegum Sans"/>
                <a:cs typeface="Bubblegum Sans"/>
                <a:sym typeface="Bubblegum Sans"/>
              </a:rPr>
              <a:t>Writing Essential Standards</a:t>
            </a:r>
            <a:endParaRPr sz="3000">
              <a:solidFill>
                <a:schemeClr val="dk1"/>
              </a:solidFill>
              <a:latin typeface="Bubblegum Sans"/>
              <a:ea typeface="Bubblegum Sans"/>
              <a:cs typeface="Bubblegum Sans"/>
              <a:sym typeface="Bubblegum Sans"/>
            </a:endParaRPr>
          </a:p>
          <a:p>
            <a:pPr marL="0" lvl="0" indent="0" algn="l" rtl="0">
              <a:spcBef>
                <a:spcPts val="0"/>
              </a:spcBef>
              <a:spcAft>
                <a:spcPts val="0"/>
              </a:spcAft>
              <a:buClr>
                <a:schemeClr val="dk1"/>
              </a:buClr>
              <a:buSzPts val="1100"/>
              <a:buFont typeface="Arial"/>
              <a:buNone/>
            </a:pPr>
            <a:endParaRPr sz="3000">
              <a:solidFill>
                <a:schemeClr val="dk1"/>
              </a:solidFill>
              <a:latin typeface="Bubblegum Sans"/>
              <a:ea typeface="Bubblegum Sans"/>
              <a:cs typeface="Bubblegum Sans"/>
              <a:sym typeface="Bubblegum Sans"/>
            </a:endParaRPr>
          </a:p>
        </p:txBody>
      </p:sp>
      <p:sp>
        <p:nvSpPr>
          <p:cNvPr id="165" name="Google Shape;165;p24"/>
          <p:cNvSpPr txBox="1"/>
          <p:nvPr/>
        </p:nvSpPr>
        <p:spPr>
          <a:xfrm>
            <a:off x="661300" y="1304250"/>
            <a:ext cx="59793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rgbClr val="9900FF"/>
                </a:solidFill>
                <a:latin typeface="Bubblegum Sans"/>
                <a:ea typeface="Bubblegum Sans"/>
                <a:cs typeface="Bubblegum Sans"/>
                <a:sym typeface="Bubblegum Sans"/>
              </a:rPr>
              <a:t>Students in 3rd grade will be expected to master 3 types of writing:</a:t>
            </a:r>
            <a:endParaRPr sz="1800">
              <a:solidFill>
                <a:srgbClr val="9900FF"/>
              </a:solidFill>
              <a:latin typeface="Bubblegum Sans"/>
              <a:ea typeface="Bubblegum Sans"/>
              <a:cs typeface="Bubblegum Sans"/>
              <a:sym typeface="Bubblegum Sans"/>
            </a:endParaRPr>
          </a:p>
          <a:p>
            <a:pPr marL="0" lvl="0" indent="0" algn="l" rtl="0">
              <a:spcBef>
                <a:spcPts val="0"/>
              </a:spcBef>
              <a:spcAft>
                <a:spcPts val="0"/>
              </a:spcAft>
              <a:buNone/>
            </a:pPr>
            <a:endParaRPr sz="1800">
              <a:latin typeface="Bubblegum Sans"/>
              <a:ea typeface="Bubblegum Sans"/>
              <a:cs typeface="Bubblegum Sans"/>
              <a:sym typeface="Bubblegum Sans"/>
            </a:endParaRPr>
          </a:p>
          <a:p>
            <a:pPr marL="0" lvl="0" indent="0" algn="l" rtl="0">
              <a:spcBef>
                <a:spcPts val="0"/>
              </a:spcBef>
              <a:spcAft>
                <a:spcPts val="0"/>
              </a:spcAft>
              <a:buNone/>
            </a:pPr>
            <a:r>
              <a:rPr lang="en" sz="1800">
                <a:latin typeface="Bubblegum Sans"/>
                <a:ea typeface="Bubblegum Sans"/>
                <a:cs typeface="Bubblegum Sans"/>
                <a:sym typeface="Bubblegum Sans"/>
              </a:rPr>
              <a:t>W.1 Opinion-State a point of view on a given topic or text and support it with reasons and examples.</a:t>
            </a:r>
            <a:endParaRPr sz="1800">
              <a:latin typeface="Bubblegum Sans"/>
              <a:ea typeface="Bubblegum Sans"/>
              <a:cs typeface="Bubblegum Sans"/>
              <a:sym typeface="Bubblegum Sans"/>
            </a:endParaRPr>
          </a:p>
          <a:p>
            <a:pPr marL="0" lvl="0" indent="0" algn="l" rtl="0">
              <a:spcBef>
                <a:spcPts val="0"/>
              </a:spcBef>
              <a:spcAft>
                <a:spcPts val="0"/>
              </a:spcAft>
              <a:buNone/>
            </a:pPr>
            <a:endParaRPr sz="1800">
              <a:latin typeface="Bubblegum Sans"/>
              <a:ea typeface="Bubblegum Sans"/>
              <a:cs typeface="Bubblegum Sans"/>
              <a:sym typeface="Bubblegum Sans"/>
            </a:endParaRPr>
          </a:p>
          <a:p>
            <a:pPr marL="0" lvl="0" indent="0" algn="l" rtl="0">
              <a:spcBef>
                <a:spcPts val="0"/>
              </a:spcBef>
              <a:spcAft>
                <a:spcPts val="0"/>
              </a:spcAft>
              <a:buNone/>
            </a:pPr>
            <a:r>
              <a:rPr lang="en" sz="1800">
                <a:latin typeface="Bubblegum Sans"/>
                <a:ea typeface="Bubblegum Sans"/>
                <a:cs typeface="Bubblegum Sans"/>
                <a:sym typeface="Bubblegum Sans"/>
              </a:rPr>
              <a:t>W.2 Informational/Explanatory-Develop a topic and convey information clearly with facts, definitions, and details.</a:t>
            </a:r>
            <a:endParaRPr sz="1800">
              <a:latin typeface="Bubblegum Sans"/>
              <a:ea typeface="Bubblegum Sans"/>
              <a:cs typeface="Bubblegum Sans"/>
              <a:sym typeface="Bubblegum Sans"/>
            </a:endParaRPr>
          </a:p>
          <a:p>
            <a:pPr marL="0" lvl="0" indent="0" algn="l" rtl="0">
              <a:spcBef>
                <a:spcPts val="0"/>
              </a:spcBef>
              <a:spcAft>
                <a:spcPts val="0"/>
              </a:spcAft>
              <a:buNone/>
            </a:pPr>
            <a:endParaRPr sz="1800">
              <a:latin typeface="Bubblegum Sans"/>
              <a:ea typeface="Bubblegum Sans"/>
              <a:cs typeface="Bubblegum Sans"/>
              <a:sym typeface="Bubblegum Sans"/>
            </a:endParaRPr>
          </a:p>
          <a:p>
            <a:pPr marL="0" lvl="0" indent="0" algn="l" rtl="0">
              <a:spcBef>
                <a:spcPts val="0"/>
              </a:spcBef>
              <a:spcAft>
                <a:spcPts val="0"/>
              </a:spcAft>
              <a:buNone/>
            </a:pPr>
            <a:r>
              <a:rPr lang="en" sz="1800">
                <a:latin typeface="Bubblegum Sans"/>
                <a:ea typeface="Bubblegum Sans"/>
                <a:cs typeface="Bubblegum Sans"/>
                <a:sym typeface="Bubblegum Sans"/>
              </a:rPr>
              <a:t>W.3 Narrative- Develop real or imagined experiences or events using effective techniques including dialogue, descriptive details, and clear event sequences.</a:t>
            </a:r>
            <a:endParaRPr sz="1800">
              <a:latin typeface="Bubblegum Sans"/>
              <a:ea typeface="Bubblegum Sans"/>
              <a:cs typeface="Bubblegum Sans"/>
              <a:sym typeface="Bubblegum Sans"/>
            </a:endParaRPr>
          </a:p>
        </p:txBody>
      </p:sp>
      <p:pic>
        <p:nvPicPr>
          <p:cNvPr id="166" name="Google Shape;166;p24"/>
          <p:cNvPicPr preferRelativeResize="0"/>
          <p:nvPr/>
        </p:nvPicPr>
        <p:blipFill>
          <a:blip r:embed="rId4">
            <a:alphaModFix/>
          </a:blip>
          <a:stretch>
            <a:fillRect/>
          </a:stretch>
        </p:blipFill>
        <p:spPr>
          <a:xfrm>
            <a:off x="6096675" y="1285875"/>
            <a:ext cx="2571750" cy="2571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72" name="Google Shape;172;p25"/>
          <p:cNvSpPr/>
          <p:nvPr/>
        </p:nvSpPr>
        <p:spPr>
          <a:xfrm>
            <a:off x="353550" y="256725"/>
            <a:ext cx="8436900" cy="4587900"/>
          </a:xfrm>
          <a:prstGeom prst="rect">
            <a:avLst/>
          </a:prstGeom>
          <a:solidFill>
            <a:schemeClr val="lt2"/>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5"/>
          <p:cNvSpPr txBox="1"/>
          <p:nvPr/>
        </p:nvSpPr>
        <p:spPr>
          <a:xfrm>
            <a:off x="427375" y="292775"/>
            <a:ext cx="8259300" cy="169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100">
                <a:latin typeface="Bubblegum Sans"/>
                <a:ea typeface="Bubblegum Sans"/>
                <a:cs typeface="Bubblegum Sans"/>
                <a:sym typeface="Bubblegum Sans"/>
              </a:rPr>
              <a:t>Math Essential Standards</a:t>
            </a:r>
            <a:endParaRPr sz="3100">
              <a:latin typeface="Bubblegum Sans"/>
              <a:ea typeface="Bubblegum Sans"/>
              <a:cs typeface="Bubblegum Sans"/>
              <a:sym typeface="Bubblegum Sans"/>
            </a:endParaRPr>
          </a:p>
          <a:p>
            <a:pPr marL="0" lvl="0" indent="0" algn="ctr" rtl="0">
              <a:spcBef>
                <a:spcPts val="0"/>
              </a:spcBef>
              <a:spcAft>
                <a:spcPts val="0"/>
              </a:spcAft>
              <a:buClr>
                <a:schemeClr val="dk1"/>
              </a:buClr>
              <a:buSzPts val="1100"/>
              <a:buFont typeface="Arial"/>
              <a:buNone/>
            </a:pPr>
            <a:r>
              <a:rPr lang="en" sz="1800">
                <a:solidFill>
                  <a:srgbClr val="9900FF"/>
                </a:solidFill>
                <a:latin typeface="Bubblegum Sans"/>
                <a:ea typeface="Bubblegum Sans"/>
                <a:cs typeface="Bubblegum Sans"/>
                <a:sym typeface="Bubblegum Sans"/>
              </a:rPr>
              <a:t>These are Georgia Dept. of Education 3rd Grade standards that are deemed essential for our students to master by the end of 3rd grade so that they are prepared for success in 4th grade. </a:t>
            </a:r>
            <a:endParaRPr sz="1800">
              <a:solidFill>
                <a:srgbClr val="9900FF"/>
              </a:solidFill>
              <a:latin typeface="Bubblegum Sans"/>
              <a:ea typeface="Bubblegum Sans"/>
              <a:cs typeface="Bubblegum Sans"/>
              <a:sym typeface="Bubblegum Sans"/>
            </a:endParaRPr>
          </a:p>
          <a:p>
            <a:pPr marL="0" lvl="0" indent="0" algn="ctr" rtl="0">
              <a:spcBef>
                <a:spcPts val="0"/>
              </a:spcBef>
              <a:spcAft>
                <a:spcPts val="0"/>
              </a:spcAft>
              <a:buNone/>
            </a:pPr>
            <a:endParaRPr sz="3100">
              <a:latin typeface="Bubblegum Sans"/>
              <a:ea typeface="Bubblegum Sans"/>
              <a:cs typeface="Bubblegum Sans"/>
              <a:sym typeface="Bubblegum Sans"/>
            </a:endParaRPr>
          </a:p>
        </p:txBody>
      </p:sp>
      <p:pic>
        <p:nvPicPr>
          <p:cNvPr id="174" name="Google Shape;174;p25"/>
          <p:cNvPicPr preferRelativeResize="0"/>
          <p:nvPr/>
        </p:nvPicPr>
        <p:blipFill>
          <a:blip r:embed="rId4">
            <a:alphaModFix/>
          </a:blip>
          <a:stretch>
            <a:fillRect/>
          </a:stretch>
        </p:blipFill>
        <p:spPr>
          <a:xfrm>
            <a:off x="6661900" y="2571750"/>
            <a:ext cx="2410826" cy="2262149"/>
          </a:xfrm>
          <a:prstGeom prst="rect">
            <a:avLst/>
          </a:prstGeom>
          <a:noFill/>
          <a:ln>
            <a:noFill/>
          </a:ln>
        </p:spPr>
      </p:pic>
      <p:sp>
        <p:nvSpPr>
          <p:cNvPr id="175" name="Google Shape;175;p25"/>
          <p:cNvSpPr txBox="1"/>
          <p:nvPr/>
        </p:nvSpPr>
        <p:spPr>
          <a:xfrm>
            <a:off x="526775" y="1480925"/>
            <a:ext cx="6132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Bubblegum Sans"/>
              <a:ea typeface="Bubblegum Sans"/>
              <a:cs typeface="Bubblegum Sans"/>
              <a:sym typeface="Bubblegum Sans"/>
            </a:endParaRPr>
          </a:p>
        </p:txBody>
      </p:sp>
      <p:sp>
        <p:nvSpPr>
          <p:cNvPr id="176" name="Google Shape;176;p25"/>
          <p:cNvSpPr txBox="1"/>
          <p:nvPr/>
        </p:nvSpPr>
        <p:spPr>
          <a:xfrm>
            <a:off x="482100" y="1381550"/>
            <a:ext cx="6246600" cy="3399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Bubblegum Sans"/>
                <a:ea typeface="Bubblegum Sans"/>
                <a:cs typeface="Bubblegum Sans"/>
                <a:sym typeface="Bubblegum Sans"/>
              </a:rPr>
              <a:t>NBT.2 Fluently add and subtract within 1,000 using strategies  and algorithms based on place value, properties of operations, and/or the relationship between addition and subtraction.</a:t>
            </a:r>
            <a:endParaRPr>
              <a:latin typeface="Bubblegum Sans"/>
              <a:ea typeface="Bubblegum Sans"/>
              <a:cs typeface="Bubblegum Sans"/>
              <a:sym typeface="Bubblegum Sans"/>
            </a:endParaRPr>
          </a:p>
          <a:p>
            <a:pPr marL="0" lvl="0" indent="0" algn="l" rtl="0">
              <a:spcBef>
                <a:spcPts val="0"/>
              </a:spcBef>
              <a:spcAft>
                <a:spcPts val="0"/>
              </a:spcAft>
              <a:buNone/>
            </a:pPr>
            <a:endParaRPr>
              <a:latin typeface="Bubblegum Sans"/>
              <a:ea typeface="Bubblegum Sans"/>
              <a:cs typeface="Bubblegum Sans"/>
              <a:sym typeface="Bubblegum Sans"/>
            </a:endParaRPr>
          </a:p>
          <a:p>
            <a:pPr marL="0" lvl="0" indent="0" algn="l" rtl="0">
              <a:spcBef>
                <a:spcPts val="0"/>
              </a:spcBef>
              <a:spcAft>
                <a:spcPts val="0"/>
              </a:spcAft>
              <a:buNone/>
            </a:pPr>
            <a:r>
              <a:rPr lang="en">
                <a:latin typeface="Bubblegum Sans"/>
                <a:ea typeface="Bubblegum Sans"/>
                <a:cs typeface="Bubblegum Sans"/>
                <a:sym typeface="Bubblegum Sans"/>
              </a:rPr>
              <a:t>OA.7 Fluently multiply and divide within 100.  By the end of 3rd grade, students should know from memory all products of two one-digit numbers.</a:t>
            </a:r>
            <a:endParaRPr>
              <a:latin typeface="Bubblegum Sans"/>
              <a:ea typeface="Bubblegum Sans"/>
              <a:cs typeface="Bubblegum Sans"/>
              <a:sym typeface="Bubblegum Sans"/>
            </a:endParaRPr>
          </a:p>
          <a:p>
            <a:pPr marL="0" lvl="0" indent="0" algn="l" rtl="0">
              <a:spcBef>
                <a:spcPts val="0"/>
              </a:spcBef>
              <a:spcAft>
                <a:spcPts val="0"/>
              </a:spcAft>
              <a:buNone/>
            </a:pPr>
            <a:endParaRPr>
              <a:latin typeface="Bubblegum Sans"/>
              <a:ea typeface="Bubblegum Sans"/>
              <a:cs typeface="Bubblegum Sans"/>
              <a:sym typeface="Bubblegum Sans"/>
            </a:endParaRPr>
          </a:p>
          <a:p>
            <a:pPr marL="0" lvl="0" indent="0" algn="l" rtl="0">
              <a:spcBef>
                <a:spcPts val="0"/>
              </a:spcBef>
              <a:spcAft>
                <a:spcPts val="0"/>
              </a:spcAft>
              <a:buNone/>
            </a:pPr>
            <a:r>
              <a:rPr lang="en">
                <a:latin typeface="Bubblegum Sans"/>
                <a:ea typeface="Bubblegum Sans"/>
                <a:cs typeface="Bubblegum Sans"/>
                <a:sym typeface="Bubblegum Sans"/>
              </a:rPr>
              <a:t>OA.9 Identify arithmetic patterns.</a:t>
            </a:r>
            <a:endParaRPr>
              <a:latin typeface="Bubblegum Sans"/>
              <a:ea typeface="Bubblegum Sans"/>
              <a:cs typeface="Bubblegum Sans"/>
              <a:sym typeface="Bubblegum Sans"/>
            </a:endParaRPr>
          </a:p>
          <a:p>
            <a:pPr marL="0" lvl="0" indent="0" algn="l" rtl="0">
              <a:spcBef>
                <a:spcPts val="0"/>
              </a:spcBef>
              <a:spcAft>
                <a:spcPts val="0"/>
              </a:spcAft>
              <a:buNone/>
            </a:pPr>
            <a:endParaRPr>
              <a:latin typeface="Bubblegum Sans"/>
              <a:ea typeface="Bubblegum Sans"/>
              <a:cs typeface="Bubblegum Sans"/>
              <a:sym typeface="Bubblegum Sans"/>
            </a:endParaRPr>
          </a:p>
          <a:p>
            <a:pPr marL="0" lvl="0" indent="0" algn="l" rtl="0">
              <a:spcBef>
                <a:spcPts val="0"/>
              </a:spcBef>
              <a:spcAft>
                <a:spcPts val="0"/>
              </a:spcAft>
              <a:buNone/>
            </a:pPr>
            <a:r>
              <a:rPr lang="en">
                <a:latin typeface="Bubblegum Sans"/>
                <a:ea typeface="Bubblegum Sans"/>
                <a:cs typeface="Bubblegum Sans"/>
                <a:sym typeface="Bubblegum Sans"/>
              </a:rPr>
              <a:t>NF.1 Understand a fraction as 1/b as the quantity formed by 1 part when a whole is partitioned into b equal parts (unit fractions)</a:t>
            </a:r>
            <a:endParaRPr>
              <a:latin typeface="Bubblegum Sans"/>
              <a:ea typeface="Bubblegum Sans"/>
              <a:cs typeface="Bubblegum Sans"/>
              <a:sym typeface="Bubblegum Sans"/>
            </a:endParaRPr>
          </a:p>
          <a:p>
            <a:pPr marL="0" lvl="0" indent="0" algn="l" rtl="0">
              <a:spcBef>
                <a:spcPts val="0"/>
              </a:spcBef>
              <a:spcAft>
                <a:spcPts val="0"/>
              </a:spcAft>
              <a:buNone/>
            </a:pPr>
            <a:endParaRPr>
              <a:latin typeface="Bubblegum Sans"/>
              <a:ea typeface="Bubblegum Sans"/>
              <a:cs typeface="Bubblegum Sans"/>
              <a:sym typeface="Bubblegum Sans"/>
            </a:endParaRPr>
          </a:p>
          <a:p>
            <a:pPr marL="0" lvl="0" indent="0" algn="l" rtl="0">
              <a:spcBef>
                <a:spcPts val="0"/>
              </a:spcBef>
              <a:spcAft>
                <a:spcPts val="0"/>
              </a:spcAft>
              <a:buNone/>
            </a:pPr>
            <a:r>
              <a:rPr lang="en">
                <a:latin typeface="Bubblegum Sans"/>
                <a:ea typeface="Bubblegum Sans"/>
                <a:cs typeface="Bubblegum Sans"/>
                <a:sym typeface="Bubblegum Sans"/>
              </a:rPr>
              <a:t>MD.1  Tell and write time to the nearest minute and measure elapsed time intervals in minutes.</a:t>
            </a:r>
            <a:endParaRPr>
              <a:latin typeface="Bubblegum Sans"/>
              <a:ea typeface="Bubblegum Sans"/>
              <a:cs typeface="Bubblegum Sans"/>
              <a:sym typeface="Bubblegum Sans"/>
            </a:endParaRPr>
          </a:p>
          <a:p>
            <a:pPr marL="0" lvl="0" indent="0" algn="l" rtl="0">
              <a:spcBef>
                <a:spcPts val="0"/>
              </a:spcBef>
              <a:spcAft>
                <a:spcPts val="0"/>
              </a:spcAft>
              <a:buNone/>
            </a:pPr>
            <a:endParaRPr>
              <a:latin typeface="Bubblegum Sans"/>
              <a:ea typeface="Bubblegum Sans"/>
              <a:cs typeface="Bubblegum Sans"/>
              <a:sym typeface="Bubblegum Sans"/>
            </a:endParaRPr>
          </a:p>
          <a:p>
            <a:pPr marL="0" lvl="0" indent="0" algn="l" rtl="0">
              <a:spcBef>
                <a:spcPts val="0"/>
              </a:spcBef>
              <a:spcAft>
                <a:spcPts val="0"/>
              </a:spcAft>
              <a:buNone/>
            </a:pPr>
            <a:r>
              <a:rPr lang="en">
                <a:latin typeface="Bubblegum Sans"/>
                <a:ea typeface="Bubblegum Sans"/>
                <a:cs typeface="Bubblegum Sans"/>
                <a:sym typeface="Bubblegum Sans"/>
              </a:rPr>
              <a:t>MD.7 Relate area to the operations of multiplication and addition.</a:t>
            </a:r>
            <a:endParaRPr>
              <a:latin typeface="Bubblegum Sans"/>
              <a:ea typeface="Bubblegum Sans"/>
              <a:cs typeface="Bubblegum Sans"/>
              <a:sym typeface="Bubblegum Sans"/>
            </a:endParaRPr>
          </a:p>
          <a:p>
            <a:pPr marL="0" lvl="0" indent="0" algn="l" rtl="0">
              <a:spcBef>
                <a:spcPts val="0"/>
              </a:spcBef>
              <a:spcAft>
                <a:spcPts val="0"/>
              </a:spcAft>
              <a:buNone/>
            </a:pPr>
            <a:endParaRPr>
              <a:latin typeface="Bubblegum Sans"/>
              <a:ea typeface="Bubblegum Sans"/>
              <a:cs typeface="Bubblegum Sans"/>
              <a:sym typeface="Bubblegum Sans"/>
            </a:endParaRPr>
          </a:p>
          <a:p>
            <a:pPr marL="0" lvl="0" indent="0" algn="l" rtl="0">
              <a:spcBef>
                <a:spcPts val="0"/>
              </a:spcBef>
              <a:spcAft>
                <a:spcPts val="0"/>
              </a:spcAft>
              <a:buNone/>
            </a:pPr>
            <a:endParaRPr>
              <a:latin typeface="Bubblegum Sans"/>
              <a:ea typeface="Bubblegum Sans"/>
              <a:cs typeface="Bubblegum Sans"/>
              <a:sym typeface="Bubblegum Sans"/>
            </a:endParaRPr>
          </a:p>
          <a:p>
            <a:pPr marL="0" lvl="0" indent="0" algn="l" rtl="0">
              <a:spcBef>
                <a:spcPts val="0"/>
              </a:spcBef>
              <a:spcAft>
                <a:spcPts val="0"/>
              </a:spcAft>
              <a:buNone/>
            </a:pPr>
            <a:endParaRPr>
              <a:latin typeface="Bubblegum Sans"/>
              <a:ea typeface="Bubblegum Sans"/>
              <a:cs typeface="Bubblegum Sans"/>
              <a:sym typeface="Bubblegum Sans"/>
            </a:endParaRPr>
          </a:p>
          <a:p>
            <a:pPr marL="0" lvl="0" indent="0" algn="l" rtl="0">
              <a:spcBef>
                <a:spcPts val="0"/>
              </a:spcBef>
              <a:spcAft>
                <a:spcPts val="0"/>
              </a:spcAft>
              <a:buNone/>
            </a:pPr>
            <a:endParaRPr>
              <a:latin typeface="Bubblegum Sans"/>
              <a:ea typeface="Bubblegum Sans"/>
              <a:cs typeface="Bubblegum Sans"/>
              <a:sym typeface="Bubblegum Sans"/>
            </a:endParaRPr>
          </a:p>
          <a:p>
            <a:pPr marL="0" lvl="0" indent="0" algn="l" rtl="0">
              <a:spcBef>
                <a:spcPts val="0"/>
              </a:spcBef>
              <a:spcAft>
                <a:spcPts val="0"/>
              </a:spcAft>
              <a:buNone/>
            </a:pPr>
            <a:endParaRPr>
              <a:latin typeface="Bubblegum Sans"/>
              <a:ea typeface="Bubblegum Sans"/>
              <a:cs typeface="Bubblegum Sans"/>
              <a:sym typeface="Bubblegum Sans"/>
            </a:endParaRPr>
          </a:p>
          <a:p>
            <a:pPr marL="0" lvl="0" indent="0" algn="l" rtl="0">
              <a:spcBef>
                <a:spcPts val="0"/>
              </a:spcBef>
              <a:spcAft>
                <a:spcPts val="0"/>
              </a:spcAft>
              <a:buNone/>
            </a:pPr>
            <a:endParaRPr>
              <a:latin typeface="Bubblegum Sans"/>
              <a:ea typeface="Bubblegum Sans"/>
              <a:cs typeface="Bubblegum Sans"/>
              <a:sym typeface="Bubblegum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sp>
        <p:nvSpPr>
          <p:cNvPr id="181" name="Google Shape;181;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82" name="Google Shape;182;p26"/>
          <p:cNvSpPr/>
          <p:nvPr/>
        </p:nvSpPr>
        <p:spPr>
          <a:xfrm>
            <a:off x="353550" y="256725"/>
            <a:ext cx="8436900" cy="4587900"/>
          </a:xfrm>
          <a:prstGeom prst="rect">
            <a:avLst/>
          </a:prstGeom>
          <a:solidFill>
            <a:schemeClr val="lt2"/>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6"/>
          <p:cNvSpPr txBox="1"/>
          <p:nvPr/>
        </p:nvSpPr>
        <p:spPr>
          <a:xfrm>
            <a:off x="746100" y="368825"/>
            <a:ext cx="7651800" cy="1569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500">
                <a:latin typeface="Bubblegum Sans"/>
                <a:ea typeface="Bubblegum Sans"/>
                <a:cs typeface="Bubblegum Sans"/>
                <a:sym typeface="Bubblegum Sans"/>
              </a:rPr>
              <a:t>For a full list of our standards for each subject</a:t>
            </a:r>
            <a:endParaRPr sz="4500">
              <a:latin typeface="Bubblegum Sans"/>
              <a:ea typeface="Bubblegum Sans"/>
              <a:cs typeface="Bubblegum Sans"/>
              <a:sym typeface="Bubblegum Sans"/>
            </a:endParaRPr>
          </a:p>
        </p:txBody>
      </p:sp>
      <p:sp>
        <p:nvSpPr>
          <p:cNvPr id="184" name="Google Shape;184;p26"/>
          <p:cNvSpPr txBox="1"/>
          <p:nvPr/>
        </p:nvSpPr>
        <p:spPr>
          <a:xfrm>
            <a:off x="2966413" y="1984650"/>
            <a:ext cx="3211200" cy="815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4100">
                <a:solidFill>
                  <a:srgbClr val="9900FF"/>
                </a:solidFill>
                <a:latin typeface="Arial Rounded"/>
                <a:ea typeface="Arial Rounded"/>
                <a:cs typeface="Arial Rounded"/>
                <a:sym typeface="Arial Rounded"/>
              </a:rPr>
              <a:t>Please visit</a:t>
            </a:r>
            <a:endParaRPr sz="2300">
              <a:solidFill>
                <a:srgbClr val="9900FF"/>
              </a:solidFill>
              <a:latin typeface="Bubblegum Sans"/>
              <a:ea typeface="Bubblegum Sans"/>
              <a:cs typeface="Bubblegum Sans"/>
              <a:sym typeface="Bubblegum Sans"/>
            </a:endParaRPr>
          </a:p>
        </p:txBody>
      </p:sp>
      <p:pic>
        <p:nvPicPr>
          <p:cNvPr id="185" name="Google Shape;185;p26"/>
          <p:cNvPicPr preferRelativeResize="0"/>
          <p:nvPr/>
        </p:nvPicPr>
        <p:blipFill>
          <a:blip r:embed="rId4">
            <a:alphaModFix/>
          </a:blip>
          <a:stretch>
            <a:fillRect/>
          </a:stretch>
        </p:blipFill>
        <p:spPr>
          <a:xfrm>
            <a:off x="1822516" y="3124304"/>
            <a:ext cx="5498975" cy="13469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4"/>
                                        </p:tgtEl>
                                        <p:attrNameLst>
                                          <p:attrName>style.visibility</p:attrName>
                                        </p:attrNameLst>
                                      </p:cBhvr>
                                      <p:to>
                                        <p:strVal val="visible"/>
                                      </p:to>
                                    </p:set>
                                    <p:animEffect transition="in" filter="fade">
                                      <p:cBhvr>
                                        <p:cTn id="7" dur="1000"/>
                                        <p:tgtEl>
                                          <p:spTgt spid="184"/>
                                        </p:tgtEl>
                                      </p:cBhvr>
                                    </p:animEffect>
                                  </p:childTnLst>
                                </p:cTn>
                              </p:par>
                              <p:par>
                                <p:cTn id="8" presetID="10" presetClass="entr" presetSubtype="0" fill="hold" nodeType="withEffect">
                                  <p:stCondLst>
                                    <p:cond delay="0"/>
                                  </p:stCondLst>
                                  <p:childTnLst>
                                    <p:set>
                                      <p:cBhvr>
                                        <p:cTn id="9" dur="1" fill="hold">
                                          <p:stCondLst>
                                            <p:cond delay="0"/>
                                          </p:stCondLst>
                                        </p:cTn>
                                        <p:tgtEl>
                                          <p:spTgt spid="185"/>
                                        </p:tgtEl>
                                        <p:attrNameLst>
                                          <p:attrName>style.visibility</p:attrName>
                                        </p:attrNameLst>
                                      </p:cBhvr>
                                      <p:to>
                                        <p:strVal val="visible"/>
                                      </p:to>
                                    </p:set>
                                    <p:animEffect transition="in" filter="fade">
                                      <p:cBhvr>
                                        <p:cTn id="10" dur="1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sp>
        <p:nvSpPr>
          <p:cNvPr id="190" name="Google Shape;190;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91" name="Google Shape;191;p27"/>
          <p:cNvSpPr/>
          <p:nvPr/>
        </p:nvSpPr>
        <p:spPr>
          <a:xfrm>
            <a:off x="353550" y="256725"/>
            <a:ext cx="8436900" cy="4587900"/>
          </a:xfrm>
          <a:prstGeom prst="rect">
            <a:avLst/>
          </a:prstGeom>
          <a:solidFill>
            <a:schemeClr val="lt2"/>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7"/>
          <p:cNvSpPr txBox="1"/>
          <p:nvPr/>
        </p:nvSpPr>
        <p:spPr>
          <a:xfrm>
            <a:off x="-29375" y="127500"/>
            <a:ext cx="2934000" cy="939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900">
                <a:latin typeface="Bubblegum Sans"/>
                <a:ea typeface="Bubblegum Sans"/>
                <a:cs typeface="Bubblegum Sans"/>
                <a:sym typeface="Bubblegum Sans"/>
              </a:rPr>
              <a:t>MAPs</a:t>
            </a:r>
            <a:endParaRPr sz="4900">
              <a:latin typeface="Bubblegum Sans"/>
              <a:ea typeface="Bubblegum Sans"/>
              <a:cs typeface="Bubblegum Sans"/>
              <a:sym typeface="Bubblegum Sans"/>
            </a:endParaRPr>
          </a:p>
        </p:txBody>
      </p:sp>
      <p:sp>
        <p:nvSpPr>
          <p:cNvPr id="193" name="Google Shape;193;p27"/>
          <p:cNvSpPr txBox="1"/>
          <p:nvPr/>
        </p:nvSpPr>
        <p:spPr>
          <a:xfrm>
            <a:off x="651600" y="1365550"/>
            <a:ext cx="6395100" cy="2598300"/>
          </a:xfrm>
          <a:prstGeom prst="rect">
            <a:avLst/>
          </a:prstGeom>
          <a:noFill/>
          <a:ln>
            <a:noFill/>
          </a:ln>
        </p:spPr>
        <p:txBody>
          <a:bodyPr spcFirstLastPara="1" wrap="square" lIns="91425" tIns="91425" rIns="91425" bIns="91425" anchor="t" anchorCtr="0">
            <a:spAutoFit/>
          </a:bodyPr>
          <a:lstStyle/>
          <a:p>
            <a:pPr marL="457200" lvl="0" indent="-406400" algn="l" rtl="0">
              <a:lnSpc>
                <a:spcPct val="115000"/>
              </a:lnSpc>
              <a:spcBef>
                <a:spcPts val="700"/>
              </a:spcBef>
              <a:spcAft>
                <a:spcPts val="0"/>
              </a:spcAft>
              <a:buClr>
                <a:srgbClr val="9900FF"/>
              </a:buClr>
              <a:buSzPts val="2800"/>
              <a:buFont typeface="Bubblegum Sans"/>
              <a:buChar char="●"/>
            </a:pPr>
            <a:r>
              <a:rPr lang="en" sz="2800">
                <a:solidFill>
                  <a:srgbClr val="9900FF"/>
                </a:solidFill>
                <a:latin typeface="Bubblegum Sans"/>
                <a:ea typeface="Bubblegum Sans"/>
                <a:cs typeface="Bubblegum Sans"/>
                <a:sym typeface="Bubblegum Sans"/>
              </a:rPr>
              <a:t>Assesses student learning</a:t>
            </a:r>
            <a:endParaRPr sz="2800">
              <a:solidFill>
                <a:srgbClr val="9900FF"/>
              </a:solidFill>
              <a:latin typeface="Bubblegum Sans"/>
              <a:ea typeface="Bubblegum Sans"/>
              <a:cs typeface="Bubblegum Sans"/>
              <a:sym typeface="Bubblegum Sans"/>
            </a:endParaRPr>
          </a:p>
          <a:p>
            <a:pPr marL="457200" lvl="0" indent="-406400" algn="l" rtl="0">
              <a:lnSpc>
                <a:spcPct val="115000"/>
              </a:lnSpc>
              <a:spcBef>
                <a:spcPts val="0"/>
              </a:spcBef>
              <a:spcAft>
                <a:spcPts val="0"/>
              </a:spcAft>
              <a:buClr>
                <a:srgbClr val="9900FF"/>
              </a:buClr>
              <a:buSzPts val="2800"/>
              <a:buFont typeface="Bubblegum Sans"/>
              <a:buChar char="●"/>
            </a:pPr>
            <a:r>
              <a:rPr lang="en" sz="2800">
                <a:solidFill>
                  <a:srgbClr val="9900FF"/>
                </a:solidFill>
                <a:latin typeface="Bubblegum Sans"/>
                <a:ea typeface="Bubblegum Sans"/>
                <a:cs typeface="Bubblegum Sans"/>
                <a:sym typeface="Bubblegum Sans"/>
              </a:rPr>
              <a:t>Taken 3 times a year (Fall, Winter, &amp; Spring)</a:t>
            </a:r>
            <a:endParaRPr sz="2800">
              <a:solidFill>
                <a:srgbClr val="9900FF"/>
              </a:solidFill>
              <a:latin typeface="Bubblegum Sans"/>
              <a:ea typeface="Bubblegum Sans"/>
              <a:cs typeface="Bubblegum Sans"/>
              <a:sym typeface="Bubblegum Sans"/>
            </a:endParaRPr>
          </a:p>
          <a:p>
            <a:pPr marL="457200" lvl="0" indent="-406400" algn="l" rtl="0">
              <a:lnSpc>
                <a:spcPct val="115000"/>
              </a:lnSpc>
              <a:spcBef>
                <a:spcPts val="0"/>
              </a:spcBef>
              <a:spcAft>
                <a:spcPts val="0"/>
              </a:spcAft>
              <a:buClr>
                <a:srgbClr val="9900FF"/>
              </a:buClr>
              <a:buSzPts val="2800"/>
              <a:buFont typeface="Bubblegum Sans"/>
              <a:buChar char="●"/>
            </a:pPr>
            <a:r>
              <a:rPr lang="en" sz="2800">
                <a:solidFill>
                  <a:srgbClr val="9900FF"/>
                </a:solidFill>
                <a:latin typeface="Bubblegum Sans"/>
                <a:ea typeface="Bubblegum Sans"/>
                <a:cs typeface="Bubblegum Sans"/>
                <a:sym typeface="Bubblegum Sans"/>
              </a:rPr>
              <a:t>Provides a score showing student growth from each administration to the next</a:t>
            </a:r>
            <a:endParaRPr sz="2800">
              <a:solidFill>
                <a:srgbClr val="9900FF"/>
              </a:solidFill>
              <a:latin typeface="Bubblegum Sans"/>
              <a:ea typeface="Bubblegum Sans"/>
              <a:cs typeface="Bubblegum Sans"/>
              <a:sym typeface="Bubblegum Sans"/>
            </a:endParaRPr>
          </a:p>
          <a:p>
            <a:pPr marL="457200" lvl="0" indent="-406400" algn="l" rtl="0">
              <a:lnSpc>
                <a:spcPct val="115000"/>
              </a:lnSpc>
              <a:spcBef>
                <a:spcPts val="0"/>
              </a:spcBef>
              <a:spcAft>
                <a:spcPts val="0"/>
              </a:spcAft>
              <a:buClr>
                <a:srgbClr val="9900FF"/>
              </a:buClr>
              <a:buSzPts val="2800"/>
              <a:buFont typeface="Bubblegum Sans"/>
              <a:buChar char="●"/>
            </a:pPr>
            <a:r>
              <a:rPr lang="en" sz="2800">
                <a:solidFill>
                  <a:srgbClr val="9900FF"/>
                </a:solidFill>
                <a:latin typeface="Bubblegum Sans"/>
                <a:ea typeface="Bubblegum Sans"/>
                <a:cs typeface="Bubblegum Sans"/>
                <a:sym typeface="Bubblegum Sans"/>
              </a:rPr>
              <a:t>Strong indicator of Milestone results </a:t>
            </a:r>
            <a:endParaRPr sz="2800">
              <a:solidFill>
                <a:srgbClr val="9900FF"/>
              </a:solidFill>
              <a:latin typeface="Bubblegum Sans"/>
              <a:ea typeface="Bubblegum Sans"/>
              <a:cs typeface="Bubblegum Sans"/>
              <a:sym typeface="Bubblegum Sans"/>
            </a:endParaRPr>
          </a:p>
        </p:txBody>
      </p:sp>
      <p:pic>
        <p:nvPicPr>
          <p:cNvPr id="194" name="Google Shape;194;p27"/>
          <p:cNvPicPr preferRelativeResize="0"/>
          <p:nvPr/>
        </p:nvPicPr>
        <p:blipFill>
          <a:blip r:embed="rId4">
            <a:alphaModFix/>
          </a:blip>
          <a:stretch>
            <a:fillRect/>
          </a:stretch>
        </p:blipFill>
        <p:spPr>
          <a:xfrm>
            <a:off x="6865625" y="1934500"/>
            <a:ext cx="1714250" cy="28010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1000"/>
                                        <p:tgtEl>
                                          <p:spTgt spid="193"/>
                                        </p:tgtEl>
                                      </p:cBhvr>
                                    </p:animEffect>
                                  </p:childTnLst>
                                </p:cTn>
                              </p:par>
                              <p:par>
                                <p:cTn id="8" presetID="10" presetClass="entr" presetSubtype="0" fill="hold" nodeType="withEffect">
                                  <p:stCondLst>
                                    <p:cond delay="0"/>
                                  </p:stCondLst>
                                  <p:childTnLst>
                                    <p:set>
                                      <p:cBhvr>
                                        <p:cTn id="9" dur="1" fill="hold">
                                          <p:stCondLst>
                                            <p:cond delay="0"/>
                                          </p:stCondLst>
                                        </p:cTn>
                                        <p:tgtEl>
                                          <p:spTgt spid="194"/>
                                        </p:tgtEl>
                                        <p:attrNameLst>
                                          <p:attrName>style.visibility</p:attrName>
                                        </p:attrNameLst>
                                      </p:cBhvr>
                                      <p:to>
                                        <p:strVal val="visible"/>
                                      </p:to>
                                    </p:set>
                                    <p:animEffect transition="in" filter="fade">
                                      <p:cBhvr>
                                        <p:cTn id="10" dur="10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8"/>
        <p:cNvGrpSpPr/>
        <p:nvPr/>
      </p:nvGrpSpPr>
      <p:grpSpPr>
        <a:xfrm>
          <a:off x="0" y="0"/>
          <a:ext cx="0" cy="0"/>
          <a:chOff x="0" y="0"/>
          <a:chExt cx="0" cy="0"/>
        </a:xfrm>
      </p:grpSpPr>
      <p:sp>
        <p:nvSpPr>
          <p:cNvPr id="199" name="Google Shape;199;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00" name="Google Shape;200;p28"/>
          <p:cNvSpPr/>
          <p:nvPr/>
        </p:nvSpPr>
        <p:spPr>
          <a:xfrm>
            <a:off x="353550" y="256725"/>
            <a:ext cx="8436900" cy="4587900"/>
          </a:xfrm>
          <a:prstGeom prst="rect">
            <a:avLst/>
          </a:prstGeom>
          <a:solidFill>
            <a:schemeClr val="lt2"/>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8"/>
          <p:cNvSpPr txBox="1"/>
          <p:nvPr/>
        </p:nvSpPr>
        <p:spPr>
          <a:xfrm>
            <a:off x="-29375" y="127500"/>
            <a:ext cx="8819700" cy="939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900">
                <a:latin typeface="Bubblegum Sans"/>
                <a:ea typeface="Bubblegum Sans"/>
                <a:cs typeface="Bubblegum Sans"/>
                <a:sym typeface="Bubblegum Sans"/>
              </a:rPr>
              <a:t>3rd Grade Milestone (GMAS)</a:t>
            </a:r>
            <a:endParaRPr sz="4900">
              <a:latin typeface="Bubblegum Sans"/>
              <a:ea typeface="Bubblegum Sans"/>
              <a:cs typeface="Bubblegum Sans"/>
              <a:sym typeface="Bubblegum Sans"/>
            </a:endParaRPr>
          </a:p>
        </p:txBody>
      </p:sp>
      <p:sp>
        <p:nvSpPr>
          <p:cNvPr id="202" name="Google Shape;202;p28"/>
          <p:cNvSpPr txBox="1"/>
          <p:nvPr/>
        </p:nvSpPr>
        <p:spPr>
          <a:xfrm>
            <a:off x="682775" y="975900"/>
            <a:ext cx="6395100" cy="3589500"/>
          </a:xfrm>
          <a:prstGeom prst="rect">
            <a:avLst/>
          </a:prstGeom>
          <a:noFill/>
          <a:ln>
            <a:noFill/>
          </a:ln>
        </p:spPr>
        <p:txBody>
          <a:bodyPr spcFirstLastPara="1" wrap="square" lIns="91425" tIns="91425" rIns="91425" bIns="91425" anchor="t" anchorCtr="0">
            <a:spAutoFit/>
          </a:bodyPr>
          <a:lstStyle/>
          <a:p>
            <a:pPr marL="457200" lvl="0" indent="-406400" algn="l" rtl="0">
              <a:lnSpc>
                <a:spcPct val="115000"/>
              </a:lnSpc>
              <a:spcBef>
                <a:spcPts val="700"/>
              </a:spcBef>
              <a:spcAft>
                <a:spcPts val="0"/>
              </a:spcAft>
              <a:buClr>
                <a:srgbClr val="9900FF"/>
              </a:buClr>
              <a:buSzPts val="2800"/>
              <a:buFont typeface="Bubblegum Sans"/>
              <a:buChar char="●"/>
            </a:pPr>
            <a:r>
              <a:rPr lang="en" sz="2800">
                <a:solidFill>
                  <a:srgbClr val="9900FF"/>
                </a:solidFill>
                <a:latin typeface="Bubblegum Sans"/>
                <a:ea typeface="Bubblegum Sans"/>
                <a:cs typeface="Bubblegum Sans"/>
                <a:sym typeface="Bubblegum Sans"/>
              </a:rPr>
              <a:t>Test will be taken in reading, writing, and math</a:t>
            </a:r>
            <a:endParaRPr sz="2800">
              <a:solidFill>
                <a:srgbClr val="9900FF"/>
              </a:solidFill>
              <a:latin typeface="Bubblegum Sans"/>
              <a:ea typeface="Bubblegum Sans"/>
              <a:cs typeface="Bubblegum Sans"/>
              <a:sym typeface="Bubblegum Sans"/>
            </a:endParaRPr>
          </a:p>
          <a:p>
            <a:pPr marL="457200" lvl="0" indent="-406400" algn="l" rtl="0">
              <a:lnSpc>
                <a:spcPct val="115000"/>
              </a:lnSpc>
              <a:spcBef>
                <a:spcPts val="0"/>
              </a:spcBef>
              <a:spcAft>
                <a:spcPts val="0"/>
              </a:spcAft>
              <a:buClr>
                <a:srgbClr val="9900FF"/>
              </a:buClr>
              <a:buSzPts val="2800"/>
              <a:buFont typeface="Bubblegum Sans"/>
              <a:buChar char="●"/>
            </a:pPr>
            <a:r>
              <a:rPr lang="en" sz="2800">
                <a:solidFill>
                  <a:srgbClr val="9900FF"/>
                </a:solidFill>
                <a:latin typeface="Bubblegum Sans"/>
                <a:ea typeface="Bubblegum Sans"/>
                <a:cs typeface="Bubblegum Sans"/>
                <a:sym typeface="Bubblegum Sans"/>
              </a:rPr>
              <a:t>Writing consists of text-based essays and short response</a:t>
            </a:r>
            <a:endParaRPr sz="2800">
              <a:solidFill>
                <a:srgbClr val="9900FF"/>
              </a:solidFill>
              <a:latin typeface="Bubblegum Sans"/>
              <a:ea typeface="Bubblegum Sans"/>
              <a:cs typeface="Bubblegum Sans"/>
              <a:sym typeface="Bubblegum Sans"/>
            </a:endParaRPr>
          </a:p>
          <a:p>
            <a:pPr marL="457200" lvl="0" indent="-406400" algn="l" rtl="0">
              <a:lnSpc>
                <a:spcPct val="115000"/>
              </a:lnSpc>
              <a:spcBef>
                <a:spcPts val="0"/>
              </a:spcBef>
              <a:spcAft>
                <a:spcPts val="0"/>
              </a:spcAft>
              <a:buClr>
                <a:srgbClr val="9900FF"/>
              </a:buClr>
              <a:buSzPts val="2800"/>
              <a:buFont typeface="Bubblegum Sans"/>
              <a:buChar char="●"/>
            </a:pPr>
            <a:r>
              <a:rPr lang="en" sz="2800">
                <a:solidFill>
                  <a:srgbClr val="9900FF"/>
                </a:solidFill>
                <a:latin typeface="Bubblegum Sans"/>
                <a:ea typeface="Bubblegum Sans"/>
                <a:cs typeface="Bubblegum Sans"/>
                <a:sym typeface="Bubblegum Sans"/>
              </a:rPr>
              <a:t>Computer-based so typing skills are important</a:t>
            </a:r>
            <a:endParaRPr sz="2800">
              <a:solidFill>
                <a:srgbClr val="9900FF"/>
              </a:solidFill>
              <a:latin typeface="Bubblegum Sans"/>
              <a:ea typeface="Bubblegum Sans"/>
              <a:cs typeface="Bubblegum Sans"/>
              <a:sym typeface="Bubblegum Sans"/>
            </a:endParaRPr>
          </a:p>
          <a:p>
            <a:pPr marL="457200" lvl="0" indent="-406400" algn="l" rtl="0">
              <a:lnSpc>
                <a:spcPct val="115000"/>
              </a:lnSpc>
              <a:spcBef>
                <a:spcPts val="0"/>
              </a:spcBef>
              <a:spcAft>
                <a:spcPts val="0"/>
              </a:spcAft>
              <a:buClr>
                <a:srgbClr val="9900FF"/>
              </a:buClr>
              <a:buSzPts val="2800"/>
              <a:buFont typeface="Bubblegum Sans"/>
              <a:buChar char="●"/>
            </a:pPr>
            <a:r>
              <a:rPr lang="en" sz="2800">
                <a:solidFill>
                  <a:srgbClr val="9900FF"/>
                </a:solidFill>
                <a:latin typeface="Bubblegum Sans"/>
                <a:ea typeface="Bubblegum Sans"/>
                <a:cs typeface="Bubblegum Sans"/>
                <a:sym typeface="Bubblegum Sans"/>
              </a:rPr>
              <a:t>Taken at the end of the year</a:t>
            </a:r>
            <a:endParaRPr sz="2800">
              <a:solidFill>
                <a:srgbClr val="9900FF"/>
              </a:solidFill>
              <a:latin typeface="Bubblegum Sans"/>
              <a:ea typeface="Bubblegum Sans"/>
              <a:cs typeface="Bubblegum Sans"/>
              <a:sym typeface="Bubblegum Sans"/>
            </a:endParaRPr>
          </a:p>
        </p:txBody>
      </p:sp>
      <p:pic>
        <p:nvPicPr>
          <p:cNvPr id="203" name="Google Shape;203;p28"/>
          <p:cNvPicPr preferRelativeResize="0"/>
          <p:nvPr/>
        </p:nvPicPr>
        <p:blipFill>
          <a:blip r:embed="rId4">
            <a:alphaModFix/>
          </a:blip>
          <a:stretch>
            <a:fillRect/>
          </a:stretch>
        </p:blipFill>
        <p:spPr>
          <a:xfrm>
            <a:off x="5937700" y="2101500"/>
            <a:ext cx="2469100" cy="2596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000"/>
                                        <p:tgtEl>
                                          <p:spTgt spid="202"/>
                                        </p:tgtEl>
                                      </p:cBhvr>
                                    </p:animEffect>
                                  </p:childTnLst>
                                </p:cTn>
                              </p:par>
                              <p:par>
                                <p:cTn id="8" presetID="10" presetClass="entr" presetSubtype="0" fill="hold" nodeType="withEffect">
                                  <p:stCondLst>
                                    <p:cond delay="0"/>
                                  </p:stCondLst>
                                  <p:childTnLst>
                                    <p:set>
                                      <p:cBhvr>
                                        <p:cTn id="9" dur="1" fill="hold">
                                          <p:stCondLst>
                                            <p:cond delay="0"/>
                                          </p:stCondLst>
                                        </p:cTn>
                                        <p:tgtEl>
                                          <p:spTgt spid="203"/>
                                        </p:tgtEl>
                                        <p:attrNameLst>
                                          <p:attrName>style.visibility</p:attrName>
                                        </p:attrNameLst>
                                      </p:cBhvr>
                                      <p:to>
                                        <p:strVal val="visible"/>
                                      </p:to>
                                    </p:set>
                                    <p:animEffect transition="in" filter="fade">
                                      <p:cBhvr>
                                        <p:cTn id="10"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sp>
        <p:nvSpPr>
          <p:cNvPr id="208" name="Google Shape;208;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09" name="Google Shape;209;p29"/>
          <p:cNvSpPr/>
          <p:nvPr/>
        </p:nvSpPr>
        <p:spPr>
          <a:xfrm>
            <a:off x="353550" y="256725"/>
            <a:ext cx="8436900" cy="4587900"/>
          </a:xfrm>
          <a:prstGeom prst="rect">
            <a:avLst/>
          </a:prstGeom>
          <a:solidFill>
            <a:schemeClr val="lt2"/>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9"/>
          <p:cNvSpPr txBox="1"/>
          <p:nvPr/>
        </p:nvSpPr>
        <p:spPr>
          <a:xfrm>
            <a:off x="211175" y="141650"/>
            <a:ext cx="2934000" cy="939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900">
                <a:latin typeface="Bubblegum Sans"/>
                <a:ea typeface="Bubblegum Sans"/>
                <a:cs typeface="Bubblegum Sans"/>
                <a:sym typeface="Bubblegum Sans"/>
              </a:rPr>
              <a:t>Reminders:</a:t>
            </a:r>
            <a:endParaRPr sz="4900">
              <a:latin typeface="Bubblegum Sans"/>
              <a:ea typeface="Bubblegum Sans"/>
              <a:cs typeface="Bubblegum Sans"/>
              <a:sym typeface="Bubblegum Sans"/>
            </a:endParaRPr>
          </a:p>
        </p:txBody>
      </p:sp>
      <p:sp>
        <p:nvSpPr>
          <p:cNvPr id="211" name="Google Shape;211;p29"/>
          <p:cNvSpPr txBox="1"/>
          <p:nvPr/>
        </p:nvSpPr>
        <p:spPr>
          <a:xfrm>
            <a:off x="682775" y="975900"/>
            <a:ext cx="7927500" cy="1111200"/>
          </a:xfrm>
          <a:prstGeom prst="rect">
            <a:avLst/>
          </a:prstGeom>
          <a:noFill/>
          <a:ln>
            <a:noFill/>
          </a:ln>
        </p:spPr>
        <p:txBody>
          <a:bodyPr spcFirstLastPara="1" wrap="square" lIns="91425" tIns="91425" rIns="91425" bIns="91425" anchor="t" anchorCtr="0">
            <a:spAutoFit/>
          </a:bodyPr>
          <a:lstStyle/>
          <a:p>
            <a:pPr marL="457200" lvl="0" indent="-406400" algn="l" rtl="0">
              <a:lnSpc>
                <a:spcPct val="115000"/>
              </a:lnSpc>
              <a:spcBef>
                <a:spcPts val="700"/>
              </a:spcBef>
              <a:spcAft>
                <a:spcPts val="0"/>
              </a:spcAft>
              <a:buClr>
                <a:srgbClr val="9900FF"/>
              </a:buClr>
              <a:buSzPts val="2800"/>
              <a:buFont typeface="Bubblegum Sans"/>
              <a:buChar char="●"/>
            </a:pPr>
            <a:r>
              <a:rPr lang="en" sz="2800">
                <a:solidFill>
                  <a:srgbClr val="9900FF"/>
                </a:solidFill>
                <a:latin typeface="Bubblegum Sans"/>
                <a:ea typeface="Bubblegum Sans"/>
                <a:cs typeface="Bubblegum Sans"/>
                <a:sym typeface="Bubblegum Sans"/>
              </a:rPr>
              <a:t>Please send excuses in for absences the day your student returns to school.</a:t>
            </a:r>
            <a:endParaRPr sz="2800">
              <a:solidFill>
                <a:srgbClr val="9900FF"/>
              </a:solidFill>
              <a:latin typeface="Bubblegum Sans"/>
              <a:ea typeface="Bubblegum Sans"/>
              <a:cs typeface="Bubblegum Sans"/>
              <a:sym typeface="Bubblegum Sans"/>
            </a:endParaRPr>
          </a:p>
        </p:txBody>
      </p:sp>
      <p:sp>
        <p:nvSpPr>
          <p:cNvPr id="212" name="Google Shape;212;p29"/>
          <p:cNvSpPr txBox="1"/>
          <p:nvPr/>
        </p:nvSpPr>
        <p:spPr>
          <a:xfrm>
            <a:off x="682775" y="1890300"/>
            <a:ext cx="7927500" cy="1111200"/>
          </a:xfrm>
          <a:prstGeom prst="rect">
            <a:avLst/>
          </a:prstGeom>
          <a:noFill/>
          <a:ln>
            <a:noFill/>
          </a:ln>
        </p:spPr>
        <p:txBody>
          <a:bodyPr spcFirstLastPara="1" wrap="square" lIns="91425" tIns="91425" rIns="91425" bIns="91425" anchor="t" anchorCtr="0">
            <a:spAutoFit/>
          </a:bodyPr>
          <a:lstStyle/>
          <a:p>
            <a:pPr marL="457200" lvl="0" indent="-406400" algn="l" rtl="0">
              <a:lnSpc>
                <a:spcPct val="115000"/>
              </a:lnSpc>
              <a:spcBef>
                <a:spcPts val="700"/>
              </a:spcBef>
              <a:spcAft>
                <a:spcPts val="0"/>
              </a:spcAft>
              <a:buClr>
                <a:srgbClr val="9900FF"/>
              </a:buClr>
              <a:buSzPts val="2800"/>
              <a:buFont typeface="Bubblegum Sans"/>
              <a:buChar char="●"/>
            </a:pPr>
            <a:r>
              <a:rPr lang="en" sz="2800">
                <a:solidFill>
                  <a:srgbClr val="9900FF"/>
                </a:solidFill>
                <a:latin typeface="Bubblegum Sans"/>
                <a:ea typeface="Bubblegum Sans"/>
                <a:cs typeface="Bubblegum Sans"/>
                <a:sym typeface="Bubblegum Sans"/>
              </a:rPr>
              <a:t>Grades are returned in both Google Classroom and in Wednesday Folders - please check both.</a:t>
            </a:r>
            <a:endParaRPr sz="2800">
              <a:solidFill>
                <a:srgbClr val="9900FF"/>
              </a:solidFill>
              <a:latin typeface="Bubblegum Sans"/>
              <a:ea typeface="Bubblegum Sans"/>
              <a:cs typeface="Bubblegum Sans"/>
              <a:sym typeface="Bubblegum Sans"/>
            </a:endParaRPr>
          </a:p>
        </p:txBody>
      </p:sp>
      <p:sp>
        <p:nvSpPr>
          <p:cNvPr id="213" name="Google Shape;213;p29"/>
          <p:cNvSpPr txBox="1"/>
          <p:nvPr/>
        </p:nvSpPr>
        <p:spPr>
          <a:xfrm>
            <a:off x="682775" y="2804700"/>
            <a:ext cx="7927500" cy="1111200"/>
          </a:xfrm>
          <a:prstGeom prst="rect">
            <a:avLst/>
          </a:prstGeom>
          <a:noFill/>
          <a:ln>
            <a:noFill/>
          </a:ln>
        </p:spPr>
        <p:txBody>
          <a:bodyPr spcFirstLastPara="1" wrap="square" lIns="91425" tIns="91425" rIns="91425" bIns="91425" anchor="t" anchorCtr="0">
            <a:spAutoFit/>
          </a:bodyPr>
          <a:lstStyle/>
          <a:p>
            <a:pPr marL="457200" lvl="0" indent="-406400" algn="l" rtl="0">
              <a:lnSpc>
                <a:spcPct val="115000"/>
              </a:lnSpc>
              <a:spcBef>
                <a:spcPts val="700"/>
              </a:spcBef>
              <a:spcAft>
                <a:spcPts val="0"/>
              </a:spcAft>
              <a:buClr>
                <a:srgbClr val="9900FF"/>
              </a:buClr>
              <a:buSzPts val="2800"/>
              <a:buFont typeface="Bubblegum Sans"/>
              <a:buChar char="●"/>
            </a:pPr>
            <a:r>
              <a:rPr lang="en" sz="2800">
                <a:solidFill>
                  <a:srgbClr val="9900FF"/>
                </a:solidFill>
                <a:latin typeface="Bubblegum Sans"/>
                <a:ea typeface="Bubblegum Sans"/>
                <a:cs typeface="Bubblegum Sans"/>
                <a:sym typeface="Bubblegum Sans"/>
              </a:rPr>
              <a:t>If your student is absent, please have them review their lessons in Google Classroom, if possible. </a:t>
            </a:r>
            <a:endParaRPr sz="2800">
              <a:solidFill>
                <a:srgbClr val="9900FF"/>
              </a:solidFill>
              <a:latin typeface="Bubblegum Sans"/>
              <a:ea typeface="Bubblegum Sans"/>
              <a:cs typeface="Bubblegum Sans"/>
              <a:sym typeface="Bubblegu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1000"/>
                                        <p:tgtEl>
                                          <p:spTgt spid="2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2"/>
                                        </p:tgtEl>
                                        <p:attrNameLst>
                                          <p:attrName>style.visibility</p:attrName>
                                        </p:attrNameLst>
                                      </p:cBhvr>
                                      <p:to>
                                        <p:strVal val="visible"/>
                                      </p:to>
                                    </p:set>
                                    <p:animEffect transition="in" filter="fade">
                                      <p:cBhvr>
                                        <p:cTn id="12" dur="1000"/>
                                        <p:tgtEl>
                                          <p:spTgt spid="2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3"/>
                                        </p:tgtEl>
                                        <p:attrNameLst>
                                          <p:attrName>style.visibility</p:attrName>
                                        </p:attrNameLst>
                                      </p:cBhvr>
                                      <p:to>
                                        <p:strVal val="visible"/>
                                      </p:to>
                                    </p:set>
                                    <p:animEffect transition="in" filter="fade">
                                      <p:cBhvr>
                                        <p:cTn id="17"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7"/>
        <p:cNvGrpSpPr/>
        <p:nvPr/>
      </p:nvGrpSpPr>
      <p:grpSpPr>
        <a:xfrm>
          <a:off x="0" y="0"/>
          <a:ext cx="0" cy="0"/>
          <a:chOff x="0" y="0"/>
          <a:chExt cx="0" cy="0"/>
        </a:xfrm>
      </p:grpSpPr>
      <p:sp>
        <p:nvSpPr>
          <p:cNvPr id="218" name="Google Shape;218;p30"/>
          <p:cNvSpPr txBox="1">
            <a:spLocks noGrp="1"/>
          </p:cNvSpPr>
          <p:nvPr>
            <p:ph type="title"/>
          </p:nvPr>
        </p:nvSpPr>
        <p:spPr>
          <a:xfrm>
            <a:off x="794875" y="21283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219" name="Google Shape;219;p30"/>
          <p:cNvSpPr/>
          <p:nvPr/>
        </p:nvSpPr>
        <p:spPr>
          <a:xfrm>
            <a:off x="189925" y="244350"/>
            <a:ext cx="8436900" cy="4587900"/>
          </a:xfrm>
          <a:prstGeom prst="rect">
            <a:avLst/>
          </a:prstGeom>
          <a:solidFill>
            <a:schemeClr val="lt2"/>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0"/>
          <p:cNvSpPr txBox="1"/>
          <p:nvPr/>
        </p:nvSpPr>
        <p:spPr>
          <a:xfrm>
            <a:off x="436775" y="568550"/>
            <a:ext cx="6395100" cy="861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700"/>
              </a:spcBef>
              <a:spcAft>
                <a:spcPts val="0"/>
              </a:spcAft>
              <a:buNone/>
            </a:pPr>
            <a:r>
              <a:rPr lang="en" sz="4400">
                <a:solidFill>
                  <a:srgbClr val="9900FF"/>
                </a:solidFill>
                <a:latin typeface="Bubblegum Sans"/>
                <a:ea typeface="Bubblegum Sans"/>
                <a:cs typeface="Bubblegum Sans"/>
                <a:sym typeface="Bubblegum Sans"/>
              </a:rPr>
              <a:t>Questions? Please ask!</a:t>
            </a:r>
            <a:r>
              <a:rPr lang="en" sz="3600">
                <a:solidFill>
                  <a:srgbClr val="9900FF"/>
                </a:solidFill>
                <a:latin typeface="Bubblegum Sans"/>
                <a:ea typeface="Bubblegum Sans"/>
                <a:cs typeface="Bubblegum Sans"/>
                <a:sym typeface="Bubblegum Sans"/>
              </a:rPr>
              <a:t>  </a:t>
            </a:r>
            <a:endParaRPr sz="3600">
              <a:solidFill>
                <a:srgbClr val="9900FF"/>
              </a:solidFill>
              <a:latin typeface="Bubblegum Sans"/>
              <a:ea typeface="Bubblegum Sans"/>
              <a:cs typeface="Bubblegum Sans"/>
              <a:sym typeface="Bubblegum Sans"/>
            </a:endParaRPr>
          </a:p>
        </p:txBody>
      </p:sp>
      <p:pic>
        <p:nvPicPr>
          <p:cNvPr id="221" name="Google Shape;221;p30"/>
          <p:cNvPicPr preferRelativeResize="0"/>
          <p:nvPr/>
        </p:nvPicPr>
        <p:blipFill>
          <a:blip r:embed="rId4">
            <a:alphaModFix/>
          </a:blip>
          <a:stretch>
            <a:fillRect/>
          </a:stretch>
        </p:blipFill>
        <p:spPr>
          <a:xfrm>
            <a:off x="4815875" y="-124700"/>
            <a:ext cx="3733000" cy="3733000"/>
          </a:xfrm>
          <a:prstGeom prst="rect">
            <a:avLst/>
          </a:prstGeom>
          <a:noFill/>
          <a:ln>
            <a:noFill/>
          </a:ln>
        </p:spPr>
      </p:pic>
      <p:pic>
        <p:nvPicPr>
          <p:cNvPr id="222" name="Google Shape;222;p30"/>
          <p:cNvPicPr preferRelativeResize="0"/>
          <p:nvPr/>
        </p:nvPicPr>
        <p:blipFill>
          <a:blip r:embed="rId5">
            <a:alphaModFix/>
          </a:blip>
          <a:stretch>
            <a:fillRect/>
          </a:stretch>
        </p:blipFill>
        <p:spPr>
          <a:xfrm>
            <a:off x="1126500" y="3285750"/>
            <a:ext cx="1304925" cy="1304925"/>
          </a:xfrm>
          <a:prstGeom prst="rect">
            <a:avLst/>
          </a:prstGeom>
          <a:noFill/>
          <a:ln>
            <a:noFill/>
          </a:ln>
        </p:spPr>
      </p:pic>
      <p:sp>
        <p:nvSpPr>
          <p:cNvPr id="223" name="Google Shape;223;p30"/>
          <p:cNvSpPr txBox="1"/>
          <p:nvPr/>
        </p:nvSpPr>
        <p:spPr>
          <a:xfrm>
            <a:off x="2618500" y="3728775"/>
            <a:ext cx="3000000" cy="861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u="sng">
                <a:solidFill>
                  <a:srgbClr val="0563C1"/>
                </a:solidFill>
                <a:highlight>
                  <a:srgbClr val="FFFFFF"/>
                </a:highlight>
                <a:hlinkClick r:id="rId6">
                  <a:extLst>
                    <a:ext uri="{A12FA001-AC4F-418D-AE19-62706E023703}">
                      <ahyp:hlinkClr xmlns:ahyp="http://schemas.microsoft.com/office/drawing/2018/hyperlinkcolor" xmlns="" val="tx"/>
                    </a:ext>
                  </a:extLst>
                </a:hlinkClick>
              </a:rPr>
              <a:t>https://forms.office.com/r/zgXYBuSLPM</a:t>
            </a:r>
            <a:endParaRPr sz="1100" u="sng">
              <a:solidFill>
                <a:srgbClr val="0563C1"/>
              </a:solidFill>
              <a:highlight>
                <a:srgbClr val="FFFFFF"/>
              </a:highlight>
            </a:endParaRPr>
          </a:p>
          <a:p>
            <a:pPr marL="0" lvl="0" indent="0" algn="l" rtl="0">
              <a:lnSpc>
                <a:spcPct val="115000"/>
              </a:lnSpc>
              <a:spcBef>
                <a:spcPts val="0"/>
              </a:spcBef>
              <a:spcAft>
                <a:spcPts val="0"/>
              </a:spcAft>
              <a:buNone/>
            </a:pPr>
            <a:r>
              <a:rPr lang="en" sz="1100">
                <a:solidFill>
                  <a:srgbClr val="201F1E"/>
                </a:solidFill>
                <a:highlight>
                  <a:srgbClr val="FFFFFF"/>
                </a:highlight>
              </a:rPr>
              <a:t> </a:t>
            </a:r>
            <a:endParaRPr sz="1100">
              <a:solidFill>
                <a:srgbClr val="201F1E"/>
              </a:solidFill>
              <a:highlight>
                <a:srgbClr val="FFFFFF"/>
              </a:highlight>
            </a:endParaRPr>
          </a:p>
          <a:p>
            <a:pPr marL="0" lvl="0" indent="0" algn="l" rtl="0">
              <a:lnSpc>
                <a:spcPct val="115000"/>
              </a:lnSpc>
              <a:spcBef>
                <a:spcPts val="0"/>
              </a:spcBef>
              <a:spcAft>
                <a:spcPts val="0"/>
              </a:spcAft>
              <a:buNone/>
            </a:pPr>
            <a:r>
              <a:rPr lang="en" sz="1100">
                <a:solidFill>
                  <a:srgbClr val="201F1E"/>
                </a:solidFill>
                <a:highlight>
                  <a:srgbClr val="FFFFFF"/>
                </a:highlight>
              </a:rPr>
              <a:t> </a:t>
            </a:r>
            <a:endParaRPr sz="1100">
              <a:solidFill>
                <a:srgbClr val="201F1E"/>
              </a:solidFill>
              <a:highlight>
                <a:srgbClr val="FFFFFF"/>
              </a:highlight>
            </a:endParaRPr>
          </a:p>
        </p:txBody>
      </p:sp>
      <p:sp>
        <p:nvSpPr>
          <p:cNvPr id="224" name="Google Shape;224;p30"/>
          <p:cNvSpPr txBox="1"/>
          <p:nvPr/>
        </p:nvSpPr>
        <p:spPr>
          <a:xfrm>
            <a:off x="234150" y="2474425"/>
            <a:ext cx="6395100" cy="73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700"/>
              </a:spcBef>
              <a:spcAft>
                <a:spcPts val="0"/>
              </a:spcAft>
              <a:buNone/>
            </a:pPr>
            <a:r>
              <a:rPr lang="en" sz="2300">
                <a:solidFill>
                  <a:srgbClr val="9900FF"/>
                </a:solidFill>
                <a:latin typeface="Bubblegum Sans"/>
                <a:ea typeface="Bubblegum Sans"/>
                <a:cs typeface="Bubblegum Sans"/>
                <a:sym typeface="Bubblegum Sans"/>
              </a:rPr>
              <a:t>Please click the QR code or link for a survey </a:t>
            </a:r>
            <a:r>
              <a:rPr lang="en" sz="3600">
                <a:solidFill>
                  <a:srgbClr val="9900FF"/>
                </a:solidFill>
                <a:latin typeface="Bubblegum Sans"/>
                <a:ea typeface="Bubblegum Sans"/>
                <a:cs typeface="Bubblegum Sans"/>
                <a:sym typeface="Bubblegum Sans"/>
              </a:rPr>
              <a:t> </a:t>
            </a:r>
            <a:endParaRPr sz="3600">
              <a:solidFill>
                <a:srgbClr val="9900FF"/>
              </a:solidFill>
              <a:latin typeface="Bubblegum Sans"/>
              <a:ea typeface="Bubblegum Sans"/>
              <a:cs typeface="Bubblegum Sans"/>
              <a:sym typeface="Bubblegu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fade">
                                      <p:cBhvr>
                                        <p:cTn id="7" dur="1000"/>
                                        <p:tgtEl>
                                          <p:spTgt spid="220"/>
                                        </p:tgtEl>
                                      </p:cBhvr>
                                    </p:animEffect>
                                  </p:childTnLst>
                                </p:cTn>
                              </p:par>
                              <p:par>
                                <p:cTn id="8" presetID="10" presetClass="entr" presetSubtype="0" fill="hold" nodeType="withEffect">
                                  <p:stCondLst>
                                    <p:cond delay="0"/>
                                  </p:stCondLst>
                                  <p:childTnLst>
                                    <p:set>
                                      <p:cBhvr>
                                        <p:cTn id="9" dur="1" fill="hold">
                                          <p:stCondLst>
                                            <p:cond delay="0"/>
                                          </p:stCondLst>
                                        </p:cTn>
                                        <p:tgtEl>
                                          <p:spTgt spid="221"/>
                                        </p:tgtEl>
                                        <p:attrNameLst>
                                          <p:attrName>style.visibility</p:attrName>
                                        </p:attrNameLst>
                                      </p:cBhvr>
                                      <p:to>
                                        <p:strVal val="visible"/>
                                      </p:to>
                                    </p:set>
                                    <p:animEffect transition="in" filter="fade">
                                      <p:cBhvr>
                                        <p:cTn id="10" dur="10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62" name="Google Shape;62;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63" name="Google Shape;63;p14"/>
          <p:cNvSpPr/>
          <p:nvPr/>
        </p:nvSpPr>
        <p:spPr>
          <a:xfrm>
            <a:off x="353550" y="445025"/>
            <a:ext cx="8436900" cy="4587900"/>
          </a:xfrm>
          <a:prstGeom prst="rect">
            <a:avLst/>
          </a:prstGeom>
          <a:solidFill>
            <a:schemeClr val="lt1"/>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txBox="1"/>
          <p:nvPr/>
        </p:nvSpPr>
        <p:spPr>
          <a:xfrm>
            <a:off x="474250" y="354275"/>
            <a:ext cx="32991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a:solidFill>
                  <a:srgbClr val="9900FF"/>
                </a:solidFill>
                <a:latin typeface="Bubblegum Sans"/>
                <a:ea typeface="Bubblegum Sans"/>
                <a:cs typeface="Bubblegum Sans"/>
                <a:sym typeface="Bubblegum Sans"/>
              </a:rPr>
              <a:t>Meet our team:</a:t>
            </a:r>
            <a:endParaRPr sz="3700">
              <a:solidFill>
                <a:srgbClr val="9900FF"/>
              </a:solidFill>
              <a:latin typeface="Bubblegum Sans"/>
              <a:ea typeface="Bubblegum Sans"/>
              <a:cs typeface="Bubblegum Sans"/>
              <a:sym typeface="Bubblegum Sans"/>
            </a:endParaRPr>
          </a:p>
        </p:txBody>
      </p:sp>
      <p:pic>
        <p:nvPicPr>
          <p:cNvPr id="65" name="Google Shape;65;p14"/>
          <p:cNvPicPr preferRelativeResize="0"/>
          <p:nvPr/>
        </p:nvPicPr>
        <p:blipFill>
          <a:blip r:embed="rId4">
            <a:alphaModFix/>
          </a:blip>
          <a:stretch>
            <a:fillRect/>
          </a:stretch>
        </p:blipFill>
        <p:spPr>
          <a:xfrm>
            <a:off x="572075" y="1289725"/>
            <a:ext cx="5108800" cy="3629450"/>
          </a:xfrm>
          <a:prstGeom prst="rect">
            <a:avLst/>
          </a:prstGeom>
          <a:noFill/>
          <a:ln>
            <a:noFill/>
          </a:ln>
        </p:spPr>
      </p:pic>
      <p:sp>
        <p:nvSpPr>
          <p:cNvPr id="66" name="Google Shape;66;p14"/>
          <p:cNvSpPr txBox="1"/>
          <p:nvPr/>
        </p:nvSpPr>
        <p:spPr>
          <a:xfrm>
            <a:off x="5917475" y="1108475"/>
            <a:ext cx="2761800" cy="317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Bubblegum Sans"/>
                <a:ea typeface="Bubblegum Sans"/>
                <a:cs typeface="Bubblegum Sans"/>
                <a:sym typeface="Bubblegum Sans"/>
              </a:rPr>
              <a:t>Mrs. LaSwanda Davis</a:t>
            </a:r>
            <a:endParaRPr sz="2000">
              <a:latin typeface="Bubblegum Sans"/>
              <a:ea typeface="Bubblegum Sans"/>
              <a:cs typeface="Bubblegum Sans"/>
              <a:sym typeface="Bubblegum Sans"/>
            </a:endParaRPr>
          </a:p>
          <a:p>
            <a:pPr marL="0" lvl="0" indent="0" algn="l" rtl="0">
              <a:spcBef>
                <a:spcPts val="0"/>
              </a:spcBef>
              <a:spcAft>
                <a:spcPts val="0"/>
              </a:spcAft>
              <a:buNone/>
            </a:pPr>
            <a:endParaRPr sz="2000">
              <a:latin typeface="Bubblegum Sans"/>
              <a:ea typeface="Bubblegum Sans"/>
              <a:cs typeface="Bubblegum Sans"/>
              <a:sym typeface="Bubblegum Sans"/>
            </a:endParaRPr>
          </a:p>
          <a:p>
            <a:pPr marL="0" lvl="0" indent="0" algn="l" rtl="0">
              <a:spcBef>
                <a:spcPts val="0"/>
              </a:spcBef>
              <a:spcAft>
                <a:spcPts val="0"/>
              </a:spcAft>
              <a:buNone/>
            </a:pPr>
            <a:r>
              <a:rPr lang="en" sz="2000">
                <a:latin typeface="Bubblegum Sans"/>
                <a:ea typeface="Bubblegum Sans"/>
                <a:cs typeface="Bubblegum Sans"/>
                <a:sym typeface="Bubblegum Sans"/>
              </a:rPr>
              <a:t>1st year in third grade </a:t>
            </a:r>
            <a:endParaRPr sz="2000">
              <a:latin typeface="Bubblegum Sans"/>
              <a:ea typeface="Bubblegum Sans"/>
              <a:cs typeface="Bubblegum Sans"/>
              <a:sym typeface="Bubblegum Sans"/>
            </a:endParaRPr>
          </a:p>
          <a:p>
            <a:pPr marL="0" lvl="0" indent="0" algn="l" rtl="0">
              <a:spcBef>
                <a:spcPts val="0"/>
              </a:spcBef>
              <a:spcAft>
                <a:spcPts val="0"/>
              </a:spcAft>
              <a:buNone/>
            </a:pPr>
            <a:r>
              <a:rPr lang="en" sz="2000">
                <a:latin typeface="Bubblegum Sans"/>
                <a:ea typeface="Bubblegum Sans"/>
                <a:cs typeface="Bubblegum Sans"/>
                <a:sym typeface="Bubblegum Sans"/>
              </a:rPr>
              <a:t> </a:t>
            </a:r>
            <a:endParaRPr sz="2000">
              <a:latin typeface="Bubblegum Sans"/>
              <a:ea typeface="Bubblegum Sans"/>
              <a:cs typeface="Bubblegum Sans"/>
              <a:sym typeface="Bubblegum Sans"/>
            </a:endParaRPr>
          </a:p>
          <a:p>
            <a:pPr marL="0" lvl="0" indent="0" algn="l" rtl="0">
              <a:spcBef>
                <a:spcPts val="0"/>
              </a:spcBef>
              <a:spcAft>
                <a:spcPts val="0"/>
              </a:spcAft>
              <a:buNone/>
            </a:pPr>
            <a:r>
              <a:rPr lang="en" sz="2000">
                <a:latin typeface="Bubblegum Sans"/>
                <a:ea typeface="Bubblegum Sans"/>
                <a:cs typeface="Bubblegum Sans"/>
                <a:sym typeface="Bubblegum Sans"/>
              </a:rPr>
              <a:t>9th year teaching</a:t>
            </a:r>
            <a:endParaRPr sz="2000">
              <a:latin typeface="Bubblegum Sans"/>
              <a:ea typeface="Bubblegum Sans"/>
              <a:cs typeface="Bubblegum Sans"/>
              <a:sym typeface="Bubblegum Sans"/>
            </a:endParaRPr>
          </a:p>
          <a:p>
            <a:pPr marL="0" lvl="0" indent="0" algn="l" rtl="0">
              <a:spcBef>
                <a:spcPts val="0"/>
              </a:spcBef>
              <a:spcAft>
                <a:spcPts val="0"/>
              </a:spcAft>
              <a:buNone/>
            </a:pPr>
            <a:endParaRPr sz="2000">
              <a:latin typeface="Bubblegum Sans"/>
              <a:ea typeface="Bubblegum Sans"/>
              <a:cs typeface="Bubblegum Sans"/>
              <a:sym typeface="Bubblegum Sans"/>
            </a:endParaRPr>
          </a:p>
          <a:p>
            <a:pPr marL="0" lvl="0" indent="0" algn="l" rtl="0">
              <a:spcBef>
                <a:spcPts val="0"/>
              </a:spcBef>
              <a:spcAft>
                <a:spcPts val="0"/>
              </a:spcAft>
              <a:buNone/>
            </a:pPr>
            <a:r>
              <a:rPr lang="en" sz="2000">
                <a:latin typeface="Bubblegum Sans"/>
                <a:ea typeface="Bubblegum Sans"/>
                <a:cs typeface="Bubblegum Sans"/>
                <a:sym typeface="Bubblegum Sans"/>
              </a:rPr>
              <a:t>Married for 26 years and has three children and a son-in law.</a:t>
            </a:r>
            <a:endParaRPr sz="2000">
              <a:latin typeface="Bubblegum Sans"/>
              <a:ea typeface="Bubblegum Sans"/>
              <a:cs typeface="Bubblegum Sans"/>
              <a:sym typeface="Bubblegum Sans"/>
            </a:endParaRPr>
          </a:p>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72" name="Google Shape;72;p1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73" name="Google Shape;73;p15"/>
          <p:cNvSpPr/>
          <p:nvPr/>
        </p:nvSpPr>
        <p:spPr>
          <a:xfrm>
            <a:off x="353550" y="445025"/>
            <a:ext cx="8436900" cy="4587900"/>
          </a:xfrm>
          <a:prstGeom prst="rect">
            <a:avLst/>
          </a:prstGeom>
          <a:solidFill>
            <a:schemeClr val="lt1"/>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5"/>
          <p:cNvSpPr txBox="1"/>
          <p:nvPr/>
        </p:nvSpPr>
        <p:spPr>
          <a:xfrm>
            <a:off x="474250" y="354275"/>
            <a:ext cx="32991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a:solidFill>
                  <a:srgbClr val="9900FF"/>
                </a:solidFill>
                <a:latin typeface="Bubblegum Sans"/>
                <a:ea typeface="Bubblegum Sans"/>
                <a:cs typeface="Bubblegum Sans"/>
                <a:sym typeface="Bubblegum Sans"/>
              </a:rPr>
              <a:t>Meet our team:</a:t>
            </a:r>
            <a:endParaRPr sz="3700">
              <a:solidFill>
                <a:srgbClr val="9900FF"/>
              </a:solidFill>
              <a:latin typeface="Bubblegum Sans"/>
              <a:ea typeface="Bubblegum Sans"/>
              <a:cs typeface="Bubblegum Sans"/>
              <a:sym typeface="Bubblegum Sans"/>
            </a:endParaRPr>
          </a:p>
        </p:txBody>
      </p:sp>
      <p:sp>
        <p:nvSpPr>
          <p:cNvPr id="75" name="Google Shape;75;p15"/>
          <p:cNvSpPr txBox="1"/>
          <p:nvPr/>
        </p:nvSpPr>
        <p:spPr>
          <a:xfrm>
            <a:off x="5169675" y="782275"/>
            <a:ext cx="3360900" cy="317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Bubblegum Sans"/>
                <a:ea typeface="Bubblegum Sans"/>
                <a:cs typeface="Bubblegum Sans"/>
                <a:sym typeface="Bubblegum Sans"/>
              </a:rPr>
              <a:t>Mrs. Jennifer Edmunds</a:t>
            </a:r>
            <a:endParaRPr sz="2000">
              <a:latin typeface="Bubblegum Sans"/>
              <a:ea typeface="Bubblegum Sans"/>
              <a:cs typeface="Bubblegum Sans"/>
              <a:sym typeface="Bubblegum Sans"/>
            </a:endParaRPr>
          </a:p>
          <a:p>
            <a:pPr marL="0" lvl="0" indent="0" algn="l" rtl="0">
              <a:spcBef>
                <a:spcPts val="0"/>
              </a:spcBef>
              <a:spcAft>
                <a:spcPts val="0"/>
              </a:spcAft>
              <a:buNone/>
            </a:pPr>
            <a:endParaRPr sz="2000">
              <a:latin typeface="Bubblegum Sans"/>
              <a:ea typeface="Bubblegum Sans"/>
              <a:cs typeface="Bubblegum Sans"/>
              <a:sym typeface="Bubblegum Sans"/>
            </a:endParaRPr>
          </a:p>
          <a:p>
            <a:pPr marL="0" lvl="0" indent="0" algn="l" rtl="0">
              <a:spcBef>
                <a:spcPts val="0"/>
              </a:spcBef>
              <a:spcAft>
                <a:spcPts val="0"/>
              </a:spcAft>
              <a:buNone/>
            </a:pPr>
            <a:r>
              <a:rPr lang="en" sz="2000">
                <a:latin typeface="Bubblegum Sans"/>
                <a:ea typeface="Bubblegum Sans"/>
                <a:cs typeface="Bubblegum Sans"/>
                <a:sym typeface="Bubblegum Sans"/>
              </a:rPr>
              <a:t>Proud Houston County graduate (NHS), 30 years teaching, 5th year at SHES</a:t>
            </a:r>
            <a:endParaRPr sz="2000">
              <a:latin typeface="Bubblegum Sans"/>
              <a:ea typeface="Bubblegum Sans"/>
              <a:cs typeface="Bubblegum Sans"/>
              <a:sym typeface="Bubblegum Sans"/>
            </a:endParaRPr>
          </a:p>
          <a:p>
            <a:pPr marL="0" lvl="0" indent="0" algn="l" rtl="0">
              <a:spcBef>
                <a:spcPts val="0"/>
              </a:spcBef>
              <a:spcAft>
                <a:spcPts val="0"/>
              </a:spcAft>
              <a:buNone/>
            </a:pPr>
            <a:endParaRPr sz="2000">
              <a:latin typeface="Bubblegum Sans"/>
              <a:ea typeface="Bubblegum Sans"/>
              <a:cs typeface="Bubblegum Sans"/>
              <a:sym typeface="Bubblegum Sans"/>
            </a:endParaRPr>
          </a:p>
          <a:p>
            <a:pPr marL="0" lvl="0" indent="0" algn="l" rtl="0">
              <a:spcBef>
                <a:spcPts val="0"/>
              </a:spcBef>
              <a:spcAft>
                <a:spcPts val="0"/>
              </a:spcAft>
              <a:buNone/>
            </a:pPr>
            <a:endParaRPr sz="2000">
              <a:latin typeface="Bubblegum Sans"/>
              <a:ea typeface="Bubblegum Sans"/>
              <a:cs typeface="Bubblegum Sans"/>
              <a:sym typeface="Bubblegum Sans"/>
            </a:endParaRPr>
          </a:p>
          <a:p>
            <a:pPr marL="0" lvl="0" indent="0" algn="l" rtl="0">
              <a:spcBef>
                <a:spcPts val="0"/>
              </a:spcBef>
              <a:spcAft>
                <a:spcPts val="0"/>
              </a:spcAft>
              <a:buNone/>
            </a:pPr>
            <a:r>
              <a:rPr lang="en" sz="2000">
                <a:latin typeface="Bubblegum Sans"/>
                <a:ea typeface="Bubblegum Sans"/>
                <a:cs typeface="Bubblegum Sans"/>
                <a:sym typeface="Bubblegum Sans"/>
              </a:rPr>
              <a:t>Married for 21 years and has 1 daughter at WRHS</a:t>
            </a:r>
            <a:endParaRPr sz="2000">
              <a:latin typeface="Bubblegum Sans"/>
              <a:ea typeface="Bubblegum Sans"/>
              <a:cs typeface="Bubblegum Sans"/>
              <a:sym typeface="Bubblegum Sans"/>
            </a:endParaRPr>
          </a:p>
          <a:p>
            <a:pPr marL="0" lvl="0" indent="0" algn="l" rtl="0">
              <a:spcBef>
                <a:spcPts val="0"/>
              </a:spcBef>
              <a:spcAft>
                <a:spcPts val="0"/>
              </a:spcAft>
              <a:buNone/>
            </a:pPr>
            <a:endParaRPr/>
          </a:p>
        </p:txBody>
      </p:sp>
      <p:pic>
        <p:nvPicPr>
          <p:cNvPr id="76" name="Google Shape;76;p15"/>
          <p:cNvPicPr preferRelativeResize="0"/>
          <p:nvPr/>
        </p:nvPicPr>
        <p:blipFill>
          <a:blip r:embed="rId4">
            <a:alphaModFix/>
          </a:blip>
          <a:stretch>
            <a:fillRect/>
          </a:stretch>
        </p:blipFill>
        <p:spPr>
          <a:xfrm>
            <a:off x="910025" y="1211775"/>
            <a:ext cx="2427550" cy="3170701"/>
          </a:xfrm>
          <a:prstGeom prst="rect">
            <a:avLst/>
          </a:prstGeom>
          <a:noFill/>
          <a:ln w="28575" cap="flat" cmpd="sng">
            <a:solidFill>
              <a:srgbClr val="FF00FF"/>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0"/>
        <p:cNvGrpSpPr/>
        <p:nvPr/>
      </p:nvGrpSpPr>
      <p:grpSpPr>
        <a:xfrm>
          <a:off x="0" y="0"/>
          <a:ext cx="0" cy="0"/>
          <a:chOff x="0" y="0"/>
          <a:chExt cx="0" cy="0"/>
        </a:xfrm>
      </p:grpSpPr>
      <p:sp>
        <p:nvSpPr>
          <p:cNvPr id="81" name="Google Shape;81;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82" name="Google Shape;82;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83" name="Google Shape;83;p16"/>
          <p:cNvSpPr/>
          <p:nvPr/>
        </p:nvSpPr>
        <p:spPr>
          <a:xfrm>
            <a:off x="353550" y="445025"/>
            <a:ext cx="8436900" cy="4587900"/>
          </a:xfrm>
          <a:prstGeom prst="rect">
            <a:avLst/>
          </a:prstGeom>
          <a:solidFill>
            <a:schemeClr val="lt1"/>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6"/>
          <p:cNvSpPr txBox="1"/>
          <p:nvPr/>
        </p:nvSpPr>
        <p:spPr>
          <a:xfrm>
            <a:off x="474250" y="354275"/>
            <a:ext cx="32991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a:solidFill>
                  <a:srgbClr val="9900FF"/>
                </a:solidFill>
                <a:latin typeface="Bubblegum Sans"/>
                <a:ea typeface="Bubblegum Sans"/>
                <a:cs typeface="Bubblegum Sans"/>
                <a:sym typeface="Bubblegum Sans"/>
              </a:rPr>
              <a:t>Meet our team:</a:t>
            </a:r>
            <a:endParaRPr sz="3700">
              <a:solidFill>
                <a:srgbClr val="9900FF"/>
              </a:solidFill>
              <a:latin typeface="Bubblegum Sans"/>
              <a:ea typeface="Bubblegum Sans"/>
              <a:cs typeface="Bubblegum Sans"/>
              <a:sym typeface="Bubblegum Sans"/>
            </a:endParaRPr>
          </a:p>
        </p:txBody>
      </p:sp>
      <p:sp>
        <p:nvSpPr>
          <p:cNvPr id="85" name="Google Shape;85;p16"/>
          <p:cNvSpPr txBox="1"/>
          <p:nvPr/>
        </p:nvSpPr>
        <p:spPr>
          <a:xfrm>
            <a:off x="3654300" y="691775"/>
            <a:ext cx="5000700" cy="3170700"/>
          </a:xfrm>
          <a:prstGeom prst="rect">
            <a:avLst/>
          </a:prstGeom>
          <a:noFill/>
          <a:ln>
            <a:noFill/>
          </a:ln>
        </p:spPr>
        <p:txBody>
          <a:bodyPr spcFirstLastPara="1" wrap="square" lIns="91425" tIns="91425" rIns="91425" bIns="91425" anchor="t" anchorCtr="0">
            <a:spAutoFit/>
          </a:bodyPr>
          <a:lstStyle/>
          <a:p>
            <a:pPr marL="457200" lvl="0" indent="-355600" algn="l" rtl="0">
              <a:spcBef>
                <a:spcPts val="0"/>
              </a:spcBef>
              <a:spcAft>
                <a:spcPts val="0"/>
              </a:spcAft>
              <a:buSzPts val="2000"/>
              <a:buFont typeface="Bubblegum Sans"/>
              <a:buChar char="●"/>
            </a:pPr>
            <a:r>
              <a:rPr lang="en" sz="2000">
                <a:latin typeface="Bubblegum Sans"/>
                <a:ea typeface="Bubblegum Sans"/>
                <a:cs typeface="Bubblegum Sans"/>
                <a:sym typeface="Bubblegum Sans"/>
              </a:rPr>
              <a:t>Ms. Christen Neal</a:t>
            </a:r>
            <a:endParaRPr sz="2000">
              <a:latin typeface="Bubblegum Sans"/>
              <a:ea typeface="Bubblegum Sans"/>
              <a:cs typeface="Bubblegum Sans"/>
              <a:sym typeface="Bubblegum Sans"/>
            </a:endParaRPr>
          </a:p>
          <a:p>
            <a:pPr marL="457200" lvl="0" indent="0" algn="l" rtl="0">
              <a:spcBef>
                <a:spcPts val="0"/>
              </a:spcBef>
              <a:spcAft>
                <a:spcPts val="0"/>
              </a:spcAft>
              <a:buNone/>
            </a:pPr>
            <a:endParaRPr sz="2000">
              <a:latin typeface="Bubblegum Sans"/>
              <a:ea typeface="Bubblegum Sans"/>
              <a:cs typeface="Bubblegum Sans"/>
              <a:sym typeface="Bubblegum Sans"/>
            </a:endParaRPr>
          </a:p>
          <a:p>
            <a:pPr marL="457200" lvl="0" indent="-355600" algn="l" rtl="0">
              <a:spcBef>
                <a:spcPts val="0"/>
              </a:spcBef>
              <a:spcAft>
                <a:spcPts val="0"/>
              </a:spcAft>
              <a:buSzPts val="2000"/>
              <a:buFont typeface="Bubblegum Sans"/>
              <a:buChar char="●"/>
            </a:pPr>
            <a:r>
              <a:rPr lang="en" sz="2000">
                <a:latin typeface="Bubblegum Sans"/>
                <a:ea typeface="Bubblegum Sans"/>
                <a:cs typeface="Bubblegum Sans"/>
                <a:sym typeface="Bubblegum Sans"/>
              </a:rPr>
              <a:t>3rd year teaching third grade here at SHES. </a:t>
            </a:r>
            <a:endParaRPr sz="2000">
              <a:latin typeface="Bubblegum Sans"/>
              <a:ea typeface="Bubblegum Sans"/>
              <a:cs typeface="Bubblegum Sans"/>
              <a:sym typeface="Bubblegum Sans"/>
            </a:endParaRPr>
          </a:p>
          <a:p>
            <a:pPr marL="457200" lvl="0" indent="0" algn="l" rtl="0">
              <a:spcBef>
                <a:spcPts val="0"/>
              </a:spcBef>
              <a:spcAft>
                <a:spcPts val="0"/>
              </a:spcAft>
              <a:buNone/>
            </a:pPr>
            <a:endParaRPr sz="2000">
              <a:latin typeface="Bubblegum Sans"/>
              <a:ea typeface="Bubblegum Sans"/>
              <a:cs typeface="Bubblegum Sans"/>
              <a:sym typeface="Bubblegum Sans"/>
            </a:endParaRPr>
          </a:p>
          <a:p>
            <a:pPr marL="457200" lvl="0" indent="-355600" algn="l" rtl="0">
              <a:spcBef>
                <a:spcPts val="0"/>
              </a:spcBef>
              <a:spcAft>
                <a:spcPts val="0"/>
              </a:spcAft>
              <a:buSzPts val="2000"/>
              <a:buFont typeface="Bubblegum Sans"/>
              <a:buChar char="●"/>
            </a:pPr>
            <a:r>
              <a:rPr lang="en" sz="2000">
                <a:latin typeface="Bubblegum Sans"/>
                <a:ea typeface="Bubblegum Sans"/>
                <a:cs typeface="Bubblegum Sans"/>
                <a:sym typeface="Bubblegum Sans"/>
              </a:rPr>
              <a:t>Proud mother of four. 🤴🏽🤴🏽👩🏽‍🦱👩🏽‍🦱</a:t>
            </a:r>
            <a:endParaRPr sz="2000">
              <a:latin typeface="Bubblegum Sans"/>
              <a:ea typeface="Bubblegum Sans"/>
              <a:cs typeface="Bubblegum Sans"/>
              <a:sym typeface="Bubblegum Sans"/>
            </a:endParaRPr>
          </a:p>
          <a:p>
            <a:pPr marL="457200" lvl="0" indent="0" algn="l" rtl="0">
              <a:spcBef>
                <a:spcPts val="0"/>
              </a:spcBef>
              <a:spcAft>
                <a:spcPts val="0"/>
              </a:spcAft>
              <a:buNone/>
            </a:pPr>
            <a:endParaRPr sz="2000">
              <a:latin typeface="Bubblegum Sans"/>
              <a:ea typeface="Bubblegum Sans"/>
              <a:cs typeface="Bubblegum Sans"/>
              <a:sym typeface="Bubblegum Sans"/>
            </a:endParaRPr>
          </a:p>
          <a:p>
            <a:pPr marL="457200" lvl="0" indent="-355600" algn="l" rtl="0">
              <a:spcBef>
                <a:spcPts val="0"/>
              </a:spcBef>
              <a:spcAft>
                <a:spcPts val="0"/>
              </a:spcAft>
              <a:buSzPts val="2000"/>
              <a:buFont typeface="Bubblegum Sans"/>
              <a:buChar char="●"/>
            </a:pPr>
            <a:r>
              <a:rPr lang="en" sz="2000">
                <a:latin typeface="Bubblegum Sans"/>
                <a:ea typeface="Bubblegum Sans"/>
                <a:cs typeface="Bubblegum Sans"/>
                <a:sym typeface="Bubblegum Sans"/>
              </a:rPr>
              <a:t>Last name change uploading..I’m engaged!💍</a:t>
            </a:r>
            <a:endParaRPr sz="2000">
              <a:latin typeface="Bubblegum Sans"/>
              <a:ea typeface="Bubblegum Sans"/>
              <a:cs typeface="Bubblegum Sans"/>
              <a:sym typeface="Bubblegum Sans"/>
            </a:endParaRPr>
          </a:p>
          <a:p>
            <a:pPr marL="0" lvl="0" indent="0" algn="l" rtl="0">
              <a:spcBef>
                <a:spcPts val="0"/>
              </a:spcBef>
              <a:spcAft>
                <a:spcPts val="0"/>
              </a:spcAft>
              <a:buNone/>
            </a:pPr>
            <a:endParaRPr sz="2000"/>
          </a:p>
          <a:p>
            <a:pPr marL="0" lvl="0" indent="0" algn="l" rtl="0">
              <a:spcBef>
                <a:spcPts val="0"/>
              </a:spcBef>
              <a:spcAft>
                <a:spcPts val="0"/>
              </a:spcAft>
              <a:buNone/>
            </a:pPr>
            <a:endParaRPr sz="2000"/>
          </a:p>
          <a:p>
            <a:pPr marL="0" lvl="0" indent="0" algn="l" rtl="0">
              <a:spcBef>
                <a:spcPts val="0"/>
              </a:spcBef>
              <a:spcAft>
                <a:spcPts val="0"/>
              </a:spcAft>
              <a:buNone/>
            </a:pPr>
            <a:endParaRPr/>
          </a:p>
        </p:txBody>
      </p:sp>
      <p:pic>
        <p:nvPicPr>
          <p:cNvPr id="86" name="Google Shape;86;p16"/>
          <p:cNvPicPr preferRelativeResize="0"/>
          <p:nvPr/>
        </p:nvPicPr>
        <p:blipFill>
          <a:blip r:embed="rId4">
            <a:alphaModFix/>
          </a:blip>
          <a:stretch>
            <a:fillRect/>
          </a:stretch>
        </p:blipFill>
        <p:spPr>
          <a:xfrm>
            <a:off x="632501" y="1071974"/>
            <a:ext cx="2603169" cy="3577425"/>
          </a:xfrm>
          <a:prstGeom prst="rect">
            <a:avLst/>
          </a:prstGeom>
          <a:noFill/>
          <a:ln>
            <a:noFill/>
          </a:ln>
        </p:spPr>
      </p:pic>
      <p:pic>
        <p:nvPicPr>
          <p:cNvPr id="87" name="Google Shape;87;p16"/>
          <p:cNvPicPr preferRelativeResize="0"/>
          <p:nvPr/>
        </p:nvPicPr>
        <p:blipFill>
          <a:blip r:embed="rId5">
            <a:alphaModFix/>
          </a:blip>
          <a:stretch>
            <a:fillRect/>
          </a:stretch>
        </p:blipFill>
        <p:spPr>
          <a:xfrm>
            <a:off x="3386125" y="3079000"/>
            <a:ext cx="2132675" cy="1653900"/>
          </a:xfrm>
          <a:prstGeom prst="rect">
            <a:avLst/>
          </a:prstGeom>
          <a:noFill/>
          <a:ln w="28575" cap="flat" cmpd="sng">
            <a:solidFill>
              <a:srgbClr val="FF00FF"/>
            </a:solidFill>
            <a:prstDash val="solid"/>
            <a:round/>
            <a:headEnd type="none" w="sm" len="sm"/>
            <a:tailEnd type="none" w="sm" len="sm"/>
          </a:ln>
        </p:spPr>
      </p:pic>
      <p:pic>
        <p:nvPicPr>
          <p:cNvPr id="88" name="Google Shape;88;p16"/>
          <p:cNvPicPr preferRelativeResize="0"/>
          <p:nvPr/>
        </p:nvPicPr>
        <p:blipFill>
          <a:blip r:embed="rId6">
            <a:alphaModFix/>
          </a:blip>
          <a:stretch>
            <a:fillRect/>
          </a:stretch>
        </p:blipFill>
        <p:spPr>
          <a:xfrm>
            <a:off x="5961284" y="3079000"/>
            <a:ext cx="2205216" cy="16539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94" name="Google Shape;94;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95" name="Google Shape;95;p17"/>
          <p:cNvSpPr/>
          <p:nvPr/>
        </p:nvSpPr>
        <p:spPr>
          <a:xfrm>
            <a:off x="353550" y="445025"/>
            <a:ext cx="8436900" cy="4587900"/>
          </a:xfrm>
          <a:prstGeom prst="rect">
            <a:avLst/>
          </a:prstGeom>
          <a:solidFill>
            <a:schemeClr val="lt1"/>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7"/>
          <p:cNvSpPr txBox="1"/>
          <p:nvPr/>
        </p:nvSpPr>
        <p:spPr>
          <a:xfrm>
            <a:off x="474250" y="354275"/>
            <a:ext cx="32991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a:solidFill>
                  <a:srgbClr val="9900FF"/>
                </a:solidFill>
                <a:latin typeface="Bubblegum Sans"/>
                <a:ea typeface="Bubblegum Sans"/>
                <a:cs typeface="Bubblegum Sans"/>
                <a:sym typeface="Bubblegum Sans"/>
              </a:rPr>
              <a:t>Meet our team:</a:t>
            </a:r>
            <a:endParaRPr sz="3700">
              <a:solidFill>
                <a:srgbClr val="9900FF"/>
              </a:solidFill>
              <a:latin typeface="Bubblegum Sans"/>
              <a:ea typeface="Bubblegum Sans"/>
              <a:cs typeface="Bubblegum Sans"/>
              <a:sym typeface="Bubblegum Sans"/>
            </a:endParaRPr>
          </a:p>
        </p:txBody>
      </p:sp>
      <p:sp>
        <p:nvSpPr>
          <p:cNvPr id="97" name="Google Shape;97;p17"/>
          <p:cNvSpPr txBox="1"/>
          <p:nvPr/>
        </p:nvSpPr>
        <p:spPr>
          <a:xfrm>
            <a:off x="5071650" y="936275"/>
            <a:ext cx="3467700" cy="317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Bubblegum Sans"/>
                <a:ea typeface="Bubblegum Sans"/>
                <a:cs typeface="Bubblegum Sans"/>
                <a:sym typeface="Bubblegum Sans"/>
              </a:rPr>
              <a:t>Mrs. Lara Stanley</a:t>
            </a:r>
            <a:endParaRPr sz="2000">
              <a:latin typeface="Bubblegum Sans"/>
              <a:ea typeface="Bubblegum Sans"/>
              <a:cs typeface="Bubblegum Sans"/>
              <a:sym typeface="Bubblegum Sans"/>
            </a:endParaRPr>
          </a:p>
          <a:p>
            <a:pPr marL="0" lvl="0" indent="0" algn="l" rtl="0">
              <a:spcBef>
                <a:spcPts val="0"/>
              </a:spcBef>
              <a:spcAft>
                <a:spcPts val="0"/>
              </a:spcAft>
              <a:buNone/>
            </a:pPr>
            <a:endParaRPr sz="2000">
              <a:latin typeface="Bubblegum Sans"/>
              <a:ea typeface="Bubblegum Sans"/>
              <a:cs typeface="Bubblegum Sans"/>
              <a:sym typeface="Bubblegum Sans"/>
            </a:endParaRPr>
          </a:p>
          <a:p>
            <a:pPr marL="0" lvl="0" indent="0" algn="l" rtl="0">
              <a:spcBef>
                <a:spcPts val="0"/>
              </a:spcBef>
              <a:spcAft>
                <a:spcPts val="0"/>
              </a:spcAft>
              <a:buNone/>
            </a:pPr>
            <a:r>
              <a:rPr lang="en" sz="2000">
                <a:latin typeface="Bubblegum Sans"/>
                <a:ea typeface="Bubblegum Sans"/>
                <a:cs typeface="Bubblegum Sans"/>
                <a:sym typeface="Bubblegum Sans"/>
              </a:rPr>
              <a:t>21 years teaching various grade levels and content; 17th year at SHES. </a:t>
            </a:r>
            <a:endParaRPr sz="2000">
              <a:latin typeface="Bubblegum Sans"/>
              <a:ea typeface="Bubblegum Sans"/>
              <a:cs typeface="Bubblegum Sans"/>
              <a:sym typeface="Bubblegum Sans"/>
            </a:endParaRPr>
          </a:p>
          <a:p>
            <a:pPr marL="0" lvl="0" indent="0" algn="l" rtl="0">
              <a:spcBef>
                <a:spcPts val="0"/>
              </a:spcBef>
              <a:spcAft>
                <a:spcPts val="0"/>
              </a:spcAft>
              <a:buNone/>
            </a:pPr>
            <a:endParaRPr sz="2000">
              <a:latin typeface="Bubblegum Sans"/>
              <a:ea typeface="Bubblegum Sans"/>
              <a:cs typeface="Bubblegum Sans"/>
              <a:sym typeface="Bubblegum Sans"/>
            </a:endParaRPr>
          </a:p>
          <a:p>
            <a:pPr marL="0" lvl="0" indent="0" algn="l" rtl="0">
              <a:spcBef>
                <a:spcPts val="0"/>
              </a:spcBef>
              <a:spcAft>
                <a:spcPts val="0"/>
              </a:spcAft>
              <a:buNone/>
            </a:pPr>
            <a:r>
              <a:rPr lang="en" sz="2000">
                <a:latin typeface="Bubblegum Sans"/>
                <a:ea typeface="Bubblegum Sans"/>
                <a:cs typeface="Bubblegum Sans"/>
                <a:sym typeface="Bubblegum Sans"/>
              </a:rPr>
              <a:t>Married 16 years with 2 children, one at SHES and the other at WRMS.</a:t>
            </a:r>
            <a:endParaRPr sz="2000">
              <a:latin typeface="Bubblegum Sans"/>
              <a:ea typeface="Bubblegum Sans"/>
              <a:cs typeface="Bubblegum Sans"/>
              <a:sym typeface="Bubblegum Sans"/>
            </a:endParaRPr>
          </a:p>
          <a:p>
            <a:pPr marL="0" lvl="0" indent="0" algn="l" rtl="0">
              <a:spcBef>
                <a:spcPts val="0"/>
              </a:spcBef>
              <a:spcAft>
                <a:spcPts val="0"/>
              </a:spcAft>
              <a:buNone/>
            </a:pPr>
            <a:endParaRPr/>
          </a:p>
        </p:txBody>
      </p:sp>
      <p:pic>
        <p:nvPicPr>
          <p:cNvPr id="98" name="Google Shape;98;p17"/>
          <p:cNvPicPr preferRelativeResize="0"/>
          <p:nvPr/>
        </p:nvPicPr>
        <p:blipFill>
          <a:blip r:embed="rId4">
            <a:alphaModFix/>
          </a:blip>
          <a:stretch>
            <a:fillRect/>
          </a:stretch>
        </p:blipFill>
        <p:spPr>
          <a:xfrm>
            <a:off x="713600" y="1095815"/>
            <a:ext cx="2761800" cy="3682435"/>
          </a:xfrm>
          <a:prstGeom prst="rect">
            <a:avLst/>
          </a:prstGeom>
          <a:noFill/>
          <a:ln w="28575" cap="flat" cmpd="sng">
            <a:solidFill>
              <a:srgbClr val="FF00FF"/>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04" name="Google Shape;104;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05" name="Google Shape;105;p18"/>
          <p:cNvSpPr/>
          <p:nvPr/>
        </p:nvSpPr>
        <p:spPr>
          <a:xfrm>
            <a:off x="353550" y="256725"/>
            <a:ext cx="8436900" cy="4587900"/>
          </a:xfrm>
          <a:prstGeom prst="rect">
            <a:avLst/>
          </a:prstGeom>
          <a:solidFill>
            <a:schemeClr val="lt2"/>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8"/>
          <p:cNvSpPr txBox="1"/>
          <p:nvPr/>
        </p:nvSpPr>
        <p:spPr>
          <a:xfrm>
            <a:off x="367500" y="216425"/>
            <a:ext cx="3299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Bubblegum Sans"/>
                <a:ea typeface="Bubblegum Sans"/>
                <a:cs typeface="Bubblegum Sans"/>
                <a:sym typeface="Bubblegum Sans"/>
              </a:rPr>
              <a:t>Daily Schedule:</a:t>
            </a:r>
            <a:endParaRPr sz="2800">
              <a:latin typeface="Bubblegum Sans"/>
              <a:ea typeface="Bubblegum Sans"/>
              <a:cs typeface="Bubblegum Sans"/>
              <a:sym typeface="Bubblegum Sans"/>
            </a:endParaRPr>
          </a:p>
        </p:txBody>
      </p:sp>
      <p:pic>
        <p:nvPicPr>
          <p:cNvPr id="107" name="Google Shape;107;p18"/>
          <p:cNvPicPr preferRelativeResize="0"/>
          <p:nvPr/>
        </p:nvPicPr>
        <p:blipFill>
          <a:blip r:embed="rId4">
            <a:alphaModFix/>
          </a:blip>
          <a:stretch>
            <a:fillRect/>
          </a:stretch>
        </p:blipFill>
        <p:spPr>
          <a:xfrm>
            <a:off x="6618275" y="2733850"/>
            <a:ext cx="2011325" cy="1979150"/>
          </a:xfrm>
          <a:prstGeom prst="rect">
            <a:avLst/>
          </a:prstGeom>
          <a:noFill/>
          <a:ln>
            <a:noFill/>
          </a:ln>
        </p:spPr>
      </p:pic>
      <p:sp>
        <p:nvSpPr>
          <p:cNvPr id="108" name="Google Shape;108;p18"/>
          <p:cNvSpPr txBox="1"/>
          <p:nvPr/>
        </p:nvSpPr>
        <p:spPr>
          <a:xfrm>
            <a:off x="1737950" y="600500"/>
            <a:ext cx="5046300" cy="409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latin typeface="Bubblegum Sans"/>
                <a:ea typeface="Bubblegum Sans"/>
                <a:cs typeface="Bubblegum Sans"/>
                <a:sym typeface="Bubblegum Sans"/>
              </a:rPr>
              <a:t>8:00 - 8:30 		Morning Work</a:t>
            </a:r>
            <a:endParaRPr sz="2000">
              <a:latin typeface="Bubblegum Sans"/>
              <a:ea typeface="Bubblegum Sans"/>
              <a:cs typeface="Bubblegum Sans"/>
              <a:sym typeface="Bubblegum Sans"/>
            </a:endParaRPr>
          </a:p>
          <a:p>
            <a:pPr marL="0" lvl="0" indent="0" algn="l" rtl="0">
              <a:spcBef>
                <a:spcPts val="0"/>
              </a:spcBef>
              <a:spcAft>
                <a:spcPts val="0"/>
              </a:spcAft>
              <a:buNone/>
            </a:pPr>
            <a:r>
              <a:rPr lang="en" sz="2000">
                <a:latin typeface="Bubblegum Sans"/>
                <a:ea typeface="Bubblegum Sans"/>
                <a:cs typeface="Bubblegum Sans"/>
                <a:sym typeface="Bubblegum Sans"/>
              </a:rPr>
              <a:t>8:30 - 9:15		Intervention/Extension Time</a:t>
            </a:r>
            <a:endParaRPr sz="2000">
              <a:latin typeface="Bubblegum Sans"/>
              <a:ea typeface="Bubblegum Sans"/>
              <a:cs typeface="Bubblegum Sans"/>
              <a:sym typeface="Bubblegum Sans"/>
            </a:endParaRPr>
          </a:p>
          <a:p>
            <a:pPr marL="0" lvl="0" indent="0" algn="l" rtl="0">
              <a:spcBef>
                <a:spcPts val="0"/>
              </a:spcBef>
              <a:spcAft>
                <a:spcPts val="0"/>
              </a:spcAft>
              <a:buNone/>
            </a:pPr>
            <a:r>
              <a:rPr lang="en" sz="2000">
                <a:latin typeface="Bubblegum Sans"/>
                <a:ea typeface="Bubblegum Sans"/>
                <a:cs typeface="Bubblegum Sans"/>
                <a:sym typeface="Bubblegum Sans"/>
              </a:rPr>
              <a:t>9:15 - 10:15		Writing Workshop</a:t>
            </a:r>
            <a:endParaRPr sz="2000">
              <a:latin typeface="Bubblegum Sans"/>
              <a:ea typeface="Bubblegum Sans"/>
              <a:cs typeface="Bubblegum Sans"/>
              <a:sym typeface="Bubblegum Sans"/>
            </a:endParaRPr>
          </a:p>
          <a:p>
            <a:pPr marL="0" lvl="0" indent="0" algn="l" rtl="0">
              <a:spcBef>
                <a:spcPts val="0"/>
              </a:spcBef>
              <a:spcAft>
                <a:spcPts val="0"/>
              </a:spcAft>
              <a:buNone/>
            </a:pPr>
            <a:r>
              <a:rPr lang="en" sz="2000">
                <a:latin typeface="Bubblegum Sans"/>
                <a:ea typeface="Bubblegum Sans"/>
                <a:cs typeface="Bubblegum Sans"/>
                <a:sym typeface="Bubblegum Sans"/>
              </a:rPr>
              <a:t>10:15 - 11:00		Reading Workshop</a:t>
            </a:r>
            <a:endParaRPr sz="2000">
              <a:latin typeface="Bubblegum Sans"/>
              <a:ea typeface="Bubblegum Sans"/>
              <a:cs typeface="Bubblegum Sans"/>
              <a:sym typeface="Bubblegum Sans"/>
            </a:endParaRPr>
          </a:p>
          <a:p>
            <a:pPr marL="0" lvl="0" indent="0" algn="l" rtl="0">
              <a:spcBef>
                <a:spcPts val="0"/>
              </a:spcBef>
              <a:spcAft>
                <a:spcPts val="0"/>
              </a:spcAft>
              <a:buNone/>
            </a:pPr>
            <a:r>
              <a:rPr lang="en" sz="2000">
                <a:latin typeface="Bubblegum Sans"/>
                <a:ea typeface="Bubblegum Sans"/>
                <a:cs typeface="Bubblegum Sans"/>
                <a:sym typeface="Bubblegum Sans"/>
              </a:rPr>
              <a:t>11:00 - 11:35		Interactive Read Aloud</a:t>
            </a:r>
            <a:endParaRPr sz="2000">
              <a:latin typeface="Bubblegum Sans"/>
              <a:ea typeface="Bubblegum Sans"/>
              <a:cs typeface="Bubblegum Sans"/>
              <a:sym typeface="Bubblegum Sans"/>
            </a:endParaRPr>
          </a:p>
          <a:p>
            <a:pPr marL="0" lvl="0" indent="0" algn="l" rtl="0">
              <a:spcBef>
                <a:spcPts val="0"/>
              </a:spcBef>
              <a:spcAft>
                <a:spcPts val="0"/>
              </a:spcAft>
              <a:buNone/>
            </a:pPr>
            <a:r>
              <a:rPr lang="en" sz="2000">
                <a:latin typeface="Bubblegum Sans"/>
                <a:ea typeface="Bubblegum Sans"/>
                <a:cs typeface="Bubblegum Sans"/>
                <a:sym typeface="Bubblegum Sans"/>
              </a:rPr>
              <a:t>11:40 - 12:30		3rd Grade Lunch/Recess</a:t>
            </a:r>
            <a:endParaRPr sz="2000">
              <a:latin typeface="Bubblegum Sans"/>
              <a:ea typeface="Bubblegum Sans"/>
              <a:cs typeface="Bubblegum Sans"/>
              <a:sym typeface="Bubblegum Sans"/>
            </a:endParaRPr>
          </a:p>
          <a:p>
            <a:pPr marL="0" lvl="0" indent="0" algn="l" rtl="0">
              <a:spcBef>
                <a:spcPts val="0"/>
              </a:spcBef>
              <a:spcAft>
                <a:spcPts val="0"/>
              </a:spcAft>
              <a:buNone/>
            </a:pPr>
            <a:r>
              <a:rPr lang="en" sz="2000">
                <a:latin typeface="Bubblegum Sans"/>
                <a:ea typeface="Bubblegum Sans"/>
                <a:cs typeface="Bubblegum Sans"/>
                <a:sym typeface="Bubblegum Sans"/>
              </a:rPr>
              <a:t>12:30 - 1:10		Phonics/Vocabulary/Grammar</a:t>
            </a:r>
            <a:endParaRPr sz="2000">
              <a:latin typeface="Bubblegum Sans"/>
              <a:ea typeface="Bubblegum Sans"/>
              <a:cs typeface="Bubblegum Sans"/>
              <a:sym typeface="Bubblegum Sans"/>
            </a:endParaRPr>
          </a:p>
          <a:p>
            <a:pPr marL="0" lvl="0" indent="0" algn="l" rtl="0">
              <a:spcBef>
                <a:spcPts val="0"/>
              </a:spcBef>
              <a:spcAft>
                <a:spcPts val="0"/>
              </a:spcAft>
              <a:buNone/>
            </a:pPr>
            <a:r>
              <a:rPr lang="en" sz="2000">
                <a:latin typeface="Bubblegum Sans"/>
                <a:ea typeface="Bubblegum Sans"/>
                <a:cs typeface="Bubblegum Sans"/>
                <a:sym typeface="Bubblegum Sans"/>
              </a:rPr>
              <a:t>1:10 - 1:40		SS &amp; Science</a:t>
            </a:r>
            <a:endParaRPr sz="2000">
              <a:latin typeface="Bubblegum Sans"/>
              <a:ea typeface="Bubblegum Sans"/>
              <a:cs typeface="Bubblegum Sans"/>
              <a:sym typeface="Bubblegum Sans"/>
            </a:endParaRPr>
          </a:p>
          <a:p>
            <a:pPr marL="0" lvl="0" indent="0" algn="l" rtl="0">
              <a:spcBef>
                <a:spcPts val="0"/>
              </a:spcBef>
              <a:spcAft>
                <a:spcPts val="0"/>
              </a:spcAft>
              <a:buNone/>
            </a:pPr>
            <a:r>
              <a:rPr lang="en" sz="2000">
                <a:latin typeface="Bubblegum Sans"/>
                <a:ea typeface="Bubblegum Sans"/>
                <a:cs typeface="Bubblegum Sans"/>
                <a:sym typeface="Bubblegum Sans"/>
              </a:rPr>
              <a:t>1:40 - 2:25		Specials</a:t>
            </a:r>
            <a:endParaRPr sz="2000">
              <a:latin typeface="Bubblegum Sans"/>
              <a:ea typeface="Bubblegum Sans"/>
              <a:cs typeface="Bubblegum Sans"/>
              <a:sym typeface="Bubblegum Sans"/>
            </a:endParaRPr>
          </a:p>
          <a:p>
            <a:pPr marL="0" lvl="0" indent="0" algn="l" rtl="0">
              <a:spcBef>
                <a:spcPts val="0"/>
              </a:spcBef>
              <a:spcAft>
                <a:spcPts val="0"/>
              </a:spcAft>
              <a:buNone/>
            </a:pPr>
            <a:r>
              <a:rPr lang="en" sz="2000">
                <a:latin typeface="Bubblegum Sans"/>
                <a:ea typeface="Bubblegum Sans"/>
                <a:cs typeface="Bubblegum Sans"/>
                <a:sym typeface="Bubblegum Sans"/>
              </a:rPr>
              <a:t>2:25 - 3:25		Math</a:t>
            </a:r>
            <a:endParaRPr sz="2000">
              <a:latin typeface="Bubblegum Sans"/>
              <a:ea typeface="Bubblegum Sans"/>
              <a:cs typeface="Bubblegum Sans"/>
              <a:sym typeface="Bubblegum Sans"/>
            </a:endParaRPr>
          </a:p>
          <a:p>
            <a:pPr marL="0" lvl="0" indent="0" algn="l" rtl="0">
              <a:spcBef>
                <a:spcPts val="0"/>
              </a:spcBef>
              <a:spcAft>
                <a:spcPts val="0"/>
              </a:spcAft>
              <a:buNone/>
            </a:pPr>
            <a:r>
              <a:rPr lang="en" sz="2000">
                <a:latin typeface="Bubblegum Sans"/>
                <a:ea typeface="Bubblegum Sans"/>
                <a:cs typeface="Bubblegum Sans"/>
                <a:sym typeface="Bubblegum Sans"/>
              </a:rPr>
              <a:t>3:25-3:30		Wrap Up		</a:t>
            </a:r>
            <a:endParaRPr sz="2000">
              <a:latin typeface="Bubblegum Sans"/>
              <a:ea typeface="Bubblegum Sans"/>
              <a:cs typeface="Bubblegum Sans"/>
              <a:sym typeface="Bubblegum Sans"/>
            </a:endParaRPr>
          </a:p>
          <a:p>
            <a:pPr marL="0" lvl="0" indent="0" algn="l" rtl="0">
              <a:spcBef>
                <a:spcPts val="0"/>
              </a:spcBef>
              <a:spcAft>
                <a:spcPts val="0"/>
              </a:spcAft>
              <a:buNone/>
            </a:pPr>
            <a:r>
              <a:rPr lang="en" sz="2000">
                <a:latin typeface="Bubblegum Sans"/>
                <a:ea typeface="Bubblegum Sans"/>
                <a:cs typeface="Bubblegum Sans"/>
                <a:sym typeface="Bubblegum Sans"/>
              </a:rPr>
              <a:t>3:30			Dismissal</a:t>
            </a:r>
            <a:endParaRPr sz="2000">
              <a:latin typeface="Bubblegum Sans"/>
              <a:ea typeface="Bubblegum Sans"/>
              <a:cs typeface="Bubblegum Sans"/>
              <a:sym typeface="Bubblegum Sans"/>
            </a:endParaRPr>
          </a:p>
          <a:p>
            <a:pPr marL="0" lvl="0" indent="0" algn="l" rtl="0">
              <a:spcBef>
                <a:spcPts val="0"/>
              </a:spcBef>
              <a:spcAft>
                <a:spcPts val="0"/>
              </a:spcAft>
              <a:buNone/>
            </a:pPr>
            <a:endParaRPr>
              <a:latin typeface="Bubblegum Sans"/>
              <a:ea typeface="Bubblegum Sans"/>
              <a:cs typeface="Bubblegum Sans"/>
              <a:sym typeface="Bubblegu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2"/>
        <p:cNvGrpSpPr/>
        <p:nvPr/>
      </p:nvGrpSpPr>
      <p:grpSpPr>
        <a:xfrm>
          <a:off x="0" y="0"/>
          <a:ext cx="0" cy="0"/>
          <a:chOff x="0" y="0"/>
          <a:chExt cx="0" cy="0"/>
        </a:xfrm>
      </p:grpSpPr>
      <p:sp>
        <p:nvSpPr>
          <p:cNvPr id="113" name="Google Shape;11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14" name="Google Shape;114;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15" name="Google Shape;115;p19"/>
          <p:cNvSpPr/>
          <p:nvPr/>
        </p:nvSpPr>
        <p:spPr>
          <a:xfrm>
            <a:off x="353550" y="256725"/>
            <a:ext cx="8436900" cy="4587900"/>
          </a:xfrm>
          <a:prstGeom prst="rect">
            <a:avLst/>
          </a:prstGeom>
          <a:solidFill>
            <a:schemeClr val="lt2"/>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9"/>
          <p:cNvSpPr txBox="1"/>
          <p:nvPr/>
        </p:nvSpPr>
        <p:spPr>
          <a:xfrm>
            <a:off x="392200" y="130600"/>
            <a:ext cx="58386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Bubblegum Sans"/>
                <a:ea typeface="Bubblegum Sans"/>
                <a:cs typeface="Bubblegum Sans"/>
                <a:sym typeface="Bubblegum Sans"/>
              </a:rPr>
              <a:t>Intervention &amp; Extension</a:t>
            </a:r>
            <a:endParaRPr sz="3400">
              <a:latin typeface="Bubblegum Sans"/>
              <a:ea typeface="Bubblegum Sans"/>
              <a:cs typeface="Bubblegum Sans"/>
              <a:sym typeface="Bubblegum Sans"/>
            </a:endParaRPr>
          </a:p>
        </p:txBody>
      </p:sp>
      <p:sp>
        <p:nvSpPr>
          <p:cNvPr id="117" name="Google Shape;117;p19"/>
          <p:cNvSpPr txBox="1"/>
          <p:nvPr/>
        </p:nvSpPr>
        <p:spPr>
          <a:xfrm>
            <a:off x="563675" y="736525"/>
            <a:ext cx="7869600" cy="4248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a:solidFill>
                  <a:srgbClr val="E834A1"/>
                </a:solidFill>
                <a:latin typeface="Bubblegum Sans"/>
                <a:ea typeface="Bubblegum Sans"/>
                <a:cs typeface="Bubblegum Sans"/>
                <a:sym typeface="Bubblegum Sans"/>
              </a:rPr>
              <a:t>Begins at 8:30 each day.</a:t>
            </a:r>
            <a:endParaRPr sz="3300">
              <a:solidFill>
                <a:srgbClr val="E834A1"/>
              </a:solidFill>
              <a:latin typeface="Bubblegum Sans"/>
              <a:ea typeface="Bubblegum Sans"/>
              <a:cs typeface="Bubblegum Sans"/>
              <a:sym typeface="Bubblegum Sans"/>
            </a:endParaRPr>
          </a:p>
          <a:p>
            <a:pPr marL="0" lvl="0" indent="0" algn="l" rtl="0">
              <a:spcBef>
                <a:spcPts val="0"/>
              </a:spcBef>
              <a:spcAft>
                <a:spcPts val="0"/>
              </a:spcAft>
              <a:buNone/>
            </a:pPr>
            <a:endParaRPr sz="1900">
              <a:latin typeface="Bubblegum Sans"/>
              <a:ea typeface="Bubblegum Sans"/>
              <a:cs typeface="Bubblegum Sans"/>
              <a:sym typeface="Bubblegum Sans"/>
            </a:endParaRPr>
          </a:p>
          <a:p>
            <a:pPr marL="457200" lvl="0" indent="-438150" algn="l" rtl="0">
              <a:spcBef>
                <a:spcPts val="0"/>
              </a:spcBef>
              <a:spcAft>
                <a:spcPts val="0"/>
              </a:spcAft>
              <a:buSzPts val="3300"/>
              <a:buFont typeface="Bubblegum Sans"/>
              <a:buChar char="●"/>
            </a:pPr>
            <a:r>
              <a:rPr lang="en" sz="3300">
                <a:latin typeface="Bubblegum Sans"/>
                <a:ea typeface="Bubblegum Sans"/>
                <a:cs typeface="Bubblegum Sans"/>
                <a:sym typeface="Bubblegum Sans"/>
              </a:rPr>
              <a:t>Needs are identified across the grade level based on a common assessment.</a:t>
            </a:r>
            <a:endParaRPr sz="3300">
              <a:latin typeface="Bubblegum Sans"/>
              <a:ea typeface="Bubblegum Sans"/>
              <a:cs typeface="Bubblegum Sans"/>
              <a:sym typeface="Bubblegum Sans"/>
            </a:endParaRPr>
          </a:p>
          <a:p>
            <a:pPr marL="457200" lvl="0" indent="-438150" algn="l" rtl="0">
              <a:spcBef>
                <a:spcPts val="0"/>
              </a:spcBef>
              <a:spcAft>
                <a:spcPts val="0"/>
              </a:spcAft>
              <a:buSzPts val="3300"/>
              <a:buFont typeface="Bubblegum Sans"/>
              <a:buChar char="●"/>
            </a:pPr>
            <a:r>
              <a:rPr lang="en" sz="3300">
                <a:latin typeface="Bubblegum Sans"/>
                <a:ea typeface="Bubblegum Sans"/>
                <a:cs typeface="Bubblegum Sans"/>
                <a:sym typeface="Bubblegum Sans"/>
              </a:rPr>
              <a:t>Students are grouped based on need (not teacher).</a:t>
            </a:r>
            <a:endParaRPr sz="3300">
              <a:latin typeface="Bubblegum Sans"/>
              <a:ea typeface="Bubblegum Sans"/>
              <a:cs typeface="Bubblegum Sans"/>
              <a:sym typeface="Bubblegum Sans"/>
            </a:endParaRPr>
          </a:p>
          <a:p>
            <a:pPr marL="457200" lvl="0" indent="-438150" algn="l" rtl="0">
              <a:spcBef>
                <a:spcPts val="0"/>
              </a:spcBef>
              <a:spcAft>
                <a:spcPts val="0"/>
              </a:spcAft>
              <a:buSzPts val="3300"/>
              <a:buFont typeface="Bubblegum Sans"/>
              <a:buChar char="●"/>
            </a:pPr>
            <a:r>
              <a:rPr lang="en" sz="3300">
                <a:latin typeface="Bubblegum Sans"/>
                <a:ea typeface="Bubblegum Sans"/>
                <a:cs typeface="Bubblegum Sans"/>
                <a:sym typeface="Bubblegum Sans"/>
              </a:rPr>
              <a:t>Plans are made to remediate or enrich students based on their needs. </a:t>
            </a:r>
            <a:endParaRPr sz="3300">
              <a:latin typeface="Bubblegum Sans"/>
              <a:ea typeface="Bubblegum Sans"/>
              <a:cs typeface="Bubblegum Sans"/>
              <a:sym typeface="Bubblegum Sans"/>
            </a:endParaRPr>
          </a:p>
          <a:p>
            <a:pPr marL="0" lvl="0" indent="0" algn="l" rtl="0">
              <a:spcBef>
                <a:spcPts val="0"/>
              </a:spcBef>
              <a:spcAft>
                <a:spcPts val="0"/>
              </a:spcAft>
              <a:buNone/>
            </a:pPr>
            <a:endParaRPr>
              <a:latin typeface="Bubblegum Sans"/>
              <a:ea typeface="Bubblegum Sans"/>
              <a:cs typeface="Bubblegum Sans"/>
              <a:sym typeface="Bubblegu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23" name="Google Shape;123;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24" name="Google Shape;124;p20"/>
          <p:cNvSpPr/>
          <p:nvPr/>
        </p:nvSpPr>
        <p:spPr>
          <a:xfrm>
            <a:off x="353550" y="256725"/>
            <a:ext cx="8436900" cy="4587900"/>
          </a:xfrm>
          <a:prstGeom prst="rect">
            <a:avLst/>
          </a:prstGeom>
          <a:solidFill>
            <a:schemeClr val="lt2"/>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0"/>
          <p:cNvSpPr txBox="1"/>
          <p:nvPr/>
        </p:nvSpPr>
        <p:spPr>
          <a:xfrm>
            <a:off x="468400" y="359200"/>
            <a:ext cx="51297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Bubblegum Sans"/>
                <a:ea typeface="Bubblegum Sans"/>
                <a:cs typeface="Bubblegum Sans"/>
                <a:sym typeface="Bubblegum Sans"/>
              </a:rPr>
              <a:t>School Expectations</a:t>
            </a:r>
            <a:endParaRPr sz="3400">
              <a:latin typeface="Bubblegum Sans"/>
              <a:ea typeface="Bubblegum Sans"/>
              <a:cs typeface="Bubblegum Sans"/>
              <a:sym typeface="Bubblegum Sans"/>
            </a:endParaRPr>
          </a:p>
        </p:txBody>
      </p:sp>
      <p:sp>
        <p:nvSpPr>
          <p:cNvPr id="126" name="Google Shape;126;p20"/>
          <p:cNvSpPr txBox="1"/>
          <p:nvPr/>
        </p:nvSpPr>
        <p:spPr>
          <a:xfrm>
            <a:off x="821500" y="1021225"/>
            <a:ext cx="5046300" cy="367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300">
                <a:solidFill>
                  <a:srgbClr val="E834A1"/>
                </a:solidFill>
                <a:latin typeface="Bubblegum Sans"/>
                <a:ea typeface="Bubblegum Sans"/>
                <a:cs typeface="Bubblegum Sans"/>
                <a:sym typeface="Bubblegum Sans"/>
              </a:rPr>
              <a:t>The 5 Bs:</a:t>
            </a:r>
            <a:endParaRPr sz="3300">
              <a:solidFill>
                <a:srgbClr val="E834A1"/>
              </a:solidFill>
              <a:latin typeface="Bubblegum Sans"/>
              <a:ea typeface="Bubblegum Sans"/>
              <a:cs typeface="Bubblegum Sans"/>
              <a:sym typeface="Bubblegum Sans"/>
            </a:endParaRPr>
          </a:p>
          <a:p>
            <a:pPr marL="0" lvl="0" indent="0" algn="l" rtl="0">
              <a:spcBef>
                <a:spcPts val="0"/>
              </a:spcBef>
              <a:spcAft>
                <a:spcPts val="0"/>
              </a:spcAft>
              <a:buNone/>
            </a:pPr>
            <a:endParaRPr sz="1500">
              <a:latin typeface="Bubblegum Sans"/>
              <a:ea typeface="Bubblegum Sans"/>
              <a:cs typeface="Bubblegum Sans"/>
              <a:sym typeface="Bubblegum Sans"/>
            </a:endParaRPr>
          </a:p>
          <a:p>
            <a:pPr marL="457200" lvl="0" indent="-438150" algn="l" rtl="0">
              <a:spcBef>
                <a:spcPts val="0"/>
              </a:spcBef>
              <a:spcAft>
                <a:spcPts val="0"/>
              </a:spcAft>
              <a:buSzPts val="3300"/>
              <a:buFont typeface="Bubblegum Sans"/>
              <a:buChar char="●"/>
            </a:pPr>
            <a:r>
              <a:rPr lang="en" sz="3300">
                <a:latin typeface="Bubblegum Sans"/>
                <a:ea typeface="Bubblegum Sans"/>
                <a:cs typeface="Bubblegum Sans"/>
                <a:sym typeface="Bubblegum Sans"/>
              </a:rPr>
              <a:t>Be Safe</a:t>
            </a:r>
            <a:endParaRPr sz="3300">
              <a:latin typeface="Bubblegum Sans"/>
              <a:ea typeface="Bubblegum Sans"/>
              <a:cs typeface="Bubblegum Sans"/>
              <a:sym typeface="Bubblegum Sans"/>
            </a:endParaRPr>
          </a:p>
          <a:p>
            <a:pPr marL="457200" lvl="0" indent="-438150" algn="l" rtl="0">
              <a:spcBef>
                <a:spcPts val="0"/>
              </a:spcBef>
              <a:spcAft>
                <a:spcPts val="0"/>
              </a:spcAft>
              <a:buSzPts val="3300"/>
              <a:buFont typeface="Bubblegum Sans"/>
              <a:buChar char="●"/>
            </a:pPr>
            <a:r>
              <a:rPr lang="en" sz="3300">
                <a:latin typeface="Bubblegum Sans"/>
                <a:ea typeface="Bubblegum Sans"/>
                <a:cs typeface="Bubblegum Sans"/>
                <a:sym typeface="Bubblegum Sans"/>
              </a:rPr>
              <a:t>Be Responsible</a:t>
            </a:r>
            <a:endParaRPr sz="3300">
              <a:latin typeface="Bubblegum Sans"/>
              <a:ea typeface="Bubblegum Sans"/>
              <a:cs typeface="Bubblegum Sans"/>
              <a:sym typeface="Bubblegum Sans"/>
            </a:endParaRPr>
          </a:p>
          <a:p>
            <a:pPr marL="457200" lvl="0" indent="-438150" algn="l" rtl="0">
              <a:spcBef>
                <a:spcPts val="0"/>
              </a:spcBef>
              <a:spcAft>
                <a:spcPts val="0"/>
              </a:spcAft>
              <a:buSzPts val="3300"/>
              <a:buFont typeface="Bubblegum Sans"/>
              <a:buChar char="●"/>
            </a:pPr>
            <a:r>
              <a:rPr lang="en" sz="3300">
                <a:latin typeface="Bubblegum Sans"/>
                <a:ea typeface="Bubblegum Sans"/>
                <a:cs typeface="Bubblegum Sans"/>
                <a:sym typeface="Bubblegum Sans"/>
              </a:rPr>
              <a:t>Be Respectful</a:t>
            </a:r>
            <a:endParaRPr sz="3300">
              <a:latin typeface="Bubblegum Sans"/>
              <a:ea typeface="Bubblegum Sans"/>
              <a:cs typeface="Bubblegum Sans"/>
              <a:sym typeface="Bubblegum Sans"/>
            </a:endParaRPr>
          </a:p>
          <a:p>
            <a:pPr marL="457200" lvl="0" indent="-438150" algn="l" rtl="0">
              <a:spcBef>
                <a:spcPts val="0"/>
              </a:spcBef>
              <a:spcAft>
                <a:spcPts val="0"/>
              </a:spcAft>
              <a:buSzPts val="3300"/>
              <a:buFont typeface="Bubblegum Sans"/>
              <a:buChar char="●"/>
            </a:pPr>
            <a:r>
              <a:rPr lang="en" sz="3300">
                <a:latin typeface="Bubblegum Sans"/>
                <a:ea typeface="Bubblegum Sans"/>
                <a:cs typeface="Bubblegum Sans"/>
                <a:sym typeface="Bubblegum Sans"/>
              </a:rPr>
              <a:t>Be Caring</a:t>
            </a:r>
            <a:endParaRPr sz="3300">
              <a:latin typeface="Bubblegum Sans"/>
              <a:ea typeface="Bubblegum Sans"/>
              <a:cs typeface="Bubblegum Sans"/>
              <a:sym typeface="Bubblegum Sans"/>
            </a:endParaRPr>
          </a:p>
          <a:p>
            <a:pPr marL="457200" lvl="0" indent="-438150" algn="l" rtl="0">
              <a:spcBef>
                <a:spcPts val="0"/>
              </a:spcBef>
              <a:spcAft>
                <a:spcPts val="0"/>
              </a:spcAft>
              <a:buSzPts val="3300"/>
              <a:buFont typeface="Bubblegum Sans"/>
              <a:buChar char="●"/>
            </a:pPr>
            <a:r>
              <a:rPr lang="en" sz="3300">
                <a:latin typeface="Bubblegum Sans"/>
                <a:ea typeface="Bubblegum Sans"/>
                <a:cs typeface="Bubblegum Sans"/>
                <a:sym typeface="Bubblegum Sans"/>
              </a:rPr>
              <a:t>Be Mindful</a:t>
            </a:r>
            <a:endParaRPr sz="3300">
              <a:latin typeface="Bubblegum Sans"/>
              <a:ea typeface="Bubblegum Sans"/>
              <a:cs typeface="Bubblegum Sans"/>
              <a:sym typeface="Bubblegum Sans"/>
            </a:endParaRPr>
          </a:p>
          <a:p>
            <a:pPr marL="0" lvl="0" indent="0" algn="l" rtl="0">
              <a:spcBef>
                <a:spcPts val="0"/>
              </a:spcBef>
              <a:spcAft>
                <a:spcPts val="0"/>
              </a:spcAft>
              <a:buNone/>
            </a:pPr>
            <a:endParaRPr>
              <a:latin typeface="Bubblegum Sans"/>
              <a:ea typeface="Bubblegum Sans"/>
              <a:cs typeface="Bubblegum Sans"/>
              <a:sym typeface="Bubblegum Sans"/>
            </a:endParaRPr>
          </a:p>
        </p:txBody>
      </p:sp>
      <p:sp>
        <p:nvSpPr>
          <p:cNvPr id="127" name="Google Shape;127;p20"/>
          <p:cNvSpPr txBox="1"/>
          <p:nvPr/>
        </p:nvSpPr>
        <p:spPr>
          <a:xfrm>
            <a:off x="5029825" y="1824100"/>
            <a:ext cx="3016500" cy="3093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Bubblegum Sans"/>
                <a:ea typeface="Bubblegum Sans"/>
                <a:cs typeface="Bubblegum Sans"/>
                <a:sym typeface="Bubblegum Sans"/>
              </a:rPr>
              <a:t>We use Class Dojo as a way to communicate classroom news.  Students are encouraged to follow our 5 Bs each day to earn Fun Friday events weekly and admission to the Good Behavior Celebration every 9 weeks.</a:t>
            </a:r>
            <a:endParaRPr sz="2100">
              <a:latin typeface="Bubblegum Sans"/>
              <a:ea typeface="Bubblegum Sans"/>
              <a:cs typeface="Bubblegum Sans"/>
              <a:sym typeface="Bubblegum Sans"/>
            </a:endParaRPr>
          </a:p>
        </p:txBody>
      </p:sp>
      <p:pic>
        <p:nvPicPr>
          <p:cNvPr id="128" name="Google Shape;128;p20"/>
          <p:cNvPicPr preferRelativeResize="0"/>
          <p:nvPr/>
        </p:nvPicPr>
        <p:blipFill>
          <a:blip r:embed="rId4">
            <a:alphaModFix/>
          </a:blip>
          <a:stretch>
            <a:fillRect/>
          </a:stretch>
        </p:blipFill>
        <p:spPr>
          <a:xfrm>
            <a:off x="4817338" y="359188"/>
            <a:ext cx="3228975" cy="14192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8"/>
                                        </p:tgtEl>
                                        <p:attrNameLst>
                                          <p:attrName>style.visibility</p:attrName>
                                        </p:attrNameLst>
                                      </p:cBhvr>
                                      <p:to>
                                        <p:strVal val="visible"/>
                                      </p:to>
                                    </p:set>
                                    <p:animEffect transition="in" filter="fade">
                                      <p:cBhvr>
                                        <p:cTn id="12" dur="1000"/>
                                        <p:tgtEl>
                                          <p:spTgt spid="128"/>
                                        </p:tgtEl>
                                      </p:cBhvr>
                                    </p:animEffect>
                                  </p:childTnLst>
                                </p:cTn>
                              </p:par>
                              <p:par>
                                <p:cTn id="13" presetID="10" presetClass="entr" presetSubtype="0" fill="hold" nodeType="withEffect">
                                  <p:stCondLst>
                                    <p:cond delay="0"/>
                                  </p:stCondLst>
                                  <p:childTnLst>
                                    <p:set>
                                      <p:cBhvr>
                                        <p:cTn id="14" dur="1" fill="hold">
                                          <p:stCondLst>
                                            <p:cond delay="0"/>
                                          </p:stCondLst>
                                        </p:cTn>
                                        <p:tgtEl>
                                          <p:spTgt spid="127"/>
                                        </p:tgtEl>
                                        <p:attrNameLst>
                                          <p:attrName>style.visibility</p:attrName>
                                        </p:attrNameLst>
                                      </p:cBhvr>
                                      <p:to>
                                        <p:strVal val="visible"/>
                                      </p:to>
                                    </p:set>
                                    <p:animEffect transition="in" filter="fade">
                                      <p:cBhvr>
                                        <p:cTn id="15"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134" name="Google Shape;134;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
        <p:nvSpPr>
          <p:cNvPr id="135" name="Google Shape;135;p21"/>
          <p:cNvSpPr/>
          <p:nvPr/>
        </p:nvSpPr>
        <p:spPr>
          <a:xfrm>
            <a:off x="353550" y="256725"/>
            <a:ext cx="8436900" cy="4587900"/>
          </a:xfrm>
          <a:prstGeom prst="rect">
            <a:avLst/>
          </a:prstGeom>
          <a:solidFill>
            <a:schemeClr val="lt2"/>
          </a:solidFill>
          <a:ln w="28575" cap="flat" cmpd="sng">
            <a:solidFill>
              <a:srgbClr val="FF00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1"/>
          <p:cNvSpPr txBox="1"/>
          <p:nvPr/>
        </p:nvSpPr>
        <p:spPr>
          <a:xfrm>
            <a:off x="468400" y="359200"/>
            <a:ext cx="3649500" cy="708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400">
                <a:latin typeface="Bubblegum Sans"/>
                <a:ea typeface="Bubblegum Sans"/>
                <a:cs typeface="Bubblegum Sans"/>
                <a:sym typeface="Bubblegum Sans"/>
              </a:rPr>
              <a:t>Conferences:</a:t>
            </a:r>
            <a:endParaRPr sz="3400">
              <a:latin typeface="Bubblegum Sans"/>
              <a:ea typeface="Bubblegum Sans"/>
              <a:cs typeface="Bubblegum Sans"/>
              <a:sym typeface="Bubblegum Sans"/>
            </a:endParaRPr>
          </a:p>
        </p:txBody>
      </p:sp>
      <p:sp>
        <p:nvSpPr>
          <p:cNvPr id="137" name="Google Shape;137;p21"/>
          <p:cNvSpPr txBox="1"/>
          <p:nvPr/>
        </p:nvSpPr>
        <p:spPr>
          <a:xfrm>
            <a:off x="871500" y="984325"/>
            <a:ext cx="7208400" cy="3740400"/>
          </a:xfrm>
          <a:prstGeom prst="rect">
            <a:avLst/>
          </a:prstGeom>
          <a:noFill/>
          <a:ln>
            <a:noFill/>
          </a:ln>
        </p:spPr>
        <p:txBody>
          <a:bodyPr spcFirstLastPara="1" wrap="square" lIns="91425" tIns="91425" rIns="91425" bIns="91425" anchor="t" anchorCtr="0">
            <a:spAutoFit/>
          </a:bodyPr>
          <a:lstStyle/>
          <a:p>
            <a:pPr marL="457200" lvl="0" indent="-425450" algn="l" rtl="0">
              <a:spcBef>
                <a:spcPts val="0"/>
              </a:spcBef>
              <a:spcAft>
                <a:spcPts val="0"/>
              </a:spcAft>
              <a:buClr>
                <a:srgbClr val="9900FF"/>
              </a:buClr>
              <a:buSzPts val="3100"/>
              <a:buFont typeface="Bubblegum Sans"/>
              <a:buChar char="●"/>
            </a:pPr>
            <a:r>
              <a:rPr lang="en" sz="3100">
                <a:solidFill>
                  <a:srgbClr val="9900FF"/>
                </a:solidFill>
                <a:latin typeface="Bubblegum Sans"/>
                <a:ea typeface="Bubblegum Sans"/>
                <a:cs typeface="Bubblegum Sans"/>
                <a:sym typeface="Bubblegum Sans"/>
              </a:rPr>
              <a:t>Fall conferences will begin soon.</a:t>
            </a:r>
            <a:endParaRPr sz="3100">
              <a:solidFill>
                <a:srgbClr val="9900FF"/>
              </a:solidFill>
              <a:latin typeface="Bubblegum Sans"/>
              <a:ea typeface="Bubblegum Sans"/>
              <a:cs typeface="Bubblegum Sans"/>
              <a:sym typeface="Bubblegum Sans"/>
            </a:endParaRPr>
          </a:p>
          <a:p>
            <a:pPr marL="457200" lvl="0" indent="-425450" algn="l" rtl="0">
              <a:spcBef>
                <a:spcPts val="0"/>
              </a:spcBef>
              <a:spcAft>
                <a:spcPts val="0"/>
              </a:spcAft>
              <a:buClr>
                <a:srgbClr val="9900FF"/>
              </a:buClr>
              <a:buSzPts val="3100"/>
              <a:buFont typeface="Bubblegum Sans"/>
              <a:buChar char="●"/>
            </a:pPr>
            <a:r>
              <a:rPr lang="en" sz="3100">
                <a:solidFill>
                  <a:srgbClr val="9900FF"/>
                </a:solidFill>
                <a:latin typeface="Bubblegum Sans"/>
                <a:ea typeface="Bubblegum Sans"/>
                <a:cs typeface="Bubblegum Sans"/>
                <a:sym typeface="Bubblegum Sans"/>
              </a:rPr>
              <a:t>These conferences are required for all in-person or through Zoom. Students are encouraged to attend to discuss their progress.</a:t>
            </a:r>
            <a:endParaRPr sz="3100">
              <a:solidFill>
                <a:srgbClr val="9900FF"/>
              </a:solidFill>
              <a:latin typeface="Bubblegum Sans"/>
              <a:ea typeface="Bubblegum Sans"/>
              <a:cs typeface="Bubblegum Sans"/>
              <a:sym typeface="Bubblegum Sans"/>
            </a:endParaRPr>
          </a:p>
          <a:p>
            <a:pPr marL="457200" lvl="0" indent="-425450" algn="l" rtl="0">
              <a:spcBef>
                <a:spcPts val="0"/>
              </a:spcBef>
              <a:spcAft>
                <a:spcPts val="0"/>
              </a:spcAft>
              <a:buClr>
                <a:srgbClr val="9900FF"/>
              </a:buClr>
              <a:buSzPts val="3100"/>
              <a:buFont typeface="Bubblegum Sans"/>
              <a:buChar char="●"/>
            </a:pPr>
            <a:r>
              <a:rPr lang="en" sz="3100">
                <a:solidFill>
                  <a:srgbClr val="9900FF"/>
                </a:solidFill>
                <a:latin typeface="Bubblegum Sans"/>
                <a:ea typeface="Bubblegum Sans"/>
                <a:cs typeface="Bubblegum Sans"/>
                <a:sym typeface="Bubblegum Sans"/>
              </a:rPr>
              <a:t>Additional conferences throughout the year are scheduled as needed or upon request.</a:t>
            </a:r>
            <a:endParaRPr sz="3100">
              <a:solidFill>
                <a:srgbClr val="9900FF"/>
              </a:solidFill>
              <a:latin typeface="Bubblegum Sans"/>
              <a:ea typeface="Bubblegum Sans"/>
              <a:cs typeface="Bubblegum Sans"/>
              <a:sym typeface="Bubblegum Sans"/>
            </a:endParaRPr>
          </a:p>
          <a:p>
            <a:pPr marL="0" lvl="0" indent="0" algn="l" rtl="0">
              <a:spcBef>
                <a:spcPts val="0"/>
              </a:spcBef>
              <a:spcAft>
                <a:spcPts val="0"/>
              </a:spcAft>
              <a:buNone/>
            </a:pPr>
            <a:endParaRPr>
              <a:latin typeface="Bubblegum Sans"/>
              <a:ea typeface="Bubblegum Sans"/>
              <a:cs typeface="Bubblegum Sans"/>
              <a:sym typeface="Bubblegu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fade">
                                      <p:cBhvr>
                                        <p:cTn id="7"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907</Words>
  <Application>Microsoft Office PowerPoint</Application>
  <PresentationFormat>On-screen Show (16:9)</PresentationFormat>
  <Paragraphs>124</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 Rounded</vt:lpstr>
      <vt:lpstr>Arial</vt:lpstr>
      <vt:lpstr>Bubblegum Sans</vt:lpstr>
      <vt:lpstr>Pacifico</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Edmunds, Jennifer</dc:creator>
  <cp:lastModifiedBy>Bowen, Heather</cp:lastModifiedBy>
  <cp:revision>1</cp:revision>
  <dcterms:modified xsi:type="dcterms:W3CDTF">2022-08-30T18:29:49Z</dcterms:modified>
</cp:coreProperties>
</file>