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79" r:id="rId3"/>
  </p:sldMasterIdLst>
  <p:notesMasterIdLst>
    <p:notesMasterId r:id="rId52"/>
  </p:notesMasterIdLst>
  <p:handoutMasterIdLst>
    <p:handoutMasterId r:id="rId53"/>
  </p:handoutMasterIdLst>
  <p:sldIdLst>
    <p:sldId id="257" r:id="rId4"/>
    <p:sldId id="364" r:id="rId5"/>
    <p:sldId id="283" r:id="rId6"/>
    <p:sldId id="296" r:id="rId7"/>
    <p:sldId id="297" r:id="rId8"/>
    <p:sldId id="298" r:id="rId9"/>
    <p:sldId id="299" r:id="rId10"/>
    <p:sldId id="309" r:id="rId11"/>
    <p:sldId id="310" r:id="rId12"/>
    <p:sldId id="311" r:id="rId13"/>
    <p:sldId id="312" r:id="rId14"/>
    <p:sldId id="361" r:id="rId15"/>
    <p:sldId id="362" r:id="rId16"/>
    <p:sldId id="363" r:id="rId17"/>
    <p:sldId id="332" r:id="rId18"/>
    <p:sldId id="347" r:id="rId19"/>
    <p:sldId id="345" r:id="rId20"/>
    <p:sldId id="349" r:id="rId21"/>
    <p:sldId id="346" r:id="rId22"/>
    <p:sldId id="350" r:id="rId23"/>
    <p:sldId id="351" r:id="rId24"/>
    <p:sldId id="318" r:id="rId25"/>
    <p:sldId id="359" r:id="rId26"/>
    <p:sldId id="355" r:id="rId27"/>
    <p:sldId id="358" r:id="rId28"/>
    <p:sldId id="274" r:id="rId29"/>
    <p:sldId id="369" r:id="rId30"/>
    <p:sldId id="260" r:id="rId31"/>
    <p:sldId id="370" r:id="rId32"/>
    <p:sldId id="261" r:id="rId33"/>
    <p:sldId id="371" r:id="rId34"/>
    <p:sldId id="338" r:id="rId35"/>
    <p:sldId id="376" r:id="rId36"/>
    <p:sldId id="377" r:id="rId37"/>
    <p:sldId id="378" r:id="rId38"/>
    <p:sldId id="379" r:id="rId39"/>
    <p:sldId id="380" r:id="rId40"/>
    <p:sldId id="381" r:id="rId41"/>
    <p:sldId id="382" r:id="rId42"/>
    <p:sldId id="383" r:id="rId43"/>
    <p:sldId id="256" r:id="rId44"/>
    <p:sldId id="258" r:id="rId45"/>
    <p:sldId id="259" r:id="rId46"/>
    <p:sldId id="373" r:id="rId47"/>
    <p:sldId id="374" r:id="rId48"/>
    <p:sldId id="375" r:id="rId49"/>
    <p:sldId id="262" r:id="rId50"/>
    <p:sldId id="263" r:id="rId51"/>
  </p:sldIdLst>
  <p:sldSz cx="9144000" cy="6858000" type="screen4x3"/>
  <p:notesSz cx="7010400" cy="92964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99"/>
    <a:srgbClr val="FFFF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DAED61-3017-3F32-DCE5-0D0FB9D836D7}" v="311" dt="2025-08-26T18:04:13.1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81977" autoAdjust="0"/>
  </p:normalViewPr>
  <p:slideViewPr>
    <p:cSldViewPr>
      <p:cViewPr varScale="1">
        <p:scale>
          <a:sx n="90" d="100"/>
          <a:sy n="90" d="100"/>
        </p:scale>
        <p:origin x="2442" y="9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672"/>
    </p:cViewPr>
  </p:sorterViewPr>
  <p:notesViewPr>
    <p:cSldViewPr>
      <p:cViewPr varScale="1">
        <p:scale>
          <a:sx n="55" d="100"/>
          <a:sy n="55" d="100"/>
        </p:scale>
        <p:origin x="181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467E06C-54A6-E4AC-AFC1-24E01ADE0877}"/>
              </a:ext>
            </a:extLst>
          </p:cNvPr>
          <p:cNvSpPr>
            <a:spLocks noGrp="1" noChangeArrowheads="1"/>
          </p:cNvSpPr>
          <p:nvPr>
            <p:ph type="hdr" sz="quarter"/>
          </p:nvPr>
        </p:nvSpPr>
        <p:spPr bwMode="auto">
          <a:xfrm>
            <a:off x="0" y="0"/>
            <a:ext cx="3038475"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defTabSz="931863" eaLnBrk="1" hangingPunct="1">
              <a:defRPr sz="1200" b="0">
                <a:latin typeface="Arial" panose="020B0604020202020204" pitchFamily="34" charset="0"/>
              </a:defRPr>
            </a:lvl1pPr>
          </a:lstStyle>
          <a:p>
            <a:pPr>
              <a:defRPr/>
            </a:pPr>
            <a:endParaRPr lang="en-US" altLang="en-US"/>
          </a:p>
        </p:txBody>
      </p:sp>
      <p:sp>
        <p:nvSpPr>
          <p:cNvPr id="10243" name="Rectangle 3">
            <a:extLst>
              <a:ext uri="{FF2B5EF4-FFF2-40B4-BE49-F238E27FC236}">
                <a16:creationId xmlns:a16="http://schemas.microsoft.com/office/drawing/2014/main" id="{FFDCF423-6D36-3014-5FF2-0467EF806B9C}"/>
              </a:ext>
            </a:extLst>
          </p:cNvPr>
          <p:cNvSpPr>
            <a:spLocks noGrp="1" noChangeArrowheads="1"/>
          </p:cNvSpPr>
          <p:nvPr>
            <p:ph type="dt" idx="1"/>
          </p:nvPr>
        </p:nvSpPr>
        <p:spPr bwMode="auto">
          <a:xfrm>
            <a:off x="3970338" y="0"/>
            <a:ext cx="3038475"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algn="r" defTabSz="931863" eaLnBrk="1" hangingPunct="1">
              <a:defRPr sz="1200" b="0">
                <a:latin typeface="Arial" panose="020B0604020202020204" pitchFamily="34" charset="0"/>
              </a:defRPr>
            </a:lvl1pPr>
          </a:lstStyle>
          <a:p>
            <a:pPr>
              <a:defRPr/>
            </a:pPr>
            <a:endParaRPr lang="en-US" altLang="en-US"/>
          </a:p>
        </p:txBody>
      </p:sp>
      <p:sp>
        <p:nvSpPr>
          <p:cNvPr id="2052" name="Rectangle 4">
            <a:extLst>
              <a:ext uri="{FF2B5EF4-FFF2-40B4-BE49-F238E27FC236}">
                <a16:creationId xmlns:a16="http://schemas.microsoft.com/office/drawing/2014/main" id="{5507E05A-6C25-AFF3-32CA-70C5D8763CAA}"/>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a:extLst>
              <a:ext uri="{FF2B5EF4-FFF2-40B4-BE49-F238E27FC236}">
                <a16:creationId xmlns:a16="http://schemas.microsoft.com/office/drawing/2014/main" id="{886EE35C-B209-50A9-189F-0A7A469759DD}"/>
              </a:ext>
            </a:extLst>
          </p:cNvPr>
          <p:cNvSpPr>
            <a:spLocks noGrp="1" noChangeArrowheads="1"/>
          </p:cNvSpPr>
          <p:nvPr>
            <p:ph type="body" sz="quarter" idx="3"/>
          </p:nvPr>
        </p:nvSpPr>
        <p:spPr bwMode="auto">
          <a:xfrm>
            <a:off x="701675" y="4416425"/>
            <a:ext cx="5607050" cy="4183063"/>
          </a:xfrm>
          <a:prstGeom prst="rect">
            <a:avLst/>
          </a:prstGeom>
          <a:noFill/>
          <a:ln>
            <a:noFill/>
          </a:ln>
          <a:effectLst/>
        </p:spPr>
        <p:txBody>
          <a:bodyPr vert="horz" wrap="square" lIns="93177" tIns="46589" rIns="93177" bIns="4658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0246" name="Rectangle 6">
            <a:extLst>
              <a:ext uri="{FF2B5EF4-FFF2-40B4-BE49-F238E27FC236}">
                <a16:creationId xmlns:a16="http://schemas.microsoft.com/office/drawing/2014/main" id="{28F2B11D-83E7-0455-D260-C3F39AF64C57}"/>
              </a:ext>
            </a:extLst>
          </p:cNvPr>
          <p:cNvSpPr>
            <a:spLocks noGrp="1" noChangeArrowheads="1"/>
          </p:cNvSpPr>
          <p:nvPr>
            <p:ph type="ftr" sz="quarter" idx="4"/>
          </p:nvPr>
        </p:nvSpPr>
        <p:spPr bwMode="auto">
          <a:xfrm>
            <a:off x="0" y="8829675"/>
            <a:ext cx="3038475"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defTabSz="931863" eaLnBrk="1" hangingPunct="1">
              <a:defRPr sz="1200" b="0">
                <a:latin typeface="Arial" panose="020B0604020202020204" pitchFamily="34" charset="0"/>
              </a:defRPr>
            </a:lvl1pPr>
          </a:lstStyle>
          <a:p>
            <a:pPr>
              <a:defRPr/>
            </a:pPr>
            <a:endParaRPr lang="en-US" altLang="en-US"/>
          </a:p>
        </p:txBody>
      </p:sp>
      <p:sp>
        <p:nvSpPr>
          <p:cNvPr id="10247" name="Rectangle 7">
            <a:extLst>
              <a:ext uri="{FF2B5EF4-FFF2-40B4-BE49-F238E27FC236}">
                <a16:creationId xmlns:a16="http://schemas.microsoft.com/office/drawing/2014/main" id="{DA77754A-DBFC-E474-9B1E-56294759042D}"/>
              </a:ext>
            </a:extLst>
          </p:cNvPr>
          <p:cNvSpPr>
            <a:spLocks noGrp="1" noChangeArrowheads="1"/>
          </p:cNvSpPr>
          <p:nvPr>
            <p:ph type="sldNum" sz="quarter" idx="5"/>
          </p:nvPr>
        </p:nvSpPr>
        <p:spPr bwMode="auto">
          <a:xfrm>
            <a:off x="3970338" y="8829675"/>
            <a:ext cx="3038475"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algn="r" defTabSz="931863" eaLnBrk="1" hangingPunct="1">
              <a:defRPr sz="1200" b="0"/>
            </a:lvl1pPr>
          </a:lstStyle>
          <a:p>
            <a:pPr>
              <a:defRPr/>
            </a:pPr>
            <a:fld id="{8EDA7C7A-3A68-4D93-B5D3-5C61DEDBC9E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750A2A41-1190-2DDA-AD55-259445A7E2B6}"/>
              </a:ext>
            </a:extLst>
          </p:cNvPr>
          <p:cNvSpPr>
            <a:spLocks noGrp="1" noRot="1" noChangeAspect="1" noChangeArrowheads="1" noTextEdit="1"/>
          </p:cNvSpPr>
          <p:nvPr>
            <p:ph type="sldImg"/>
          </p:nvPr>
        </p:nvSpPr>
        <p:spPr>
          <a:ln/>
        </p:spPr>
      </p:sp>
      <p:sp>
        <p:nvSpPr>
          <p:cNvPr id="4099" name="Notes Placeholder 2">
            <a:extLst>
              <a:ext uri="{FF2B5EF4-FFF2-40B4-BE49-F238E27FC236}">
                <a16:creationId xmlns:a16="http://schemas.microsoft.com/office/drawing/2014/main" id="{E5774C75-0472-A928-2CDB-6C83CCCFFEE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55AA945-80B6-5E5E-9137-B49C589BFA61}"/>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E0025C62-8409-9923-175C-44A07C469FD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A4FB19FF-B41B-C787-8140-B11075A2DC00}"/>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FA09E29C-A94B-84B5-44C4-B7DD7DC8CB5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01296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70763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03500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2620897B-D268-9FC0-144C-A77C2A0044FF}"/>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9B93C60A-CB11-156D-96F8-973B7092F5C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7BA4839E-9864-C138-DBEF-6C1AA208D34F}"/>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53D3538B-5603-DDE2-358D-D9DF1058666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These policies will be uploaded to our district and school websites.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50931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51388F54-CD78-F92D-01E7-6D7DA640AF42}"/>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A0AE4965-B1F1-4CCF-5133-DBC647AFDCB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60386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0851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39780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97A75F06-0BE9-7E0A-5C94-FA9B1F1194D0}"/>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A4803BD1-7A17-4CC8-106F-AF43A8376CE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0767B578-4CF9-2652-7812-8E5A09896CFE}"/>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0BFF37C1-AAF1-66AD-26CA-062F0A158B0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59000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68782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F4E9BA61-7BC4-6988-0851-1E8CC3BC64E9}"/>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CACE7CF9-410A-03F7-F398-2997B72C6DE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0DF9F983-120D-1BEC-8B6F-46E5A0A4BB62}"/>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D25CF20C-C2EB-32E6-9129-8855404AD7E6}"/>
              </a:ext>
            </a:extLst>
          </p:cNvPr>
          <p:cNvSpPr>
            <a:spLocks noGrp="1"/>
          </p:cNvSpPr>
          <p:nvPr>
            <p:ph type="body" idx="1"/>
          </p:nvPr>
        </p:nvSpPr>
        <p:spPr/>
        <p:txBody>
          <a:bodyPr/>
          <a:lstStyle/>
          <a:p>
            <a:pPr>
              <a:defRPr/>
            </a:pPr>
            <a:r>
              <a:rPr lang="en-US" sz="1400" b="1" dirty="0">
                <a:latin typeface="+mn-lt"/>
              </a:rPr>
              <a:t>Now I would like to talk about Bullying.  House Bill 250 states that each local Board of Education shall adopt a policy prohibiting bullying of a student and requires the policy to be included in the Student Code of Conduct.</a:t>
            </a:r>
            <a:r>
              <a:rPr lang="en-US" sz="2000" dirty="0"/>
              <a:t> </a:t>
            </a:r>
          </a:p>
          <a:p>
            <a:pPr>
              <a:defRPr/>
            </a:pPr>
            <a:endParaRPr lang="en-US" sz="2000" dirty="0"/>
          </a:p>
          <a:p>
            <a:pPr>
              <a:defRPr/>
            </a:pPr>
            <a:r>
              <a:rPr lang="en-US" sz="1400" b="1" dirty="0">
                <a:latin typeface="+mn-lt"/>
              </a:rPr>
              <a:t>The Student Code of Conduct also contains provisions that address any off-campus behavior through cell phone and computer communication.</a:t>
            </a:r>
          </a:p>
          <a:p>
            <a:pPr>
              <a:defRPr/>
            </a:pPr>
            <a:endParaRPr lang="en-US" sz="1400" b="1" dirty="0">
              <a:latin typeface="+mn-lt"/>
            </a:endParaRPr>
          </a:p>
          <a:p>
            <a:pPr>
              <a:defRPr/>
            </a:pPr>
            <a:r>
              <a:rPr lang="en-US" sz="1400" b="1" dirty="0">
                <a:latin typeface="+mn-lt"/>
              </a:rPr>
              <a:t>Any school employee who has reliable information to suspect that a student is a target of bullying is required to immediately report it to the principal.</a:t>
            </a:r>
          </a:p>
          <a:p>
            <a:pPr>
              <a:defRPr/>
            </a:pPr>
            <a:endParaRPr lang="en-US" sz="1400" b="1" dirty="0">
              <a:latin typeface="+mn-l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47754786-3432-D65E-376A-8C77D310941A}"/>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8BAF0E81-1AC2-ECBB-BA5E-79F0F7B241E6}"/>
              </a:ext>
            </a:extLst>
          </p:cNvPr>
          <p:cNvSpPr>
            <a:spLocks noGrp="1"/>
          </p:cNvSpPr>
          <p:nvPr>
            <p:ph type="body" idx="1"/>
          </p:nvPr>
        </p:nvSpPr>
        <p:spPr/>
        <p:txBody>
          <a:bodyPr/>
          <a:lstStyle/>
          <a:p>
            <a:pPr>
              <a:defRPr/>
            </a:pPr>
            <a:r>
              <a:rPr lang="en-US" sz="1400" b="1" dirty="0">
                <a:latin typeface="+mn-lt"/>
              </a:rPr>
              <a:t>What is Bullying? In the state of Georgia Bullying is classified as:</a:t>
            </a:r>
          </a:p>
          <a:p>
            <a:pPr>
              <a:defRPr/>
            </a:pPr>
            <a:endParaRPr lang="en-US" sz="1400" b="1" dirty="0">
              <a:latin typeface="+mn-lt"/>
            </a:endParaRPr>
          </a:p>
          <a:p>
            <a:pPr>
              <a:defRPr/>
            </a:pPr>
            <a:r>
              <a:rPr lang="en-US" sz="1400" b="1" dirty="0">
                <a:latin typeface="+mn-lt"/>
              </a:rPr>
              <a:t>   1. Any willful attempt or threat to inflict injury on another person, when accompanied by an apparent present ability to do so.  And</a:t>
            </a:r>
          </a:p>
          <a:p>
            <a:pPr>
              <a:defRPr/>
            </a:pPr>
            <a:endParaRPr lang="en-US" sz="1400" b="1" dirty="0">
              <a:latin typeface="+mn-lt"/>
            </a:endParaRPr>
          </a:p>
          <a:p>
            <a:pPr>
              <a:defRPr/>
            </a:pPr>
            <a:r>
              <a:rPr lang="en-US" sz="1400" b="1" dirty="0">
                <a:latin typeface="+mn-lt"/>
              </a:rPr>
              <a:t>   2. Any intentional display of force that would give the victim reason to fear or expect immediate bodily harm.</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707669B6-8DF8-3DEB-A5A2-E5190E8DE84B}"/>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1FF7FD10-7AD5-9E69-F335-FD47C882A5C0}"/>
              </a:ext>
            </a:extLst>
          </p:cNvPr>
          <p:cNvSpPr>
            <a:spLocks noGrp="1"/>
          </p:cNvSpPr>
          <p:nvPr>
            <p:ph type="body" idx="1"/>
          </p:nvPr>
        </p:nvSpPr>
        <p:spPr/>
        <p:txBody>
          <a:bodyPr/>
          <a:lstStyle/>
          <a:p>
            <a:pPr>
              <a:defRPr/>
            </a:pPr>
            <a:r>
              <a:rPr lang="en-US" sz="1400" b="1" dirty="0">
                <a:latin typeface="+mn-lt"/>
              </a:rPr>
              <a:t>And number 3 is :</a:t>
            </a:r>
          </a:p>
          <a:p>
            <a:pPr>
              <a:defRPr/>
            </a:pPr>
            <a:endParaRPr lang="en-US" sz="1400" b="1" dirty="0">
              <a:latin typeface="+mn-lt"/>
            </a:endParaRPr>
          </a:p>
          <a:p>
            <a:pPr>
              <a:defRPr/>
            </a:pPr>
            <a:r>
              <a:rPr lang="en-US" sz="1400" b="1" dirty="0">
                <a:latin typeface="+mn-lt"/>
              </a:rPr>
              <a:t>Any intentional written, verbal or physical act, which a reasonable person would perceive as being intended to threaten, harass, or intimidate that causes another person substantial physical or visible bodily harm;</a:t>
            </a:r>
          </a:p>
          <a:p>
            <a:pPr>
              <a:defRPr/>
            </a:pPr>
            <a:endParaRPr lang="en-US" sz="1400" b="1" dirty="0">
              <a:latin typeface="+mn-lt"/>
            </a:endParaRPr>
          </a:p>
          <a:p>
            <a:pPr>
              <a:defRPr/>
            </a:pPr>
            <a:r>
              <a:rPr lang="en-US" sz="1400" b="1" dirty="0">
                <a:latin typeface="+mn-lt"/>
              </a:rPr>
              <a:t>Affects the student's education;</a:t>
            </a:r>
          </a:p>
          <a:p>
            <a:pPr>
              <a:defRPr/>
            </a:pPr>
            <a:endParaRPr lang="en-US" sz="1400" b="1" dirty="0">
              <a:latin typeface="+mn-lt"/>
            </a:endParaRPr>
          </a:p>
          <a:p>
            <a:pPr>
              <a:defRPr/>
            </a:pPr>
            <a:r>
              <a:rPr lang="en-US" sz="1400" b="1" dirty="0">
                <a:latin typeface="+mn-lt"/>
              </a:rPr>
              <a:t>Is so severe, persistent, or pervasive that it creates an intimidating or threatening educational environment;</a:t>
            </a:r>
          </a:p>
          <a:p>
            <a:pPr>
              <a:defRPr/>
            </a:pPr>
            <a:endParaRPr lang="en-US" sz="1400" b="1" dirty="0">
              <a:latin typeface="+mn-lt"/>
            </a:endParaRPr>
          </a:p>
          <a:p>
            <a:pPr>
              <a:defRPr/>
            </a:pPr>
            <a:r>
              <a:rPr lang="en-US" sz="1400" b="1" dirty="0">
                <a:latin typeface="+mn-lt"/>
              </a:rPr>
              <a:t>And has the effect of disrupting the orderly operation of the school</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9EEE770A-8A99-556C-EB16-84EA2A093D1D}"/>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19842926-6653-EE6D-444E-869628113DE8}"/>
              </a:ext>
            </a:extLst>
          </p:cNvPr>
          <p:cNvSpPr>
            <a:spLocks noGrp="1"/>
          </p:cNvSpPr>
          <p:nvPr>
            <p:ph type="body" idx="1"/>
          </p:nvPr>
        </p:nvSpPr>
        <p:spPr/>
        <p:txBody>
          <a:bodyPr/>
          <a:lstStyle/>
          <a:p>
            <a:pPr>
              <a:defRPr/>
            </a:pPr>
            <a:r>
              <a:rPr lang="en-US" sz="1400" b="1" dirty="0">
                <a:latin typeface="+mn-lt"/>
              </a:rPr>
              <a:t>Bullying also includes acts through electronic communication or Social Media.  Whether or not such electronic act originated on school property or with school equipment. If said communication is:</a:t>
            </a:r>
          </a:p>
          <a:p>
            <a:pPr>
              <a:defRPr/>
            </a:pPr>
            <a:r>
              <a:rPr lang="en-US" sz="1400" b="1" dirty="0">
                <a:latin typeface="+mn-lt"/>
              </a:rPr>
              <a:t> </a:t>
            </a:r>
          </a:p>
          <a:p>
            <a:pPr marL="171450" indent="-171450">
              <a:buFont typeface="Arial" panose="020B0604020202020204" pitchFamily="34" charset="0"/>
              <a:buChar char="•"/>
              <a:defRPr/>
            </a:pPr>
            <a:r>
              <a:rPr lang="en-US" sz="1400" b="1" dirty="0">
                <a:latin typeface="+mn-lt"/>
              </a:rPr>
              <a:t>Directed specifically at students or school personnel</a:t>
            </a:r>
          </a:p>
          <a:p>
            <a:pPr marL="171450" indent="-171450">
              <a:buFont typeface="Arial" panose="020B0604020202020204" pitchFamily="34" charset="0"/>
              <a:buChar char="•"/>
              <a:defRPr/>
            </a:pPr>
            <a:endParaRPr lang="en-US" sz="1400" b="1" dirty="0">
              <a:latin typeface="+mn-lt"/>
            </a:endParaRPr>
          </a:p>
          <a:p>
            <a:pPr marL="171450" indent="-171450">
              <a:buFont typeface="Arial" panose="020B0604020202020204" pitchFamily="34" charset="0"/>
              <a:buChar char="•"/>
              <a:defRPr/>
            </a:pPr>
            <a:r>
              <a:rPr lang="en-US" sz="1400" b="1" dirty="0">
                <a:latin typeface="+mn-lt"/>
              </a:rPr>
              <a:t>Is maliciously intended to threaten the safety of persons specified or disrupts the orderly operation of the school, and</a:t>
            </a:r>
          </a:p>
          <a:p>
            <a:pPr marL="171450" indent="-171450">
              <a:buFont typeface="Arial" panose="020B0604020202020204" pitchFamily="34" charset="0"/>
              <a:buChar char="•"/>
              <a:defRPr/>
            </a:pPr>
            <a:endParaRPr lang="en-US" sz="1400" b="1" dirty="0">
              <a:latin typeface="+mn-lt"/>
            </a:endParaRPr>
          </a:p>
          <a:p>
            <a:pPr marL="171450" indent="-171450">
              <a:buFont typeface="Arial" panose="020B0604020202020204" pitchFamily="34" charset="0"/>
              <a:buChar char="•"/>
              <a:defRPr/>
            </a:pPr>
            <a:r>
              <a:rPr lang="en-US" sz="1400" b="1" dirty="0">
                <a:latin typeface="+mn-lt"/>
              </a:rPr>
              <a:t>Creates a reasonable fear of harm to the student or school personnel’s person or property</a:t>
            </a:r>
          </a:p>
          <a:p>
            <a:pPr marL="171450" indent="-171450">
              <a:buFont typeface="Arial" panose="020B0604020202020204" pitchFamily="34" charset="0"/>
              <a:buChar char="•"/>
              <a:defRPr/>
            </a:pPr>
            <a:endParaRPr lang="en-US" sz="1400" b="1" dirty="0">
              <a:latin typeface="+mn-lt"/>
            </a:endParaRPr>
          </a:p>
          <a:p>
            <a:pPr>
              <a:buFont typeface="Arial" panose="020B0604020202020204" pitchFamily="34" charset="0"/>
              <a:buNone/>
              <a:defRPr/>
            </a:pPr>
            <a:r>
              <a:rPr lang="en-US" sz="1400" b="1" dirty="0">
                <a:latin typeface="+mn-lt"/>
              </a:rPr>
              <a:t>It is important to remember that electronic communication includes the transfer of signs, signals, writings, images, sounds, and photos</a:t>
            </a:r>
            <a:endParaRPr lang="en-US" b="1" dirty="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42F6AF90-B1BB-4F5D-50D5-2A6F07A364C3}"/>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3238085D-2CC1-DED8-70D0-03D6F619BD7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F4E62710-8A78-3E54-408E-7D2BD6FF7250}"/>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479D5417-D75A-BC10-0F47-28C57ECD29F7}"/>
              </a:ext>
            </a:extLst>
          </p:cNvPr>
          <p:cNvSpPr>
            <a:spLocks noGrp="1"/>
          </p:cNvSpPr>
          <p:nvPr>
            <p:ph type="body" idx="1"/>
          </p:nvPr>
        </p:nvSpPr>
        <p:spPr/>
        <p:txBody>
          <a:bodyPr/>
          <a:lstStyle/>
          <a:p>
            <a:pPr>
              <a:defRPr/>
            </a:pPr>
            <a:r>
              <a:rPr lang="en-US" sz="1400" b="1" dirty="0">
                <a:latin typeface="+mn-lt"/>
              </a:rPr>
              <a:t>Acts of bullying shall be punished by a range of consequences through the progressive discipline process.  Consequences include, at a minimum, counseling and disciplinary action appropriate under the circumstances.</a:t>
            </a:r>
          </a:p>
          <a:p>
            <a:pPr>
              <a:defRPr/>
            </a:pPr>
            <a:r>
              <a:rPr lang="en-US" sz="1400" b="1" dirty="0">
                <a:latin typeface="+mn-lt"/>
              </a:rPr>
              <a:t>Georgia law mandates that upon a finding by the disciplinary hearing officer, panel or tribunal that a student in grades 6-12 has committed the offense of bullying for the third time in a school year the student shall be assigned to an alternative school.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F4E62710-8A78-3E54-408E-7D2BD6FF7250}"/>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479D5417-D75A-BC10-0F47-28C57ECD29F7}"/>
              </a:ext>
            </a:extLst>
          </p:cNvPr>
          <p:cNvSpPr>
            <a:spLocks noGrp="1"/>
          </p:cNvSpPr>
          <p:nvPr>
            <p:ph type="body" idx="1"/>
          </p:nvPr>
        </p:nvSpPr>
        <p:spPr/>
        <p:txBody>
          <a:bodyPr/>
          <a:lstStyle/>
          <a:p>
            <a:pPr>
              <a:defRPr/>
            </a:pPr>
            <a:endParaRPr lang="en-US" sz="1400" b="1" dirty="0">
              <a:latin typeface="+mn-lt"/>
            </a:endParaRPr>
          </a:p>
        </p:txBody>
      </p:sp>
    </p:spTree>
    <p:extLst>
      <p:ext uri="{BB962C8B-B14F-4D97-AF65-F5344CB8AC3E}">
        <p14:creationId xmlns:p14="http://schemas.microsoft.com/office/powerpoint/2010/main" val="2758176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FCFEA2AF-D77F-73E5-4AC6-97DBD2538F16}"/>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484015A9-55DF-809E-4685-9AB023548EC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6AC6E7EC-C5A1-BD2F-7A18-22528D002341}"/>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B487D3B3-7AF8-E7AA-CC38-20998CC821F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121FA870-3B1E-FE07-AB42-80CB45122F71}"/>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24E086E6-E6DB-11F3-5C70-46382ED3323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3238E29-8170-1E52-CA46-8A17C9494AD5}"/>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6AF24F95-1335-7464-B32A-67C8BCD3CD1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4B6EEA1E-BD05-47C9-FDC8-4FA8A6130082}"/>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6FBA660C-948F-287B-E24B-88A2292F113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64D77AA-38D0-1633-2182-48C8D87F09F5}"/>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AD0AD437-E5C7-6D41-63B8-B541238E63A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We will pilot this new parent teacher conference with one 6</a:t>
            </a:r>
            <a:r>
              <a:rPr lang="en-US" altLang="en-US" baseline="30000"/>
              <a:t>th</a:t>
            </a:r>
            <a:r>
              <a:rPr lang="en-US" altLang="en-US"/>
              <a:t> grade team and one 8</a:t>
            </a:r>
            <a:r>
              <a:rPr lang="en-US" altLang="en-US" baseline="30000"/>
              <a:t>th</a:t>
            </a:r>
            <a:r>
              <a:rPr lang="en-US" altLang="en-US"/>
              <a:t> grade team.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B909DD7-CDDE-8B85-09C1-E3BCA54A79E6}"/>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F28DFC6D-2F79-57F8-434C-7864A746CBE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323665E4-81D8-874E-D4A9-BB4C0378B72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A707E0C-A7C0-E66B-F828-AB966E5B10FE}"/>
              </a:ext>
            </a:extLst>
          </p:cNvPr>
          <p:cNvSpPr>
            <a:spLocks noGrp="1" noChangeArrowheads="1"/>
          </p:cNvSpPr>
          <p:nvPr>
            <p:ph type="ftr" sz="quarter" idx="11"/>
          </p:nvPr>
        </p:nvSpPr>
        <p:spPr>
          <a:ln/>
        </p:spPr>
        <p:txBody>
          <a:bodyPr/>
          <a:lstStyle>
            <a:lvl1pPr>
              <a:defRPr/>
            </a:lvl1pPr>
          </a:lstStyle>
          <a:p>
            <a:pPr>
              <a:defRPr/>
            </a:pPr>
            <a:r>
              <a:rPr lang="en-US" altLang="en-US"/>
              <a:t>August 20, 2013 Annual Title I Parent Meeting</a:t>
            </a:r>
          </a:p>
        </p:txBody>
      </p:sp>
      <p:sp>
        <p:nvSpPr>
          <p:cNvPr id="6" name="Rectangle 6">
            <a:extLst>
              <a:ext uri="{FF2B5EF4-FFF2-40B4-BE49-F238E27FC236}">
                <a16:creationId xmlns:a16="http://schemas.microsoft.com/office/drawing/2014/main" id="{4C849953-CF5A-ACDC-BDD5-2944ED2DA246}"/>
              </a:ext>
            </a:extLst>
          </p:cNvPr>
          <p:cNvSpPr>
            <a:spLocks noGrp="1" noChangeArrowheads="1"/>
          </p:cNvSpPr>
          <p:nvPr>
            <p:ph type="sldNum" sz="quarter" idx="12"/>
          </p:nvPr>
        </p:nvSpPr>
        <p:spPr>
          <a:ln/>
        </p:spPr>
        <p:txBody>
          <a:bodyPr/>
          <a:lstStyle>
            <a:lvl1pPr>
              <a:defRPr/>
            </a:lvl1pPr>
          </a:lstStyle>
          <a:p>
            <a:pPr>
              <a:defRPr/>
            </a:pPr>
            <a:fld id="{E16729BF-1791-4376-BBB8-364CC5DD7BA6}" type="slidenum">
              <a:rPr lang="en-US" altLang="en-US"/>
              <a:pPr>
                <a:defRPr/>
              </a:pPr>
              <a:t>‹#›</a:t>
            </a:fld>
            <a:endParaRPr lang="en-US" altLang="en-US"/>
          </a:p>
        </p:txBody>
      </p:sp>
    </p:spTree>
    <p:extLst>
      <p:ext uri="{BB962C8B-B14F-4D97-AF65-F5344CB8AC3E}">
        <p14:creationId xmlns:p14="http://schemas.microsoft.com/office/powerpoint/2010/main" val="4172414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3702135-4EB5-49C2-7B54-74387276892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9EE74A4-766A-1F48-D160-09CAE61AC926}"/>
              </a:ext>
            </a:extLst>
          </p:cNvPr>
          <p:cNvSpPr>
            <a:spLocks noGrp="1" noChangeArrowheads="1"/>
          </p:cNvSpPr>
          <p:nvPr>
            <p:ph type="ftr" sz="quarter" idx="11"/>
          </p:nvPr>
        </p:nvSpPr>
        <p:spPr>
          <a:ln/>
        </p:spPr>
        <p:txBody>
          <a:bodyPr/>
          <a:lstStyle>
            <a:lvl1pPr>
              <a:defRPr/>
            </a:lvl1pPr>
          </a:lstStyle>
          <a:p>
            <a:pPr>
              <a:defRPr/>
            </a:pPr>
            <a:r>
              <a:rPr lang="en-US" altLang="en-US"/>
              <a:t>August 20, 2013 Annual Title I Parent Meeting</a:t>
            </a:r>
          </a:p>
        </p:txBody>
      </p:sp>
      <p:sp>
        <p:nvSpPr>
          <p:cNvPr id="6" name="Rectangle 6">
            <a:extLst>
              <a:ext uri="{FF2B5EF4-FFF2-40B4-BE49-F238E27FC236}">
                <a16:creationId xmlns:a16="http://schemas.microsoft.com/office/drawing/2014/main" id="{689A102C-3165-CA7B-2433-3CD98DA0CE3E}"/>
              </a:ext>
            </a:extLst>
          </p:cNvPr>
          <p:cNvSpPr>
            <a:spLocks noGrp="1" noChangeArrowheads="1"/>
          </p:cNvSpPr>
          <p:nvPr>
            <p:ph type="sldNum" sz="quarter" idx="12"/>
          </p:nvPr>
        </p:nvSpPr>
        <p:spPr>
          <a:ln/>
        </p:spPr>
        <p:txBody>
          <a:bodyPr/>
          <a:lstStyle>
            <a:lvl1pPr>
              <a:defRPr/>
            </a:lvl1pPr>
          </a:lstStyle>
          <a:p>
            <a:pPr>
              <a:defRPr/>
            </a:pPr>
            <a:fld id="{8FCEB202-9DF1-4856-8137-F2545F282CA7}" type="slidenum">
              <a:rPr lang="en-US" altLang="en-US"/>
              <a:pPr>
                <a:defRPr/>
              </a:pPr>
              <a:t>‹#›</a:t>
            </a:fld>
            <a:endParaRPr lang="en-US" altLang="en-US"/>
          </a:p>
        </p:txBody>
      </p:sp>
    </p:spTree>
    <p:extLst>
      <p:ext uri="{BB962C8B-B14F-4D97-AF65-F5344CB8AC3E}">
        <p14:creationId xmlns:p14="http://schemas.microsoft.com/office/powerpoint/2010/main" val="26083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6EC3E0B-07C1-02FC-0674-79712921D5A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8AE0A78-1A01-A9E9-E3AC-379B73C65B96}"/>
              </a:ext>
            </a:extLst>
          </p:cNvPr>
          <p:cNvSpPr>
            <a:spLocks noGrp="1" noChangeArrowheads="1"/>
          </p:cNvSpPr>
          <p:nvPr>
            <p:ph type="ftr" sz="quarter" idx="11"/>
          </p:nvPr>
        </p:nvSpPr>
        <p:spPr>
          <a:ln/>
        </p:spPr>
        <p:txBody>
          <a:bodyPr/>
          <a:lstStyle>
            <a:lvl1pPr>
              <a:defRPr/>
            </a:lvl1pPr>
          </a:lstStyle>
          <a:p>
            <a:pPr>
              <a:defRPr/>
            </a:pPr>
            <a:r>
              <a:rPr lang="en-US" altLang="en-US"/>
              <a:t>August 20, 2013 Annual Title I Parent Meeting</a:t>
            </a:r>
          </a:p>
        </p:txBody>
      </p:sp>
      <p:sp>
        <p:nvSpPr>
          <p:cNvPr id="6" name="Rectangle 6">
            <a:extLst>
              <a:ext uri="{FF2B5EF4-FFF2-40B4-BE49-F238E27FC236}">
                <a16:creationId xmlns:a16="http://schemas.microsoft.com/office/drawing/2014/main" id="{46526546-1428-6DC0-E2D3-4A61C30C2C84}"/>
              </a:ext>
            </a:extLst>
          </p:cNvPr>
          <p:cNvSpPr>
            <a:spLocks noGrp="1" noChangeArrowheads="1"/>
          </p:cNvSpPr>
          <p:nvPr>
            <p:ph type="sldNum" sz="quarter" idx="12"/>
          </p:nvPr>
        </p:nvSpPr>
        <p:spPr>
          <a:ln/>
        </p:spPr>
        <p:txBody>
          <a:bodyPr/>
          <a:lstStyle>
            <a:lvl1pPr>
              <a:defRPr/>
            </a:lvl1pPr>
          </a:lstStyle>
          <a:p>
            <a:pPr>
              <a:defRPr/>
            </a:pPr>
            <a:fld id="{C83307B9-9440-49C9-9234-872E99B3A74C}" type="slidenum">
              <a:rPr lang="en-US" altLang="en-US"/>
              <a:pPr>
                <a:defRPr/>
              </a:pPr>
              <a:t>‹#›</a:t>
            </a:fld>
            <a:endParaRPr lang="en-US" altLang="en-US"/>
          </a:p>
        </p:txBody>
      </p:sp>
    </p:spTree>
    <p:extLst>
      <p:ext uri="{BB962C8B-B14F-4D97-AF65-F5344CB8AC3E}">
        <p14:creationId xmlns:p14="http://schemas.microsoft.com/office/powerpoint/2010/main" val="1777781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a:extLst>
              <a:ext uri="{FF2B5EF4-FFF2-40B4-BE49-F238E27FC236}">
                <a16:creationId xmlns:a16="http://schemas.microsoft.com/office/drawing/2014/main" id="{D19B28D5-AE4C-937A-5A8F-ED369D2D30E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F1EB5A3-6172-4812-6855-8AD5C7DAEFA4}"/>
              </a:ext>
            </a:extLst>
          </p:cNvPr>
          <p:cNvSpPr>
            <a:spLocks noGrp="1" noChangeArrowheads="1"/>
          </p:cNvSpPr>
          <p:nvPr>
            <p:ph type="ftr" sz="quarter" idx="11"/>
          </p:nvPr>
        </p:nvSpPr>
        <p:spPr>
          <a:ln/>
        </p:spPr>
        <p:txBody>
          <a:bodyPr/>
          <a:lstStyle>
            <a:lvl1pPr>
              <a:defRPr/>
            </a:lvl1pPr>
          </a:lstStyle>
          <a:p>
            <a:pPr>
              <a:defRPr/>
            </a:pPr>
            <a:r>
              <a:rPr lang="en-US" altLang="en-US"/>
              <a:t>August 20, 2013 Annual Title I Parent Meeting</a:t>
            </a:r>
          </a:p>
        </p:txBody>
      </p:sp>
      <p:sp>
        <p:nvSpPr>
          <p:cNvPr id="6" name="Rectangle 6">
            <a:extLst>
              <a:ext uri="{FF2B5EF4-FFF2-40B4-BE49-F238E27FC236}">
                <a16:creationId xmlns:a16="http://schemas.microsoft.com/office/drawing/2014/main" id="{050103A8-1E84-42A0-21A0-B7A4EE120C4C}"/>
              </a:ext>
            </a:extLst>
          </p:cNvPr>
          <p:cNvSpPr>
            <a:spLocks noGrp="1" noChangeArrowheads="1"/>
          </p:cNvSpPr>
          <p:nvPr>
            <p:ph type="sldNum" sz="quarter" idx="12"/>
          </p:nvPr>
        </p:nvSpPr>
        <p:spPr>
          <a:ln/>
        </p:spPr>
        <p:txBody>
          <a:bodyPr/>
          <a:lstStyle>
            <a:lvl1pPr>
              <a:defRPr/>
            </a:lvl1pPr>
          </a:lstStyle>
          <a:p>
            <a:pPr>
              <a:defRPr/>
            </a:pPr>
            <a:fld id="{C6ED55E6-7EE3-44A9-B8D0-5E72F9CFDE6C}" type="slidenum">
              <a:rPr lang="en-US" altLang="en-US"/>
              <a:pPr>
                <a:defRPr/>
              </a:pPr>
              <a:t>‹#›</a:t>
            </a:fld>
            <a:endParaRPr lang="en-US" altLang="en-US"/>
          </a:p>
        </p:txBody>
      </p:sp>
    </p:spTree>
    <p:extLst>
      <p:ext uri="{BB962C8B-B14F-4D97-AF65-F5344CB8AC3E}">
        <p14:creationId xmlns:p14="http://schemas.microsoft.com/office/powerpoint/2010/main" val="2994639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ECDE42-EF5C-4B86-A5A8-4B56B00C3C1A}"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62A99-D8AB-41E6-BE99-360CAA93D026}" type="slidenum">
              <a:rPr lang="en-US" smtClean="0"/>
              <a:t>‹#›</a:t>
            </a:fld>
            <a:endParaRPr lang="en-US"/>
          </a:p>
        </p:txBody>
      </p:sp>
    </p:spTree>
    <p:extLst>
      <p:ext uri="{BB962C8B-B14F-4D97-AF65-F5344CB8AC3E}">
        <p14:creationId xmlns:p14="http://schemas.microsoft.com/office/powerpoint/2010/main" val="228669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AECDE42-EF5C-4B86-A5A8-4B56B00C3C1A}"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62A99-D8AB-41E6-BE99-360CAA93D026}" type="slidenum">
              <a:rPr lang="en-US" smtClean="0"/>
              <a:t>‹#›</a:t>
            </a:fld>
            <a:endParaRPr lang="en-US"/>
          </a:p>
        </p:txBody>
      </p:sp>
    </p:spTree>
    <p:extLst>
      <p:ext uri="{BB962C8B-B14F-4D97-AF65-F5344CB8AC3E}">
        <p14:creationId xmlns:p14="http://schemas.microsoft.com/office/powerpoint/2010/main" val="2741210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ECDE42-EF5C-4B86-A5A8-4B56B00C3C1A}"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62A99-D8AB-41E6-BE99-360CAA93D026}" type="slidenum">
              <a:rPr lang="en-US" smtClean="0"/>
              <a:t>‹#›</a:t>
            </a:fld>
            <a:endParaRPr lang="en-US"/>
          </a:p>
        </p:txBody>
      </p:sp>
    </p:spTree>
    <p:extLst>
      <p:ext uri="{BB962C8B-B14F-4D97-AF65-F5344CB8AC3E}">
        <p14:creationId xmlns:p14="http://schemas.microsoft.com/office/powerpoint/2010/main" val="3661195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2060576"/>
            <a:ext cx="3297254" cy="41957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2056093"/>
            <a:ext cx="3297256" cy="420024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ECDE42-EF5C-4B86-A5A8-4B56B00C3C1A}" type="datetimeFigureOut">
              <a:rPr lang="en-US" smtClean="0"/>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62A99-D8AB-41E6-BE99-360CAA93D026}" type="slidenum">
              <a:rPr lang="en-US" smtClean="0"/>
              <a:t>‹#›</a:t>
            </a:fld>
            <a:endParaRPr lang="en-US"/>
          </a:p>
        </p:txBody>
      </p:sp>
    </p:spTree>
    <p:extLst>
      <p:ext uri="{BB962C8B-B14F-4D97-AF65-F5344CB8AC3E}">
        <p14:creationId xmlns:p14="http://schemas.microsoft.com/office/powerpoint/2010/main" val="1940173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ECDE42-EF5C-4B86-A5A8-4B56B00C3C1A}" type="datetimeFigureOut">
              <a:rPr lang="en-US" smtClean="0"/>
              <a:t>9/29/2025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662A99-D8AB-41E6-BE99-360CAA93D026}" type="slidenum">
              <a:rPr lang="en-US" smtClean="0"/>
              <a:t>‹#›</a:t>
            </a:fld>
            <a:endParaRPr lang="en-US"/>
          </a:p>
        </p:txBody>
      </p:sp>
    </p:spTree>
    <p:extLst>
      <p:ext uri="{BB962C8B-B14F-4D97-AF65-F5344CB8AC3E}">
        <p14:creationId xmlns:p14="http://schemas.microsoft.com/office/powerpoint/2010/main" val="3241858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AECDE42-EF5C-4B86-A5A8-4B56B00C3C1A}" type="datetimeFigureOut">
              <a:rPr lang="en-US" smtClean="0"/>
              <a:t>9/29/2025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4662A99-D8AB-41E6-BE99-360CAA93D026}" type="slidenum">
              <a:rPr lang="en-US" smtClean="0"/>
              <a:t>‹#›</a:t>
            </a:fld>
            <a:endParaRPr lang="en-US"/>
          </a:p>
        </p:txBody>
      </p:sp>
    </p:spTree>
    <p:extLst>
      <p:ext uri="{BB962C8B-B14F-4D97-AF65-F5344CB8AC3E}">
        <p14:creationId xmlns:p14="http://schemas.microsoft.com/office/powerpoint/2010/main" val="1996262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AECDE42-EF5C-4B86-A5A8-4B56B00C3C1A}" type="datetimeFigureOut">
              <a:rPr lang="en-US" smtClean="0"/>
              <a:t>9/29/2025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4662A99-D8AB-41E6-BE99-360CAA93D026}" type="slidenum">
              <a:rPr lang="en-US" smtClean="0"/>
              <a:t>‹#›</a:t>
            </a:fld>
            <a:endParaRPr lang="en-US"/>
          </a:p>
        </p:txBody>
      </p:sp>
    </p:spTree>
    <p:extLst>
      <p:ext uri="{BB962C8B-B14F-4D97-AF65-F5344CB8AC3E}">
        <p14:creationId xmlns:p14="http://schemas.microsoft.com/office/powerpoint/2010/main" val="1229288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EA43C0D-9B32-E8E8-5EEB-4C808E246A0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626E81A-90F0-099B-B39B-52555729C49F}"/>
              </a:ext>
            </a:extLst>
          </p:cNvPr>
          <p:cNvSpPr>
            <a:spLocks noGrp="1" noChangeArrowheads="1"/>
          </p:cNvSpPr>
          <p:nvPr>
            <p:ph type="ftr" sz="quarter" idx="11"/>
          </p:nvPr>
        </p:nvSpPr>
        <p:spPr>
          <a:ln/>
        </p:spPr>
        <p:txBody>
          <a:bodyPr/>
          <a:lstStyle>
            <a:lvl1pPr>
              <a:defRPr/>
            </a:lvl1pPr>
          </a:lstStyle>
          <a:p>
            <a:pPr>
              <a:defRPr/>
            </a:pPr>
            <a:r>
              <a:rPr lang="en-US" altLang="en-US"/>
              <a:t>August 20, 2013 Annual Title I Parent Meeting</a:t>
            </a:r>
          </a:p>
        </p:txBody>
      </p:sp>
      <p:sp>
        <p:nvSpPr>
          <p:cNvPr id="6" name="Rectangle 6">
            <a:extLst>
              <a:ext uri="{FF2B5EF4-FFF2-40B4-BE49-F238E27FC236}">
                <a16:creationId xmlns:a16="http://schemas.microsoft.com/office/drawing/2014/main" id="{811B1CCC-4966-9DB1-1FF4-39E71D83BD72}"/>
              </a:ext>
            </a:extLst>
          </p:cNvPr>
          <p:cNvSpPr>
            <a:spLocks noGrp="1" noChangeArrowheads="1"/>
          </p:cNvSpPr>
          <p:nvPr>
            <p:ph type="sldNum" sz="quarter" idx="12"/>
          </p:nvPr>
        </p:nvSpPr>
        <p:spPr>
          <a:ln/>
        </p:spPr>
        <p:txBody>
          <a:bodyPr/>
          <a:lstStyle>
            <a:lvl1pPr>
              <a:defRPr/>
            </a:lvl1pPr>
          </a:lstStyle>
          <a:p>
            <a:pPr>
              <a:defRPr/>
            </a:pPr>
            <a:fld id="{24B1A304-9212-48F5-BBA6-C9B81C4E7ED3}" type="slidenum">
              <a:rPr lang="en-US" altLang="en-US"/>
              <a:pPr>
                <a:defRPr/>
              </a:pPr>
              <a:t>‹#›</a:t>
            </a:fld>
            <a:endParaRPr lang="en-US" altLang="en-US"/>
          </a:p>
        </p:txBody>
      </p:sp>
    </p:spTree>
    <p:extLst>
      <p:ext uri="{BB962C8B-B14F-4D97-AF65-F5344CB8AC3E}">
        <p14:creationId xmlns:p14="http://schemas.microsoft.com/office/powerpoint/2010/main" val="501028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5" y="3129281"/>
            <a:ext cx="2550797" cy="28955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p>
            <a:fld id="{BAECDE42-EF5C-4B86-A5A8-4B56B00C3C1A}" type="datetimeFigureOut">
              <a:rPr lang="en-US" smtClean="0"/>
              <a:t>9/29/2025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4662A99-D8AB-41E6-BE99-360CAA93D026}" type="slidenum">
              <a:rPr lang="en-US" smtClean="0"/>
              <a:t>‹#›</a:t>
            </a:fld>
            <a:endParaRPr lang="en-US"/>
          </a:p>
        </p:txBody>
      </p:sp>
    </p:spTree>
    <p:extLst>
      <p:ext uri="{BB962C8B-B14F-4D97-AF65-F5344CB8AC3E}">
        <p14:creationId xmlns:p14="http://schemas.microsoft.com/office/powerpoint/2010/main" val="1260159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AECDE42-EF5C-4B86-A5A8-4B56B00C3C1A}" type="datetimeFigureOut">
              <a:rPr lang="en-US" smtClean="0"/>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62A99-D8AB-41E6-BE99-360CAA93D026}" type="slidenum">
              <a:rPr lang="en-US" smtClean="0"/>
              <a:t>‹#›</a:t>
            </a:fld>
            <a:endParaRPr lang="en-US"/>
          </a:p>
        </p:txBody>
      </p:sp>
    </p:spTree>
    <p:extLst>
      <p:ext uri="{BB962C8B-B14F-4D97-AF65-F5344CB8AC3E}">
        <p14:creationId xmlns:p14="http://schemas.microsoft.com/office/powerpoint/2010/main" val="1958542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AECDE42-EF5C-4B86-A5A8-4B56B00C3C1A}" type="datetimeFigureOut">
              <a:rPr lang="en-US" smtClean="0"/>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62A99-D8AB-41E6-BE99-360CAA93D026}" type="slidenum">
              <a:rPr lang="en-US" smtClean="0"/>
              <a:t>‹#›</a:t>
            </a:fld>
            <a:endParaRPr lang="en-US"/>
          </a:p>
        </p:txBody>
      </p:sp>
    </p:spTree>
    <p:extLst>
      <p:ext uri="{BB962C8B-B14F-4D97-AF65-F5344CB8AC3E}">
        <p14:creationId xmlns:p14="http://schemas.microsoft.com/office/powerpoint/2010/main" val="262720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BAECDE42-EF5C-4B86-A5A8-4B56B00C3C1A}"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62A99-D8AB-41E6-BE99-360CAA93D026}" type="slidenum">
              <a:rPr lang="en-US" smtClean="0"/>
              <a:t>‹#›</a:t>
            </a:fld>
            <a:endParaRPr lang="en-US"/>
          </a:p>
        </p:txBody>
      </p:sp>
    </p:spTree>
    <p:extLst>
      <p:ext uri="{BB962C8B-B14F-4D97-AF65-F5344CB8AC3E}">
        <p14:creationId xmlns:p14="http://schemas.microsoft.com/office/powerpoint/2010/main" val="177994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3600"/>
            </a:lvl1pPr>
          </a:lstStyle>
          <a:p>
            <a:r>
              <a:rPr lang="en-US"/>
              <a:t>Click to edit Master title style</a:t>
            </a:r>
            <a:endParaRPr lang="en-US" dirty="0"/>
          </a:p>
        </p:txBody>
      </p:sp>
      <p:sp>
        <p:nvSpPr>
          <p:cNvPr id="11" name="Text Placeholder 3"/>
          <p:cNvSpPr>
            <a:spLocks noGrp="1"/>
          </p:cNvSpPr>
          <p:nvPr>
            <p:ph type="body" sz="half" idx="14"/>
          </p:nvPr>
        </p:nvSpPr>
        <p:spPr>
          <a:xfrm>
            <a:off x="1447800" y="3771174"/>
            <a:ext cx="5459737" cy="342174"/>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a:t>Click to edit Master text styles</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BAECDE42-EF5C-4B86-A5A8-4B56B00C3C1A}"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62A99-D8AB-41E6-BE99-360CAA93D026}" type="slidenum">
              <a:rPr lang="en-US" smtClean="0"/>
              <a:t>‹#›</a:t>
            </a:fld>
            <a:endParaRPr lang="en-US"/>
          </a:p>
        </p:txBody>
      </p:sp>
      <p:sp>
        <p:nvSpPr>
          <p:cNvPr id="12" name="TextBox 11"/>
          <p:cNvSpPr txBox="1"/>
          <p:nvPr/>
        </p:nvSpPr>
        <p:spPr>
          <a:xfrm>
            <a:off x="673721" y="971254"/>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2613788"/>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2932827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ECDE42-EF5C-4B86-A5A8-4B56B00C3C1A}"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62A99-D8AB-41E6-BE99-360CAA93D026}" type="slidenum">
              <a:rPr lang="en-US" smtClean="0"/>
              <a:t>‹#›</a:t>
            </a:fld>
            <a:endParaRPr lang="en-US"/>
          </a:p>
        </p:txBody>
      </p:sp>
    </p:spTree>
    <p:extLst>
      <p:ext uri="{BB962C8B-B14F-4D97-AF65-F5344CB8AC3E}">
        <p14:creationId xmlns:p14="http://schemas.microsoft.com/office/powerpoint/2010/main" val="98676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AECDE42-EF5C-4B86-A5A8-4B56B00C3C1A}" type="datetimeFigureOut">
              <a:rPr lang="en-US" smtClean="0"/>
              <a:t>9/29/2025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62A99-D8AB-41E6-BE99-360CAA93D026}" type="slidenum">
              <a:rPr lang="en-US" smtClean="0"/>
              <a:t>‹#›</a:t>
            </a:fld>
            <a:endParaRPr lang="en-US"/>
          </a:p>
        </p:txBody>
      </p:sp>
    </p:spTree>
    <p:extLst>
      <p:ext uri="{BB962C8B-B14F-4D97-AF65-F5344CB8AC3E}">
        <p14:creationId xmlns:p14="http://schemas.microsoft.com/office/powerpoint/2010/main" val="19419182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489347" y="4827212"/>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916016" y="4827211"/>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AECDE42-EF5C-4B86-A5A8-4B56B00C3C1A}" type="datetimeFigureOut">
              <a:rPr lang="en-US" smtClean="0"/>
              <a:t>9/29/2025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62A99-D8AB-41E6-BE99-360CAA93D026}" type="slidenum">
              <a:rPr lang="en-US" smtClean="0"/>
              <a:t>‹#›</a:t>
            </a:fld>
            <a:endParaRPr lang="en-US"/>
          </a:p>
        </p:txBody>
      </p:sp>
    </p:spTree>
    <p:extLst>
      <p:ext uri="{BB962C8B-B14F-4D97-AF65-F5344CB8AC3E}">
        <p14:creationId xmlns:p14="http://schemas.microsoft.com/office/powerpoint/2010/main" val="36598863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ECDE42-EF5C-4B86-A5A8-4B56B00C3C1A}"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62A99-D8AB-41E6-BE99-360CAA93D026}" type="slidenum">
              <a:rPr lang="en-US" smtClean="0"/>
              <a:t>‹#›</a:t>
            </a:fld>
            <a:endParaRPr lang="en-US"/>
          </a:p>
        </p:txBody>
      </p:sp>
    </p:spTree>
    <p:extLst>
      <p:ext uri="{BB962C8B-B14F-4D97-AF65-F5344CB8AC3E}">
        <p14:creationId xmlns:p14="http://schemas.microsoft.com/office/powerpoint/2010/main" val="36331029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ECDE42-EF5C-4B86-A5A8-4B56B00C3C1A}"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62A99-D8AB-41E6-BE99-360CAA93D026}" type="slidenum">
              <a:rPr lang="en-US" smtClean="0"/>
              <a:t>‹#›</a:t>
            </a:fld>
            <a:endParaRPr lang="en-US"/>
          </a:p>
        </p:txBody>
      </p:sp>
    </p:spTree>
    <p:extLst>
      <p:ext uri="{BB962C8B-B14F-4D97-AF65-F5344CB8AC3E}">
        <p14:creationId xmlns:p14="http://schemas.microsoft.com/office/powerpoint/2010/main" val="1193734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74AB948F-A82A-61EE-668A-D0680BFFD3B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ED62BC3-24BE-D46D-4D13-69E6DC3118B4}"/>
              </a:ext>
            </a:extLst>
          </p:cNvPr>
          <p:cNvSpPr>
            <a:spLocks noGrp="1" noChangeArrowheads="1"/>
          </p:cNvSpPr>
          <p:nvPr>
            <p:ph type="ftr" sz="quarter" idx="11"/>
          </p:nvPr>
        </p:nvSpPr>
        <p:spPr>
          <a:ln/>
        </p:spPr>
        <p:txBody>
          <a:bodyPr/>
          <a:lstStyle>
            <a:lvl1pPr>
              <a:defRPr/>
            </a:lvl1pPr>
          </a:lstStyle>
          <a:p>
            <a:pPr>
              <a:defRPr/>
            </a:pPr>
            <a:r>
              <a:rPr lang="en-US" altLang="en-US"/>
              <a:t>August 20, 2013 Annual Title I Parent Meeting</a:t>
            </a:r>
          </a:p>
        </p:txBody>
      </p:sp>
      <p:sp>
        <p:nvSpPr>
          <p:cNvPr id="6" name="Rectangle 6">
            <a:extLst>
              <a:ext uri="{FF2B5EF4-FFF2-40B4-BE49-F238E27FC236}">
                <a16:creationId xmlns:a16="http://schemas.microsoft.com/office/drawing/2014/main" id="{A13CE944-F850-0114-C627-4F7DC53A0A8F}"/>
              </a:ext>
            </a:extLst>
          </p:cNvPr>
          <p:cNvSpPr>
            <a:spLocks noGrp="1" noChangeArrowheads="1"/>
          </p:cNvSpPr>
          <p:nvPr>
            <p:ph type="sldNum" sz="quarter" idx="12"/>
          </p:nvPr>
        </p:nvSpPr>
        <p:spPr>
          <a:ln/>
        </p:spPr>
        <p:txBody>
          <a:bodyPr/>
          <a:lstStyle>
            <a:lvl1pPr>
              <a:defRPr/>
            </a:lvl1pPr>
          </a:lstStyle>
          <a:p>
            <a:pPr>
              <a:defRPr/>
            </a:pPr>
            <a:fld id="{31E1E214-CBE8-4303-82E5-6D8B3664BB76}" type="slidenum">
              <a:rPr lang="en-US" altLang="en-US"/>
              <a:pPr>
                <a:defRPr/>
              </a:pPr>
              <a:t>‹#›</a:t>
            </a:fld>
            <a:endParaRPr lang="en-US" altLang="en-US"/>
          </a:p>
        </p:txBody>
      </p:sp>
    </p:spTree>
    <p:extLst>
      <p:ext uri="{BB962C8B-B14F-4D97-AF65-F5344CB8AC3E}">
        <p14:creationId xmlns:p14="http://schemas.microsoft.com/office/powerpoint/2010/main" val="16674178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00410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97643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553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34604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72339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8132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63994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80698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65624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3793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E942122-1130-A2CD-7A9B-8DA67B6A350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DCEEEF6-0561-4D70-5E10-DA0170E057A2}"/>
              </a:ext>
            </a:extLst>
          </p:cNvPr>
          <p:cNvSpPr>
            <a:spLocks noGrp="1" noChangeArrowheads="1"/>
          </p:cNvSpPr>
          <p:nvPr>
            <p:ph type="ftr" sz="quarter" idx="11"/>
          </p:nvPr>
        </p:nvSpPr>
        <p:spPr>
          <a:ln/>
        </p:spPr>
        <p:txBody>
          <a:bodyPr/>
          <a:lstStyle>
            <a:lvl1pPr>
              <a:defRPr/>
            </a:lvl1pPr>
          </a:lstStyle>
          <a:p>
            <a:pPr>
              <a:defRPr/>
            </a:pPr>
            <a:r>
              <a:rPr lang="en-US" altLang="en-US"/>
              <a:t>August 20, 2013 Annual Title I Parent Meeting</a:t>
            </a:r>
          </a:p>
        </p:txBody>
      </p:sp>
      <p:sp>
        <p:nvSpPr>
          <p:cNvPr id="7" name="Rectangle 6">
            <a:extLst>
              <a:ext uri="{FF2B5EF4-FFF2-40B4-BE49-F238E27FC236}">
                <a16:creationId xmlns:a16="http://schemas.microsoft.com/office/drawing/2014/main" id="{3824E92C-09E1-01D2-805C-239FF4978A0E}"/>
              </a:ext>
            </a:extLst>
          </p:cNvPr>
          <p:cNvSpPr>
            <a:spLocks noGrp="1" noChangeArrowheads="1"/>
          </p:cNvSpPr>
          <p:nvPr>
            <p:ph type="sldNum" sz="quarter" idx="12"/>
          </p:nvPr>
        </p:nvSpPr>
        <p:spPr>
          <a:ln/>
        </p:spPr>
        <p:txBody>
          <a:bodyPr/>
          <a:lstStyle>
            <a:lvl1pPr>
              <a:defRPr/>
            </a:lvl1pPr>
          </a:lstStyle>
          <a:p>
            <a:pPr>
              <a:defRPr/>
            </a:pPr>
            <a:fld id="{6A65B5DC-D03C-4AB3-AFB2-09DCAF6B2B2E}" type="slidenum">
              <a:rPr lang="en-US" altLang="en-US"/>
              <a:pPr>
                <a:defRPr/>
              </a:pPr>
              <a:t>‹#›</a:t>
            </a:fld>
            <a:endParaRPr lang="en-US" altLang="en-US"/>
          </a:p>
        </p:txBody>
      </p:sp>
    </p:spTree>
    <p:extLst>
      <p:ext uri="{BB962C8B-B14F-4D97-AF65-F5344CB8AC3E}">
        <p14:creationId xmlns:p14="http://schemas.microsoft.com/office/powerpoint/2010/main" val="38009714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3036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E6D1303-CD1C-9AB7-0AF0-6FDC77D24E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82D99AA0-47CD-0327-4F09-65DECBB0C624}"/>
              </a:ext>
            </a:extLst>
          </p:cNvPr>
          <p:cNvSpPr>
            <a:spLocks noGrp="1" noChangeArrowheads="1"/>
          </p:cNvSpPr>
          <p:nvPr>
            <p:ph type="ftr" sz="quarter" idx="11"/>
          </p:nvPr>
        </p:nvSpPr>
        <p:spPr>
          <a:ln/>
        </p:spPr>
        <p:txBody>
          <a:bodyPr/>
          <a:lstStyle>
            <a:lvl1pPr>
              <a:defRPr/>
            </a:lvl1pPr>
          </a:lstStyle>
          <a:p>
            <a:pPr>
              <a:defRPr/>
            </a:pPr>
            <a:r>
              <a:rPr lang="en-US" altLang="en-US"/>
              <a:t>August 20, 2013 Annual Title I Parent Meeting</a:t>
            </a:r>
          </a:p>
        </p:txBody>
      </p:sp>
      <p:sp>
        <p:nvSpPr>
          <p:cNvPr id="9" name="Rectangle 6">
            <a:extLst>
              <a:ext uri="{FF2B5EF4-FFF2-40B4-BE49-F238E27FC236}">
                <a16:creationId xmlns:a16="http://schemas.microsoft.com/office/drawing/2014/main" id="{2F70DA53-CD3A-961A-39CD-7F9AB53B9274}"/>
              </a:ext>
            </a:extLst>
          </p:cNvPr>
          <p:cNvSpPr>
            <a:spLocks noGrp="1" noChangeArrowheads="1"/>
          </p:cNvSpPr>
          <p:nvPr>
            <p:ph type="sldNum" sz="quarter" idx="12"/>
          </p:nvPr>
        </p:nvSpPr>
        <p:spPr>
          <a:ln/>
        </p:spPr>
        <p:txBody>
          <a:bodyPr/>
          <a:lstStyle>
            <a:lvl1pPr>
              <a:defRPr/>
            </a:lvl1pPr>
          </a:lstStyle>
          <a:p>
            <a:pPr>
              <a:defRPr/>
            </a:pPr>
            <a:fld id="{5EF56F35-651C-4174-B50D-919A4C07B816}" type="slidenum">
              <a:rPr lang="en-US" altLang="en-US"/>
              <a:pPr>
                <a:defRPr/>
              </a:pPr>
              <a:t>‹#›</a:t>
            </a:fld>
            <a:endParaRPr lang="en-US" altLang="en-US"/>
          </a:p>
        </p:txBody>
      </p:sp>
    </p:spTree>
    <p:extLst>
      <p:ext uri="{BB962C8B-B14F-4D97-AF65-F5344CB8AC3E}">
        <p14:creationId xmlns:p14="http://schemas.microsoft.com/office/powerpoint/2010/main" val="1675939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390A3DC-6457-7C47-24DC-CB7A44701B8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FD636504-A84F-AAD9-F2F4-30B4C08059BC}"/>
              </a:ext>
            </a:extLst>
          </p:cNvPr>
          <p:cNvSpPr>
            <a:spLocks noGrp="1" noChangeArrowheads="1"/>
          </p:cNvSpPr>
          <p:nvPr>
            <p:ph type="ftr" sz="quarter" idx="11"/>
          </p:nvPr>
        </p:nvSpPr>
        <p:spPr>
          <a:ln/>
        </p:spPr>
        <p:txBody>
          <a:bodyPr/>
          <a:lstStyle>
            <a:lvl1pPr>
              <a:defRPr/>
            </a:lvl1pPr>
          </a:lstStyle>
          <a:p>
            <a:pPr>
              <a:defRPr/>
            </a:pPr>
            <a:r>
              <a:rPr lang="en-US" altLang="en-US"/>
              <a:t>August 20, 2013 Annual Title I Parent Meeting</a:t>
            </a:r>
          </a:p>
        </p:txBody>
      </p:sp>
      <p:sp>
        <p:nvSpPr>
          <p:cNvPr id="5" name="Rectangle 6">
            <a:extLst>
              <a:ext uri="{FF2B5EF4-FFF2-40B4-BE49-F238E27FC236}">
                <a16:creationId xmlns:a16="http://schemas.microsoft.com/office/drawing/2014/main" id="{046EAE0B-C582-B045-F1D4-9C2D32CBBDDD}"/>
              </a:ext>
            </a:extLst>
          </p:cNvPr>
          <p:cNvSpPr>
            <a:spLocks noGrp="1" noChangeArrowheads="1"/>
          </p:cNvSpPr>
          <p:nvPr>
            <p:ph type="sldNum" sz="quarter" idx="12"/>
          </p:nvPr>
        </p:nvSpPr>
        <p:spPr>
          <a:ln/>
        </p:spPr>
        <p:txBody>
          <a:bodyPr/>
          <a:lstStyle>
            <a:lvl1pPr>
              <a:defRPr/>
            </a:lvl1pPr>
          </a:lstStyle>
          <a:p>
            <a:pPr>
              <a:defRPr/>
            </a:pPr>
            <a:fld id="{FC6FD921-F09D-4405-AFE1-0592246CA0AF}" type="slidenum">
              <a:rPr lang="en-US" altLang="en-US"/>
              <a:pPr>
                <a:defRPr/>
              </a:pPr>
              <a:t>‹#›</a:t>
            </a:fld>
            <a:endParaRPr lang="en-US" altLang="en-US"/>
          </a:p>
        </p:txBody>
      </p:sp>
    </p:spTree>
    <p:extLst>
      <p:ext uri="{BB962C8B-B14F-4D97-AF65-F5344CB8AC3E}">
        <p14:creationId xmlns:p14="http://schemas.microsoft.com/office/powerpoint/2010/main" val="1999716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B888A3F-AB9B-D2A9-CAD7-16F91CC1027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5B9F1D4E-F49C-7B51-0110-ABDC59E53E27}"/>
              </a:ext>
            </a:extLst>
          </p:cNvPr>
          <p:cNvSpPr>
            <a:spLocks noGrp="1" noChangeArrowheads="1"/>
          </p:cNvSpPr>
          <p:nvPr>
            <p:ph type="ftr" sz="quarter" idx="11"/>
          </p:nvPr>
        </p:nvSpPr>
        <p:spPr>
          <a:ln/>
        </p:spPr>
        <p:txBody>
          <a:bodyPr/>
          <a:lstStyle>
            <a:lvl1pPr>
              <a:defRPr/>
            </a:lvl1pPr>
          </a:lstStyle>
          <a:p>
            <a:pPr>
              <a:defRPr/>
            </a:pPr>
            <a:r>
              <a:rPr lang="en-US" altLang="en-US"/>
              <a:t>August 20, 2013 Annual Title I Parent Meeting</a:t>
            </a:r>
          </a:p>
        </p:txBody>
      </p:sp>
      <p:sp>
        <p:nvSpPr>
          <p:cNvPr id="4" name="Rectangle 6">
            <a:extLst>
              <a:ext uri="{FF2B5EF4-FFF2-40B4-BE49-F238E27FC236}">
                <a16:creationId xmlns:a16="http://schemas.microsoft.com/office/drawing/2014/main" id="{47BCB502-0985-38D9-5802-6339907F31E6}"/>
              </a:ext>
            </a:extLst>
          </p:cNvPr>
          <p:cNvSpPr>
            <a:spLocks noGrp="1" noChangeArrowheads="1"/>
          </p:cNvSpPr>
          <p:nvPr>
            <p:ph type="sldNum" sz="quarter" idx="12"/>
          </p:nvPr>
        </p:nvSpPr>
        <p:spPr>
          <a:ln/>
        </p:spPr>
        <p:txBody>
          <a:bodyPr/>
          <a:lstStyle>
            <a:lvl1pPr>
              <a:defRPr/>
            </a:lvl1pPr>
          </a:lstStyle>
          <a:p>
            <a:pPr>
              <a:defRPr/>
            </a:pPr>
            <a:fld id="{70834925-9468-47A4-AB9E-A4CA6986784B}" type="slidenum">
              <a:rPr lang="en-US" altLang="en-US"/>
              <a:pPr>
                <a:defRPr/>
              </a:pPr>
              <a:t>‹#›</a:t>
            </a:fld>
            <a:endParaRPr lang="en-US" altLang="en-US"/>
          </a:p>
        </p:txBody>
      </p:sp>
    </p:spTree>
    <p:extLst>
      <p:ext uri="{BB962C8B-B14F-4D97-AF65-F5344CB8AC3E}">
        <p14:creationId xmlns:p14="http://schemas.microsoft.com/office/powerpoint/2010/main" val="1072133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79308ED1-5C36-6763-15D6-F9D7AB09A49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26808A5-00EF-6670-D25B-801099F6A062}"/>
              </a:ext>
            </a:extLst>
          </p:cNvPr>
          <p:cNvSpPr>
            <a:spLocks noGrp="1" noChangeArrowheads="1"/>
          </p:cNvSpPr>
          <p:nvPr>
            <p:ph type="ftr" sz="quarter" idx="11"/>
          </p:nvPr>
        </p:nvSpPr>
        <p:spPr>
          <a:ln/>
        </p:spPr>
        <p:txBody>
          <a:bodyPr/>
          <a:lstStyle>
            <a:lvl1pPr>
              <a:defRPr/>
            </a:lvl1pPr>
          </a:lstStyle>
          <a:p>
            <a:pPr>
              <a:defRPr/>
            </a:pPr>
            <a:r>
              <a:rPr lang="en-US" altLang="en-US"/>
              <a:t>August 20, 2013 Annual Title I Parent Meeting</a:t>
            </a:r>
          </a:p>
        </p:txBody>
      </p:sp>
      <p:sp>
        <p:nvSpPr>
          <p:cNvPr id="7" name="Rectangle 6">
            <a:extLst>
              <a:ext uri="{FF2B5EF4-FFF2-40B4-BE49-F238E27FC236}">
                <a16:creationId xmlns:a16="http://schemas.microsoft.com/office/drawing/2014/main" id="{D29D2D0F-26EA-B9AE-B047-106B78E8E6CF}"/>
              </a:ext>
            </a:extLst>
          </p:cNvPr>
          <p:cNvSpPr>
            <a:spLocks noGrp="1" noChangeArrowheads="1"/>
          </p:cNvSpPr>
          <p:nvPr>
            <p:ph type="sldNum" sz="quarter" idx="12"/>
          </p:nvPr>
        </p:nvSpPr>
        <p:spPr>
          <a:ln/>
        </p:spPr>
        <p:txBody>
          <a:bodyPr/>
          <a:lstStyle>
            <a:lvl1pPr>
              <a:defRPr/>
            </a:lvl1pPr>
          </a:lstStyle>
          <a:p>
            <a:pPr>
              <a:defRPr/>
            </a:pPr>
            <a:fld id="{1E551574-C24E-441F-B55E-9CC92F1C05BC}" type="slidenum">
              <a:rPr lang="en-US" altLang="en-US"/>
              <a:pPr>
                <a:defRPr/>
              </a:pPr>
              <a:t>‹#›</a:t>
            </a:fld>
            <a:endParaRPr lang="en-US" altLang="en-US"/>
          </a:p>
        </p:txBody>
      </p:sp>
    </p:spTree>
    <p:extLst>
      <p:ext uri="{BB962C8B-B14F-4D97-AF65-F5344CB8AC3E}">
        <p14:creationId xmlns:p14="http://schemas.microsoft.com/office/powerpoint/2010/main" val="2591404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5FB529B0-26D4-AB4E-8642-D9BF25E07FB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87217B5-DB66-9E67-9427-6FC411E99569}"/>
              </a:ext>
            </a:extLst>
          </p:cNvPr>
          <p:cNvSpPr>
            <a:spLocks noGrp="1" noChangeArrowheads="1"/>
          </p:cNvSpPr>
          <p:nvPr>
            <p:ph type="ftr" sz="quarter" idx="11"/>
          </p:nvPr>
        </p:nvSpPr>
        <p:spPr>
          <a:ln/>
        </p:spPr>
        <p:txBody>
          <a:bodyPr/>
          <a:lstStyle>
            <a:lvl1pPr>
              <a:defRPr/>
            </a:lvl1pPr>
          </a:lstStyle>
          <a:p>
            <a:pPr>
              <a:defRPr/>
            </a:pPr>
            <a:r>
              <a:rPr lang="en-US" altLang="en-US"/>
              <a:t>August 20, 2013 Annual Title I Parent Meeting</a:t>
            </a:r>
          </a:p>
        </p:txBody>
      </p:sp>
      <p:sp>
        <p:nvSpPr>
          <p:cNvPr id="7" name="Rectangle 6">
            <a:extLst>
              <a:ext uri="{FF2B5EF4-FFF2-40B4-BE49-F238E27FC236}">
                <a16:creationId xmlns:a16="http://schemas.microsoft.com/office/drawing/2014/main" id="{EE493974-CF13-5643-C94B-AD5BBED504E5}"/>
              </a:ext>
            </a:extLst>
          </p:cNvPr>
          <p:cNvSpPr>
            <a:spLocks noGrp="1" noChangeArrowheads="1"/>
          </p:cNvSpPr>
          <p:nvPr>
            <p:ph type="sldNum" sz="quarter" idx="12"/>
          </p:nvPr>
        </p:nvSpPr>
        <p:spPr>
          <a:ln/>
        </p:spPr>
        <p:txBody>
          <a:bodyPr/>
          <a:lstStyle>
            <a:lvl1pPr>
              <a:defRPr/>
            </a:lvl1pPr>
          </a:lstStyle>
          <a:p>
            <a:pPr>
              <a:defRPr/>
            </a:pPr>
            <a:fld id="{070D4C62-EE78-473F-811B-0D788F1B6180}" type="slidenum">
              <a:rPr lang="en-US" altLang="en-US"/>
              <a:pPr>
                <a:defRPr/>
              </a:pPr>
              <a:t>‹#›</a:t>
            </a:fld>
            <a:endParaRPr lang="en-US" altLang="en-US"/>
          </a:p>
        </p:txBody>
      </p:sp>
    </p:spTree>
    <p:extLst>
      <p:ext uri="{BB962C8B-B14F-4D97-AF65-F5344CB8AC3E}">
        <p14:creationId xmlns:p14="http://schemas.microsoft.com/office/powerpoint/2010/main" val="919597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image" Target="../media/image4.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FA5BF6C-4D65-D9F4-C8F3-CBEEBDC3962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7A8F980-1074-2537-B3DD-98C021AC865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4714152-D903-9904-C46D-393A11E01792}"/>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b="0">
                <a:latin typeface="Arial" panose="020B0604020202020204" pitchFamily="34" charset="0"/>
              </a:defRPr>
            </a:lvl1pPr>
          </a:lstStyle>
          <a:p>
            <a:pPr>
              <a:defRPr/>
            </a:pPr>
            <a:endParaRPr lang="en-US" altLang="en-US"/>
          </a:p>
        </p:txBody>
      </p:sp>
      <p:sp>
        <p:nvSpPr>
          <p:cNvPr id="1029" name="Rectangle 5">
            <a:extLst>
              <a:ext uri="{FF2B5EF4-FFF2-40B4-BE49-F238E27FC236}">
                <a16:creationId xmlns:a16="http://schemas.microsoft.com/office/drawing/2014/main" id="{A2687D93-D765-E030-9F82-198749A7E611}"/>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panose="020B0604020202020204" pitchFamily="34" charset="0"/>
              </a:defRPr>
            </a:lvl1pPr>
          </a:lstStyle>
          <a:p>
            <a:pPr>
              <a:defRPr/>
            </a:pPr>
            <a:r>
              <a:rPr lang="en-US" altLang="en-US"/>
              <a:t>August 20, 2013 Annual Title I Parent Meeting</a:t>
            </a:r>
          </a:p>
        </p:txBody>
      </p:sp>
      <p:sp>
        <p:nvSpPr>
          <p:cNvPr id="1030" name="Rectangle 6">
            <a:extLst>
              <a:ext uri="{FF2B5EF4-FFF2-40B4-BE49-F238E27FC236}">
                <a16:creationId xmlns:a16="http://schemas.microsoft.com/office/drawing/2014/main" id="{60E8CB25-6F75-BC4D-F2DC-EEF498074C97}"/>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150BB886-A0D4-4621-84DF-202BDEB523D1}"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BAECDE42-EF5C-4B86-A5A8-4B56B00C3C1A}" type="datetimeFigureOut">
              <a:rPr lang="en-US" smtClean="0"/>
              <a:t>9/29/2025</a:t>
            </a:fld>
            <a:endParaRPr lang="en-US"/>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24662A99-D8AB-41E6-BE99-360CAA93D026}" type="slidenum">
              <a:rPr lang="en-US" smtClean="0"/>
              <a:t>‹#›</a:t>
            </a:fld>
            <a:endParaRPr lang="en-US"/>
          </a:p>
        </p:txBody>
      </p:sp>
    </p:spTree>
    <p:extLst>
      <p:ext uri="{BB962C8B-B14F-4D97-AF65-F5344CB8AC3E}">
        <p14:creationId xmlns:p14="http://schemas.microsoft.com/office/powerpoint/2010/main" val="1198299805"/>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9/29/2025</a:t>
            </a:fld>
            <a:endParaRPr lang="en-US"/>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740170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title%20i%20logo&amp;source=images&amp;cd=&amp;cad=rja&amp;uact=8&amp;docid=rWwZtrYyW3VYnM&amp;tbnid=XBNKalhmukz1UM:&amp;ved=0CAUQjRw&amp;url=http%3A%2F%2Fwcs.whitfield.k12.ga.us%2Fblogs%2F2012-whitfield-county-title-i-distinguished-schools&amp;ei=p-LxU9SHINDLsATs0YKgAQ&amp;bvm=bv.73231344,d.cWc&amp;psig=AFQjCNGtl2cw90tpKl0QI5EejNe9XdkR3Q&amp;ust=140844752221342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cid:image001.png@01D4386F.61283FA0" TargetMode="Externa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hyperlink" Target="http://www.hcbe.net/?L=2&amp;LMID=689773&amp;PN=PhotoAlbum&amp;DivisionID=15759&amp;DepartmentID=16649&amp;SubDepartmentID=&amp;a=photo&amp;id=1085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alesia.chadwick@hcbe.ne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36.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36.xml"/><Relationship Id="rId6" Type="http://schemas.openxmlformats.org/officeDocument/2006/relationships/image" Target="../media/image39.png"/><Relationship Id="rId5" Type="http://schemas.openxmlformats.org/officeDocument/2006/relationships/image" Target="../media/image43.sv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36.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3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1.svg"/><Relationship Id="rId7" Type="http://schemas.openxmlformats.org/officeDocument/2006/relationships/image" Target="../media/image54.png"/><Relationship Id="rId2" Type="http://schemas.openxmlformats.org/officeDocument/2006/relationships/image" Target="../media/image40.png"/><Relationship Id="rId1" Type="http://schemas.openxmlformats.org/officeDocument/2006/relationships/slideLayout" Target="../slideLayouts/slideLayout36.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41.svg"/><Relationship Id="rId7" Type="http://schemas.openxmlformats.org/officeDocument/2006/relationships/image" Target="../media/image59.svg"/><Relationship Id="rId12" Type="http://schemas.openxmlformats.org/officeDocument/2006/relationships/image" Target="../media/image64.png"/><Relationship Id="rId2" Type="http://schemas.openxmlformats.org/officeDocument/2006/relationships/image" Target="../media/image40.png"/><Relationship Id="rId1" Type="http://schemas.openxmlformats.org/officeDocument/2006/relationships/slideLayout" Target="../slideLayouts/slideLayout36.xml"/><Relationship Id="rId6" Type="http://schemas.openxmlformats.org/officeDocument/2006/relationships/image" Target="../media/image58.png"/><Relationship Id="rId11" Type="http://schemas.openxmlformats.org/officeDocument/2006/relationships/image" Target="../media/image63.svg"/><Relationship Id="rId5" Type="http://schemas.openxmlformats.org/officeDocument/2006/relationships/image" Target="../media/image57.sv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svg"/></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79.jpg"/><Relationship Id="rId3" Type="http://schemas.openxmlformats.org/officeDocument/2006/relationships/image" Target="../media/image74.jpg"/><Relationship Id="rId7" Type="http://schemas.openxmlformats.org/officeDocument/2006/relationships/image" Target="../media/image78.jpg"/><Relationship Id="rId2"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image" Target="../media/image77.jpg"/><Relationship Id="rId5" Type="http://schemas.openxmlformats.org/officeDocument/2006/relationships/image" Target="../media/image76.png"/><Relationship Id="rId4" Type="http://schemas.openxmlformats.org/officeDocument/2006/relationships/image" Target="../media/image75.jpg"/><Relationship Id="rId9" Type="http://schemas.openxmlformats.org/officeDocument/2006/relationships/image" Target="../media/image80.jpg"/></Relationships>
</file>

<file path=ppt/slides/_rels/slide48.xml.rels><?xml version="1.0" encoding="UTF-8" standalone="yes"?>
<Relationships xmlns="http://schemas.openxmlformats.org/package/2006/relationships"><Relationship Id="rId2" Type="http://schemas.openxmlformats.org/officeDocument/2006/relationships/hyperlink" Target="https://hub.lexile.com/lexile-grade-level-charts/"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cid:image001.png@01D4386F.61283FA0"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99"/>
            </a:gs>
            <a:gs pos="74001">
              <a:srgbClr val="E0F1F2"/>
            </a:gs>
            <a:gs pos="83000">
              <a:srgbClr val="E0F1F2"/>
            </a:gs>
            <a:gs pos="100000">
              <a:srgbClr val="EBF6F7"/>
            </a:gs>
          </a:gsLst>
          <a:lin ang="5400000" scaled="1"/>
        </a:gra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C6DC634-5A4C-AF81-D3EF-5D3E54094BE9}"/>
              </a:ext>
            </a:extLst>
          </p:cNvPr>
          <p:cNvSpPr>
            <a:spLocks noGrp="1" noChangeArrowheads="1"/>
          </p:cNvSpPr>
          <p:nvPr>
            <p:ph type="ctrTitle"/>
          </p:nvPr>
        </p:nvSpPr>
        <p:spPr>
          <a:xfrm>
            <a:off x="0" y="685800"/>
            <a:ext cx="9144000" cy="1470025"/>
          </a:xfrm>
        </p:spPr>
        <p:txBody>
          <a:bodyPr anchor="ctr"/>
          <a:lstStyle/>
          <a:p>
            <a:pPr eaLnBrk="1" hangingPunct="1"/>
            <a:r>
              <a:rPr lang="en-US" altLang="en-US" sz="5400" b="1" dirty="0">
                <a:solidFill>
                  <a:schemeClr val="tx1"/>
                </a:solidFill>
                <a:latin typeface="Monotype Corsiva"/>
              </a:rPr>
              <a:t>Huntington Middle School</a:t>
            </a:r>
            <a:br>
              <a:rPr lang="en-US" altLang="en-US" sz="5400" b="1" dirty="0">
                <a:latin typeface="Monotype Corsiva" panose="03010101010201010101" pitchFamily="66" charset="0"/>
              </a:rPr>
            </a:br>
            <a:r>
              <a:rPr lang="en-US" altLang="en-US" sz="3600" b="1" dirty="0">
                <a:solidFill>
                  <a:schemeClr val="tx1"/>
                </a:solidFill>
                <a:latin typeface="Monotype Corsiva"/>
              </a:rPr>
              <a:t>Annual Title I Parent Meeting </a:t>
            </a:r>
            <a:br>
              <a:rPr lang="en-US" altLang="en-US" sz="3600" b="1" dirty="0">
                <a:latin typeface="Monotype Corsiva" panose="03010101010201010101" pitchFamily="66" charset="0"/>
              </a:rPr>
            </a:br>
            <a:r>
              <a:rPr lang="en-US" altLang="en-US" sz="3600" b="1" dirty="0">
                <a:solidFill>
                  <a:schemeClr val="tx1"/>
                </a:solidFill>
                <a:latin typeface="Monotype Corsiva"/>
              </a:rPr>
              <a:t>Tuesday, August 26, 2025</a:t>
            </a:r>
            <a:br>
              <a:rPr lang="en-US" altLang="en-US" sz="3600" b="1" dirty="0">
                <a:latin typeface="Monotype Corsiva" panose="03010101010201010101" pitchFamily="66" charset="0"/>
              </a:rPr>
            </a:br>
            <a:r>
              <a:rPr lang="en-US" altLang="en-US" sz="3600" b="1" dirty="0">
                <a:solidFill>
                  <a:schemeClr val="tx1"/>
                </a:solidFill>
                <a:latin typeface="Monotype Corsiva"/>
              </a:rPr>
              <a:t>5:00 PM – 7:00PM</a:t>
            </a:r>
            <a:endParaRPr lang="en-US" altLang="en-US" b="1" dirty="0">
              <a:solidFill>
                <a:schemeClr val="tx1"/>
              </a:solidFill>
              <a:latin typeface="Monotype Corsiva"/>
            </a:endParaRPr>
          </a:p>
        </p:txBody>
      </p:sp>
      <p:pic>
        <p:nvPicPr>
          <p:cNvPr id="4100" name="Picture 5" descr="http://t2.gstatic.com/images?q=tbn:ANd9GcTTIBbEFYW02IwpmqDK1TQXvWKr2VM7kEvMCqiaATD2i807f8X8:wcs.whitfield.k12.ga.us/sites/g/files/g84856/f/styles/large/public/title%2520I%2520logo.jpg%3Fitok%3DJRZ78MfD">
            <a:hlinkClick r:id="rId3"/>
            <a:extLst>
              <a:ext uri="{FF2B5EF4-FFF2-40B4-BE49-F238E27FC236}">
                <a16:creationId xmlns:a16="http://schemas.microsoft.com/office/drawing/2014/main" id="{E772A365-8450-1F41-5CB3-F62AE96B5CA1}"/>
              </a:ext>
            </a:extLst>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295400" y="4725988"/>
            <a:ext cx="1152525" cy="1285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01" name="Picture 7" descr="http://t2.gstatic.com/images?q=tbn:ANd9GcTTIBbEFYW02IwpmqDK1TQXvWKr2VM7kEvMCqiaATD2i807f8X8:wcs.whitfield.k12.ga.us/sites/g/files/g84856/f/styles/large/public/title%2520I%2520logo.jpg%3Fitok%3DJRZ78MfD">
            <a:hlinkClick r:id="rId3"/>
            <a:extLst>
              <a:ext uri="{FF2B5EF4-FFF2-40B4-BE49-F238E27FC236}">
                <a16:creationId xmlns:a16="http://schemas.microsoft.com/office/drawing/2014/main" id="{873BE291-BC85-BF75-894E-8ED2460D343D}"/>
              </a:ext>
            </a:extLst>
          </p:cNvPr>
          <p:cNvPicPr>
            <a:picLocks noChangeAspect="1" noChangeArrowheads="1"/>
          </p:cNvPicPr>
          <p:nvPr/>
        </p:nvPicPr>
        <p:blipFill>
          <a:blip r:embed="rId4">
            <a:clrChange>
              <a:clrFrom>
                <a:srgbClr val="F8FEFC"/>
              </a:clrFrom>
              <a:clrTo>
                <a:srgbClr val="F8FEFC">
                  <a:alpha val="0"/>
                </a:srgbClr>
              </a:clrTo>
            </a:clrChange>
          </a:blip>
          <a:srcRect/>
          <a:stretch>
            <a:fillRect/>
          </a:stretch>
        </p:blipFill>
        <p:spPr bwMode="auto">
          <a:xfrm>
            <a:off x="7467600" y="4710113"/>
            <a:ext cx="1181100" cy="1317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7" name="Picture 5">
            <a:extLst>
              <a:ext uri="{FF2B5EF4-FFF2-40B4-BE49-F238E27FC236}">
                <a16:creationId xmlns:a16="http://schemas.microsoft.com/office/drawing/2014/main" id="{CCD4325A-AAEF-25A6-1348-8BA7ED7403ED}"/>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352800" y="2667000"/>
            <a:ext cx="27146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DC42138-5333-9623-477F-13B921F466FC}"/>
              </a:ext>
            </a:extLst>
          </p:cNvPr>
          <p:cNvSpPr>
            <a:spLocks noGrp="1" noChangeArrowheads="1"/>
          </p:cNvSpPr>
          <p:nvPr>
            <p:ph type="title"/>
          </p:nvPr>
        </p:nvSpPr>
        <p:spPr>
          <a:xfrm>
            <a:off x="228600" y="457200"/>
            <a:ext cx="8686800" cy="1143000"/>
          </a:xfrm>
        </p:spPr>
        <p:txBody>
          <a:bodyPr/>
          <a:lstStyle/>
          <a:p>
            <a:pPr eaLnBrk="1" hangingPunct="1"/>
            <a:r>
              <a:rPr lang="en-US" altLang="en-US" sz="3600" b="1"/>
              <a:t>What curriculum does our school use?</a:t>
            </a:r>
          </a:p>
        </p:txBody>
      </p:sp>
      <p:sp>
        <p:nvSpPr>
          <p:cNvPr id="23555" name="Rectangle 3">
            <a:extLst>
              <a:ext uri="{FF2B5EF4-FFF2-40B4-BE49-F238E27FC236}">
                <a16:creationId xmlns:a16="http://schemas.microsoft.com/office/drawing/2014/main" id="{459631F4-40B9-04FF-610E-D014CF69163E}"/>
              </a:ext>
            </a:extLst>
          </p:cNvPr>
          <p:cNvSpPr>
            <a:spLocks noGrp="1" noChangeArrowheads="1"/>
          </p:cNvSpPr>
          <p:nvPr>
            <p:ph idx="1"/>
          </p:nvPr>
        </p:nvSpPr>
        <p:spPr>
          <a:xfrm>
            <a:off x="457200" y="1752600"/>
            <a:ext cx="8229600" cy="4830763"/>
          </a:xfrm>
        </p:spPr>
        <p:txBody>
          <a:bodyPr/>
          <a:lstStyle/>
          <a:p>
            <a:pPr eaLnBrk="1" hangingPunct="1">
              <a:defRPr/>
            </a:pPr>
            <a:r>
              <a:rPr lang="en-US" altLang="en-US" dirty="0"/>
              <a:t>GA Standards (GS)</a:t>
            </a:r>
          </a:p>
          <a:p>
            <a:pPr lvl="1" eaLnBrk="1" hangingPunct="1">
              <a:defRPr/>
            </a:pPr>
            <a:r>
              <a:rPr lang="en-US" altLang="en-US" dirty="0"/>
              <a:t>Math</a:t>
            </a:r>
          </a:p>
          <a:p>
            <a:pPr lvl="1" eaLnBrk="1" hangingPunct="1">
              <a:defRPr/>
            </a:pPr>
            <a:r>
              <a:rPr lang="en-US" altLang="en-US" dirty="0"/>
              <a:t>ELA/Reading </a:t>
            </a:r>
          </a:p>
          <a:p>
            <a:pPr lvl="1" eaLnBrk="1" hangingPunct="1">
              <a:defRPr/>
            </a:pPr>
            <a:r>
              <a:rPr lang="en-US" altLang="en-US" dirty="0"/>
              <a:t>Science</a:t>
            </a:r>
          </a:p>
          <a:p>
            <a:pPr lvl="1" eaLnBrk="1" hangingPunct="1">
              <a:defRPr/>
            </a:pPr>
            <a:r>
              <a:rPr lang="en-US" altLang="en-US" dirty="0"/>
              <a:t>Social Studies</a:t>
            </a:r>
          </a:p>
          <a:p>
            <a:pPr lvl="1" eaLnBrk="1" hangingPunct="1">
              <a:defRPr/>
            </a:pPr>
            <a:endParaRPr lang="en-US" altLang="en-US" dirty="0"/>
          </a:p>
          <a:p>
            <a:pPr marL="457200" lvl="1" indent="0" eaLnBrk="1" hangingPunct="1">
              <a:buFontTx/>
              <a:buNone/>
              <a:defRPr/>
            </a:pPr>
            <a:endParaRPr lang="en-US" altLang="en-US" dirty="0"/>
          </a:p>
        </p:txBody>
      </p:sp>
      <p:sp>
        <p:nvSpPr>
          <p:cNvPr id="21508" name="TextBox 2">
            <a:extLst>
              <a:ext uri="{FF2B5EF4-FFF2-40B4-BE49-F238E27FC236}">
                <a16:creationId xmlns:a16="http://schemas.microsoft.com/office/drawing/2014/main" id="{3F9A4E28-231C-81A0-2990-A72CF1512F3A}"/>
              </a:ext>
            </a:extLst>
          </p:cNvPr>
          <p:cNvSpPr txBox="1">
            <a:spLocks noChangeArrowheads="1"/>
          </p:cNvSpPr>
          <p:nvPr/>
        </p:nvSpPr>
        <p:spPr bwMode="auto">
          <a:xfrm>
            <a:off x="622300" y="5105400"/>
            <a:ext cx="807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latin typeface="Arial"/>
                <a:cs typeface="Arial"/>
              </a:rPr>
              <a:t>For additional information: https://case.georgiastandards.org</a:t>
            </a:r>
            <a:endParaRPr lang="en-US" alt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6EB176E-792E-EFFA-284E-4B5326920323}"/>
              </a:ext>
            </a:extLst>
          </p:cNvPr>
          <p:cNvSpPr>
            <a:spLocks noGrp="1" noChangeArrowheads="1"/>
          </p:cNvSpPr>
          <p:nvPr>
            <p:ph type="title"/>
          </p:nvPr>
        </p:nvSpPr>
        <p:spPr>
          <a:xfrm>
            <a:off x="304800" y="228600"/>
            <a:ext cx="8458200" cy="1143000"/>
          </a:xfrm>
        </p:spPr>
        <p:txBody>
          <a:bodyPr/>
          <a:lstStyle/>
          <a:p>
            <a:pPr eaLnBrk="1" hangingPunct="1"/>
            <a:r>
              <a:rPr lang="en-US" altLang="en-US" sz="3500" b="1"/>
              <a:t>Student Assessments</a:t>
            </a:r>
          </a:p>
        </p:txBody>
      </p:sp>
      <p:sp>
        <p:nvSpPr>
          <p:cNvPr id="15363" name="Rectangle 3">
            <a:extLst>
              <a:ext uri="{FF2B5EF4-FFF2-40B4-BE49-F238E27FC236}">
                <a16:creationId xmlns:a16="http://schemas.microsoft.com/office/drawing/2014/main" id="{9795E645-00CE-3A87-ECB7-A066138804CE}"/>
              </a:ext>
            </a:extLst>
          </p:cNvPr>
          <p:cNvSpPr>
            <a:spLocks noGrp="1" noChangeArrowheads="1"/>
          </p:cNvSpPr>
          <p:nvPr>
            <p:ph idx="1"/>
          </p:nvPr>
        </p:nvSpPr>
        <p:spPr>
          <a:xfrm>
            <a:off x="533400" y="1524000"/>
            <a:ext cx="8153400" cy="5059363"/>
          </a:xfrm>
        </p:spPr>
        <p:txBody>
          <a:bodyPr>
            <a:normAutofit lnSpcReduction="10000"/>
          </a:bodyPr>
          <a:lstStyle/>
          <a:p>
            <a:pPr eaLnBrk="1" hangingPunct="1">
              <a:defRPr/>
            </a:pPr>
            <a:r>
              <a:rPr lang="en-US" altLang="en-US" dirty="0"/>
              <a:t>Local assessments</a:t>
            </a:r>
          </a:p>
          <a:p>
            <a:pPr lvl="1" eaLnBrk="1" hangingPunct="1">
              <a:defRPr/>
            </a:pPr>
            <a:r>
              <a:rPr lang="en-US" altLang="en-US" dirty="0"/>
              <a:t>Formative Assessments Daily and Weekly</a:t>
            </a:r>
          </a:p>
          <a:p>
            <a:pPr lvl="1" eaLnBrk="1" hangingPunct="1">
              <a:defRPr/>
            </a:pPr>
            <a:r>
              <a:rPr lang="en-US" altLang="en-US" dirty="0"/>
              <a:t>Summative Assessments</a:t>
            </a:r>
          </a:p>
          <a:p>
            <a:pPr lvl="1" eaLnBrk="1" hangingPunct="1">
              <a:defRPr/>
            </a:pPr>
            <a:r>
              <a:rPr lang="en-US" altLang="en-US" dirty="0"/>
              <a:t>MAP Assessment</a:t>
            </a:r>
          </a:p>
          <a:p>
            <a:pPr eaLnBrk="1" hangingPunct="1">
              <a:defRPr/>
            </a:pPr>
            <a:r>
              <a:rPr lang="en-US" altLang="en-US" dirty="0">
                <a:solidFill>
                  <a:srgbClr val="FFFFFF"/>
                </a:solidFill>
              </a:rPr>
              <a:t>State Assessments</a:t>
            </a:r>
          </a:p>
          <a:p>
            <a:pPr lvl="1">
              <a:defRPr/>
            </a:pPr>
            <a:r>
              <a:rPr lang="en-US" altLang="en-US" dirty="0">
                <a:solidFill>
                  <a:srgbClr val="FFFFFF"/>
                </a:solidFill>
              </a:rPr>
              <a:t>Grades 6 &amp; 7 End of Grade (EOG) in ELA       and Math </a:t>
            </a:r>
          </a:p>
          <a:p>
            <a:pPr lvl="1">
              <a:defRPr/>
            </a:pPr>
            <a:r>
              <a:rPr lang="en-US" altLang="en-US" dirty="0">
                <a:solidFill>
                  <a:srgbClr val="FFFFFF"/>
                </a:solidFill>
              </a:rPr>
              <a:t>Grade 8 EOG in ELA, Math, Science               and Social Studies </a:t>
            </a:r>
          </a:p>
          <a:p>
            <a:pPr lvl="1" eaLnBrk="1" hangingPunct="1">
              <a:defRPr/>
            </a:pPr>
            <a:r>
              <a:rPr lang="en-US" altLang="en-US" dirty="0">
                <a:solidFill>
                  <a:srgbClr val="FFFFFF"/>
                </a:solidFill>
              </a:rPr>
              <a:t>ACCESS for English Language Learners</a:t>
            </a:r>
          </a:p>
          <a:p>
            <a:pPr marL="0" indent="0" eaLnBrk="1" hangingPunct="1">
              <a:buFontTx/>
              <a:buNone/>
              <a:defRPr/>
            </a:pPr>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C6886250-BFA0-91AC-1337-56A6261972D8}"/>
              </a:ext>
            </a:extLst>
          </p:cNvPr>
          <p:cNvSpPr>
            <a:spLocks noGrp="1" noChangeArrowheads="1"/>
          </p:cNvSpPr>
          <p:nvPr>
            <p:ph type="title"/>
          </p:nvPr>
        </p:nvSpPr>
        <p:spPr/>
        <p:txBody>
          <a:bodyPr/>
          <a:lstStyle/>
          <a:p>
            <a:r>
              <a:rPr lang="en-US" altLang="en-US"/>
              <a:t>Measuring Student Progress</a:t>
            </a:r>
          </a:p>
        </p:txBody>
      </p:sp>
      <p:pic>
        <p:nvPicPr>
          <p:cNvPr id="25603" name="Content Placeholder 1">
            <a:extLst>
              <a:ext uri="{FF2B5EF4-FFF2-40B4-BE49-F238E27FC236}">
                <a16:creationId xmlns:a16="http://schemas.microsoft.com/office/drawing/2014/main" id="{FB888151-09F0-3E7D-0891-55B988A21A5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831850" y="1600200"/>
            <a:ext cx="7480300" cy="45259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A64C56C8-0F8C-5CC4-833F-D0BF27FC8604}"/>
              </a:ext>
            </a:extLst>
          </p:cNvPr>
          <p:cNvSpPr>
            <a:spLocks noGrp="1" noChangeArrowheads="1"/>
          </p:cNvSpPr>
          <p:nvPr>
            <p:ph type="title"/>
          </p:nvPr>
        </p:nvSpPr>
        <p:spPr/>
        <p:txBody>
          <a:bodyPr/>
          <a:lstStyle/>
          <a:p>
            <a:r>
              <a:rPr lang="en-US" altLang="en-US"/>
              <a:t>MAP Scores Family Report</a:t>
            </a:r>
          </a:p>
        </p:txBody>
      </p:sp>
      <p:pic>
        <p:nvPicPr>
          <p:cNvPr id="26627" name="Picture 2">
            <a:extLst>
              <a:ext uri="{FF2B5EF4-FFF2-40B4-BE49-F238E27FC236}">
                <a16:creationId xmlns:a16="http://schemas.microsoft.com/office/drawing/2014/main" id="{D866C3C8-886E-00A6-7913-03F2B80FA4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97038"/>
            <a:ext cx="8458200" cy="48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A7340176-EDF3-9245-68D6-AF804AC8D5A1}"/>
              </a:ext>
            </a:extLst>
          </p:cNvPr>
          <p:cNvSpPr>
            <a:spLocks noGrp="1" noChangeArrowheads="1"/>
          </p:cNvSpPr>
          <p:nvPr>
            <p:ph type="title"/>
          </p:nvPr>
        </p:nvSpPr>
        <p:spPr>
          <a:xfrm>
            <a:off x="381000" y="274638"/>
            <a:ext cx="8382000" cy="1143000"/>
          </a:xfrm>
        </p:spPr>
        <p:txBody>
          <a:bodyPr/>
          <a:lstStyle/>
          <a:p>
            <a:r>
              <a:rPr lang="en-US" altLang="en-US" sz="4000"/>
              <a:t>MAP Scores Family Report   cont</a:t>
            </a:r>
          </a:p>
        </p:txBody>
      </p:sp>
      <p:pic>
        <p:nvPicPr>
          <p:cNvPr id="27651" name="Picture 2">
            <a:extLst>
              <a:ext uri="{FF2B5EF4-FFF2-40B4-BE49-F238E27FC236}">
                <a16:creationId xmlns:a16="http://schemas.microsoft.com/office/drawing/2014/main" id="{4D2E5BE7-85BE-94F5-31FB-57D5CB7492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8001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28674" name="Picture 2" descr="View Family and Community Engagement ">
            <a:hlinkClick r:id="rId4" tooltip="View Album"/>
            <a:extLst>
              <a:ext uri="{FF2B5EF4-FFF2-40B4-BE49-F238E27FC236}">
                <a16:creationId xmlns:a16="http://schemas.microsoft.com/office/drawing/2014/main" id="{F517A585-05BF-9547-445B-6FF372088F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143000"/>
            <a:ext cx="55213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D2254B7-99A0-A0FA-1B81-E622781E30FB}"/>
              </a:ext>
            </a:extLst>
          </p:cNvPr>
          <p:cNvSpPr>
            <a:spLocks noGrp="1" noChangeArrowheads="1"/>
          </p:cNvSpPr>
          <p:nvPr>
            <p:ph type="title"/>
          </p:nvPr>
        </p:nvSpPr>
        <p:spPr>
          <a:xfrm>
            <a:off x="-33338" y="990600"/>
            <a:ext cx="9144001" cy="1143000"/>
          </a:xfrm>
        </p:spPr>
        <p:txBody>
          <a:bodyPr/>
          <a:lstStyle/>
          <a:p>
            <a:pPr marL="571500" indent="-571500" eaLnBrk="1" hangingPunct="1">
              <a:buFont typeface="Wingdings" panose="05000000000000000000" pitchFamily="2" charset="2"/>
              <a:buChar char="v"/>
            </a:pPr>
            <a:r>
              <a:rPr lang="en-US" altLang="en-US" sz="4000" b="1">
                <a:solidFill>
                  <a:schemeClr val="tx1"/>
                </a:solidFill>
              </a:rPr>
              <a:t>Title I Parent Engagement Plan</a:t>
            </a:r>
            <a:r>
              <a:rPr lang="en-US" altLang="en-US" sz="3600" b="1">
                <a:solidFill>
                  <a:schemeClr val="tx1"/>
                </a:solidFill>
              </a:rPr>
              <a:t>	</a:t>
            </a:r>
          </a:p>
        </p:txBody>
      </p:sp>
      <p:sp>
        <p:nvSpPr>
          <p:cNvPr id="30723" name="Rectangle 3">
            <a:extLst>
              <a:ext uri="{FF2B5EF4-FFF2-40B4-BE49-F238E27FC236}">
                <a16:creationId xmlns:a16="http://schemas.microsoft.com/office/drawing/2014/main" id="{55C7F34F-5CAD-65B4-AB93-07DE58577C93}"/>
              </a:ext>
            </a:extLst>
          </p:cNvPr>
          <p:cNvSpPr>
            <a:spLocks noGrp="1" noChangeArrowheads="1"/>
          </p:cNvSpPr>
          <p:nvPr>
            <p:ph idx="1"/>
          </p:nvPr>
        </p:nvSpPr>
        <p:spPr>
          <a:xfrm>
            <a:off x="381000" y="2209800"/>
            <a:ext cx="8763000" cy="3810000"/>
          </a:xfrm>
        </p:spPr>
        <p:txBody>
          <a:bodyPr/>
          <a:lstStyle/>
          <a:p>
            <a:pPr eaLnBrk="1" hangingPunct="1">
              <a:lnSpc>
                <a:spcPct val="90000"/>
              </a:lnSpc>
            </a:pPr>
            <a:r>
              <a:rPr lang="en-US" altLang="en-US" sz="2800" b="1"/>
              <a:t>The Parent Engagement Plan</a:t>
            </a:r>
          </a:p>
          <a:p>
            <a:pPr lvl="1" eaLnBrk="1" hangingPunct="1">
              <a:lnSpc>
                <a:spcPct val="90000"/>
              </a:lnSpc>
            </a:pPr>
            <a:r>
              <a:rPr lang="en-US" altLang="en-US" sz="2400" b="1"/>
              <a:t>Details how we will provide ongoing Capacity Building opportunities for our Parents to assist in their support of student academic achievement</a:t>
            </a:r>
          </a:p>
          <a:p>
            <a:pPr lvl="1" eaLnBrk="1" hangingPunct="1">
              <a:lnSpc>
                <a:spcPct val="90000"/>
              </a:lnSpc>
            </a:pPr>
            <a:r>
              <a:rPr lang="en-US" altLang="en-US" sz="2400" b="1"/>
              <a:t>Includes a variety of ways that we will encourage Parent Engagement to include, opportunities for parents to assist in the planning and participating in activities and events to promote student learning at school and at home. </a:t>
            </a:r>
          </a:p>
          <a:p>
            <a:pPr eaLnBrk="1" hangingPunct="1">
              <a:lnSpc>
                <a:spcPct val="90000"/>
              </a:lnSpc>
              <a:buFontTx/>
              <a:buNone/>
            </a:pPr>
            <a:endParaRPr lang="en-US" altLang="en-US" sz="2400" b="1"/>
          </a:p>
          <a:p>
            <a:pPr eaLnBrk="1" hangingPunct="1">
              <a:lnSpc>
                <a:spcPct val="90000"/>
              </a:lnSpc>
              <a:buFontTx/>
              <a:buNone/>
            </a:pPr>
            <a:r>
              <a:rPr lang="en-US" altLang="en-US" sz="2800" b="1"/>
              <a:t>		</a:t>
            </a:r>
            <a:endParaRPr lang="en-US" altLang="en-US" sz="2800"/>
          </a:p>
        </p:txBody>
      </p:sp>
      <p:sp>
        <p:nvSpPr>
          <p:cNvPr id="2" name="TextBox 1">
            <a:extLst>
              <a:ext uri="{FF2B5EF4-FFF2-40B4-BE49-F238E27FC236}">
                <a16:creationId xmlns:a16="http://schemas.microsoft.com/office/drawing/2014/main" id="{A416CC1A-2469-E93A-95FE-F16519B4F481}"/>
              </a:ext>
            </a:extLst>
          </p:cNvPr>
          <p:cNvSpPr txBox="1"/>
          <p:nvPr/>
        </p:nvSpPr>
        <p:spPr>
          <a:xfrm>
            <a:off x="119063" y="300038"/>
            <a:ext cx="8991600" cy="1077912"/>
          </a:xfrm>
          <a:prstGeom prst="rect">
            <a:avLst/>
          </a:prstGeom>
          <a:noFill/>
        </p:spPr>
        <p:txBody>
          <a:bodyPr>
            <a:spAutoFit/>
          </a:bodyPr>
          <a:lstStyle/>
          <a:p>
            <a:pPr>
              <a:defRPr/>
            </a:pPr>
            <a:r>
              <a:rPr lang="en-US" altLang="en-US" sz="3200" b="0" dirty="0">
                <a:solidFill>
                  <a:srgbClr val="FFFFFF"/>
                </a:solidFill>
                <a:latin typeface="Arial"/>
                <a:ea typeface="+mj-ea"/>
                <a:cs typeface="+mj-cs"/>
              </a:rPr>
              <a:t>What is required by Law for Parent Engagement</a:t>
            </a:r>
            <a:br>
              <a:rPr lang="en-US" altLang="en-US" sz="3200" b="0" dirty="0">
                <a:solidFill>
                  <a:srgbClr val="FFFFFF"/>
                </a:solidFill>
                <a:latin typeface="Arial"/>
                <a:ea typeface="+mj-ea"/>
                <a:cs typeface="+mj-cs"/>
              </a:rPr>
            </a:br>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44AEE5D4-4520-138B-90B2-5A85329EECAC}"/>
              </a:ext>
            </a:extLst>
          </p:cNvPr>
          <p:cNvSpPr>
            <a:spLocks noGrp="1" noChangeArrowheads="1"/>
          </p:cNvSpPr>
          <p:nvPr>
            <p:ph type="title"/>
          </p:nvPr>
        </p:nvSpPr>
        <p:spPr>
          <a:xfrm>
            <a:off x="-152400" y="914400"/>
            <a:ext cx="7315200" cy="1143000"/>
          </a:xfrm>
        </p:spPr>
        <p:txBody>
          <a:bodyPr/>
          <a:lstStyle/>
          <a:p>
            <a:pPr marL="571500" indent="-571500">
              <a:buFont typeface="Wingdings" panose="05000000000000000000" pitchFamily="2" charset="2"/>
              <a:buChar char="v"/>
            </a:pPr>
            <a:r>
              <a:rPr lang="en-US" altLang="en-US" sz="4000">
                <a:solidFill>
                  <a:srgbClr val="FFFFFF"/>
                </a:solidFill>
              </a:rPr>
              <a:t>School-Home Compact</a:t>
            </a:r>
            <a:br>
              <a:rPr lang="en-US" altLang="en-US">
                <a:solidFill>
                  <a:srgbClr val="FFFFFF"/>
                </a:solidFill>
              </a:rPr>
            </a:br>
            <a:endParaRPr lang="en-US" altLang="en-US">
              <a:solidFill>
                <a:srgbClr val="FFFFFF"/>
              </a:solidFill>
            </a:endParaRPr>
          </a:p>
        </p:txBody>
      </p:sp>
      <p:sp>
        <p:nvSpPr>
          <p:cNvPr id="33795" name="Content Placeholder 2">
            <a:extLst>
              <a:ext uri="{FF2B5EF4-FFF2-40B4-BE49-F238E27FC236}">
                <a16:creationId xmlns:a16="http://schemas.microsoft.com/office/drawing/2014/main" id="{8ED8A68A-3F7A-C75A-791E-3A0B850D9112}"/>
              </a:ext>
            </a:extLst>
          </p:cNvPr>
          <p:cNvSpPr>
            <a:spLocks noGrp="1"/>
          </p:cNvSpPr>
          <p:nvPr>
            <p:ph idx="1"/>
          </p:nvPr>
        </p:nvSpPr>
        <p:spPr>
          <a:xfrm>
            <a:off x="762000" y="1828800"/>
            <a:ext cx="7924800" cy="3886200"/>
          </a:xfrm>
        </p:spPr>
        <p:txBody>
          <a:bodyPr/>
          <a:lstStyle/>
          <a:p>
            <a:pPr>
              <a:defRPr/>
            </a:pPr>
            <a:r>
              <a:rPr lang="en-US" altLang="en-US" sz="2800" b="1" dirty="0">
                <a:solidFill>
                  <a:srgbClr val="FFFFFF"/>
                </a:solidFill>
              </a:rPr>
              <a:t>The Compact</a:t>
            </a:r>
          </a:p>
          <a:p>
            <a:pPr lvl="1">
              <a:defRPr/>
            </a:pPr>
            <a:r>
              <a:rPr lang="en-US" altLang="en-US" sz="2400" b="1" dirty="0">
                <a:solidFill>
                  <a:srgbClr val="FFFFFF"/>
                </a:solidFill>
              </a:rPr>
              <a:t>Is an agreement that parents/guardians, teachers, and students develop together which explains how all stakeholders will work together to make sure all students achieve academic success</a:t>
            </a:r>
          </a:p>
          <a:p>
            <a:pPr lvl="1">
              <a:defRPr/>
            </a:pPr>
            <a:r>
              <a:rPr lang="en-US" altLang="en-US" sz="2400" b="1" dirty="0">
                <a:solidFill>
                  <a:srgbClr val="FFFFFF"/>
                </a:solidFill>
              </a:rPr>
              <a:t>Will be referenced throughout the school year  in the Learning at Home process and Parent-Teacher Conferences</a:t>
            </a:r>
          </a:p>
          <a:p>
            <a:pPr marL="0" indent="0">
              <a:buFontTx/>
              <a:buNone/>
              <a:defRPr/>
            </a:pPr>
            <a:endParaRPr lang="en-US" altLang="en-US" dirty="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8DC4B2C-6694-9CA8-6A10-E2AC87A77FE4}"/>
              </a:ext>
            </a:extLst>
          </p:cNvPr>
          <p:cNvSpPr>
            <a:spLocks noGrp="1" noChangeArrowheads="1"/>
          </p:cNvSpPr>
          <p:nvPr>
            <p:ph type="title"/>
          </p:nvPr>
        </p:nvSpPr>
        <p:spPr>
          <a:xfrm>
            <a:off x="0" y="0"/>
            <a:ext cx="9144000" cy="1143000"/>
          </a:xfrm>
        </p:spPr>
        <p:txBody>
          <a:bodyPr/>
          <a:lstStyle/>
          <a:p>
            <a:pPr eaLnBrk="1" hangingPunct="1"/>
            <a:r>
              <a:rPr lang="en-US" altLang="en-US" sz="3400" b="1">
                <a:solidFill>
                  <a:srgbClr val="FFFFFF"/>
                </a:solidFill>
              </a:rPr>
              <a:t>Parent Engagement cont.</a:t>
            </a:r>
          </a:p>
        </p:txBody>
      </p:sp>
      <p:sp>
        <p:nvSpPr>
          <p:cNvPr id="34819" name="Rectangle 3">
            <a:extLst>
              <a:ext uri="{FF2B5EF4-FFF2-40B4-BE49-F238E27FC236}">
                <a16:creationId xmlns:a16="http://schemas.microsoft.com/office/drawing/2014/main" id="{FE9CCB70-B68D-8982-8D77-8C4F6C1DDC9F}"/>
              </a:ext>
            </a:extLst>
          </p:cNvPr>
          <p:cNvSpPr>
            <a:spLocks noGrp="1" noChangeArrowheads="1"/>
          </p:cNvSpPr>
          <p:nvPr>
            <p:ph idx="1"/>
          </p:nvPr>
        </p:nvSpPr>
        <p:spPr>
          <a:xfrm>
            <a:off x="0" y="1143000"/>
            <a:ext cx="9144000" cy="5715000"/>
          </a:xfrm>
        </p:spPr>
        <p:txBody>
          <a:bodyPr/>
          <a:lstStyle/>
          <a:p>
            <a:pPr eaLnBrk="1" hangingPunct="1">
              <a:defRPr/>
            </a:pPr>
            <a:r>
              <a:rPr lang="en-US" altLang="en-US" sz="2800" dirty="0">
                <a:solidFill>
                  <a:srgbClr val="FFFFFF"/>
                </a:solidFill>
              </a:rPr>
              <a:t>The Family-School Engagement Plan and Compact will be distributed in our Title I Parent Handbook, available on our website, in our main office and  Parent Resource Center.</a:t>
            </a:r>
          </a:p>
          <a:p>
            <a:pPr eaLnBrk="1" hangingPunct="1">
              <a:defRPr/>
            </a:pPr>
            <a:r>
              <a:rPr lang="en-US" altLang="en-US" sz="2800" dirty="0">
                <a:solidFill>
                  <a:srgbClr val="FFFFFF"/>
                </a:solidFill>
              </a:rPr>
              <a:t>The District Parent  Engagement Plan is available on the district website @  www.hcbe.net</a:t>
            </a:r>
          </a:p>
          <a:p>
            <a:pPr eaLnBrk="1" hangingPunct="1">
              <a:defRPr/>
            </a:pPr>
            <a:r>
              <a:rPr lang="en-US" altLang="en-US" sz="2800" dirty="0">
                <a:solidFill>
                  <a:srgbClr val="FFFFFF"/>
                </a:solidFill>
              </a:rPr>
              <a:t>These documents are reviewed and updated  with all stakeholder’s input at family events and activities.  All stakeholders are invited to provide their thoughts at anytime to Rhondrea Allen, FEL 						</a:t>
            </a:r>
            <a:r>
              <a:rPr lang="en-US" altLang="en-US" sz="2800" dirty="0">
                <a:solidFill>
                  <a:srgbClr val="FF0000"/>
                </a:solidFill>
              </a:rPr>
              <a:t>rhondrea.allen</a:t>
            </a:r>
            <a:r>
              <a:rPr lang="en-US" altLang="en-US" sz="2800" dirty="0">
                <a:solidFill>
                  <a:srgbClr val="FF0000"/>
                </a:solidFill>
                <a:hlinkClick r:id="rId4"/>
              </a:rPr>
              <a:t>@hcbe.net</a:t>
            </a:r>
            <a:r>
              <a:rPr lang="en-US" altLang="en-US" sz="2800" dirty="0">
                <a:solidFill>
                  <a:srgbClr val="FF0000"/>
                </a:solidFill>
              </a:rPr>
              <a:t> </a:t>
            </a:r>
          </a:p>
          <a:p>
            <a:pPr marL="0" indent="0" eaLnBrk="1" hangingPunct="1">
              <a:buFontTx/>
              <a:buNone/>
              <a:defRPr/>
            </a:pPr>
            <a:r>
              <a:rPr lang="en-US" altLang="en-US" sz="2800" dirty="0">
                <a:solidFill>
                  <a:srgbClr val="FFFFFF"/>
                </a:solidFill>
              </a:rPr>
              <a:t>			 478-542-2240 ext. 1910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1D5821A5-6A49-DB20-8B28-0A76195662FF}"/>
              </a:ext>
            </a:extLst>
          </p:cNvPr>
          <p:cNvSpPr>
            <a:spLocks noGrp="1" noChangeArrowheads="1"/>
          </p:cNvSpPr>
          <p:nvPr>
            <p:ph type="title"/>
          </p:nvPr>
        </p:nvSpPr>
        <p:spPr>
          <a:xfrm>
            <a:off x="457200" y="152400"/>
            <a:ext cx="8229600" cy="1143000"/>
          </a:xfrm>
        </p:spPr>
        <p:txBody>
          <a:bodyPr/>
          <a:lstStyle/>
          <a:p>
            <a:r>
              <a:rPr lang="en-US" altLang="en-US" sz="4000"/>
              <a:t>Highly Professional Teachers </a:t>
            </a:r>
            <a:br>
              <a:rPr lang="en-US" altLang="en-US" sz="4000"/>
            </a:br>
            <a:r>
              <a:rPr lang="en-US" altLang="en-US" sz="4000"/>
              <a:t>and Parent’s Right to Know</a:t>
            </a:r>
          </a:p>
        </p:txBody>
      </p:sp>
      <p:sp>
        <p:nvSpPr>
          <p:cNvPr id="35843" name="Content Placeholder 2">
            <a:extLst>
              <a:ext uri="{FF2B5EF4-FFF2-40B4-BE49-F238E27FC236}">
                <a16:creationId xmlns:a16="http://schemas.microsoft.com/office/drawing/2014/main" id="{359DDD1C-E8A0-5C81-96FA-302F5FF1D9FC}"/>
              </a:ext>
            </a:extLst>
          </p:cNvPr>
          <p:cNvSpPr>
            <a:spLocks noGrp="1" noChangeArrowheads="1"/>
          </p:cNvSpPr>
          <p:nvPr>
            <p:ph idx="1"/>
          </p:nvPr>
        </p:nvSpPr>
        <p:spPr>
          <a:xfrm>
            <a:off x="342900" y="1447800"/>
            <a:ext cx="8458200" cy="4876800"/>
          </a:xfrm>
        </p:spPr>
        <p:txBody>
          <a:bodyPr/>
          <a:lstStyle/>
          <a:p>
            <a:r>
              <a:rPr lang="en-US" altLang="en-US" sz="2800"/>
              <a:t>Highly Professional</a:t>
            </a:r>
          </a:p>
          <a:p>
            <a:pPr lvl="1"/>
            <a:r>
              <a:rPr lang="en-US" altLang="en-US" sz="2000"/>
              <a:t>The definition of “highly qualified” was established for teachers of core academic subjects </a:t>
            </a:r>
          </a:p>
          <a:p>
            <a:pPr lvl="1"/>
            <a:r>
              <a:rPr lang="en-US" altLang="en-US" sz="2000"/>
              <a:t>All teachers of core academic subjects must have met the federal requirements regarding the highly qualified status</a:t>
            </a:r>
          </a:p>
          <a:p>
            <a:pPr lvl="1"/>
            <a:r>
              <a:rPr lang="en-US" altLang="en-US" sz="2000"/>
              <a:t>HMS staff is 100% highly qualified under the guidelines of Title II-A</a:t>
            </a:r>
          </a:p>
          <a:p>
            <a:r>
              <a:rPr lang="en-US" altLang="en-US" sz="2800"/>
              <a:t>Right to Know</a:t>
            </a:r>
          </a:p>
          <a:p>
            <a:pPr lvl="1"/>
            <a:r>
              <a:rPr lang="en-US" altLang="en-US" sz="2000" i="1"/>
              <a:t>The Elementary and Secondary Education Act of 1965 (ESEA)</a:t>
            </a:r>
            <a:r>
              <a:rPr lang="en-US" altLang="en-US" sz="2000"/>
              <a:t> gives you the “right to know” about the qualifications of your child’s teachers and paraprofessionals including their training and credentials</a:t>
            </a:r>
          </a:p>
          <a:p>
            <a:pPr lvl="1"/>
            <a:r>
              <a:rPr lang="en-US" altLang="en-US" sz="2000"/>
              <a:t>We are happy to provide this information to you and will do so at your request, as quickly as possible.  </a:t>
            </a:r>
          </a:p>
          <a:p>
            <a:endParaRPr lang="en-US" altLang="en-US"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a:extLst>
              <a:ext uri="{FF2B5EF4-FFF2-40B4-BE49-F238E27FC236}">
                <a16:creationId xmlns:a16="http://schemas.microsoft.com/office/drawing/2014/main" id="{672D0E66-E5CB-D952-574D-E086F4EB1E59}"/>
              </a:ext>
            </a:extLst>
          </p:cNvPr>
          <p:cNvSpPr txBox="1">
            <a:spLocks noChangeArrowheads="1"/>
          </p:cNvSpPr>
          <p:nvPr/>
        </p:nvSpPr>
        <p:spPr bwMode="auto">
          <a:xfrm>
            <a:off x="762000" y="2500313"/>
            <a:ext cx="7772400" cy="360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7000"/>
              </a:lnSpc>
              <a:spcBef>
                <a:spcPct val="0"/>
              </a:spcBef>
              <a:buFontTx/>
              <a:buNone/>
            </a:pPr>
            <a:endParaRPr lang="en-US" alt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ct val="0"/>
              </a:spcBef>
              <a:buFontTx/>
              <a:buNone/>
            </a:pPr>
            <a:r>
              <a:rPr lang="en-US" altLang="en-US" sz="2800" dirty="0">
                <a:latin typeface="Calibri" panose="020F0502020204030204" pitchFamily="34" charset="0"/>
                <a:ea typeface="Calibri" panose="020F0502020204030204" pitchFamily="34" charset="0"/>
                <a:cs typeface="Times New Roman" panose="02020603050405020304" pitchFamily="18" charset="0"/>
              </a:rPr>
              <a:t>Dr. Marlon J. Robinson, Principal</a:t>
            </a:r>
          </a:p>
          <a:p>
            <a:pPr>
              <a:lnSpc>
                <a:spcPct val="107000"/>
              </a:lnSpc>
              <a:spcBef>
                <a:spcPct val="0"/>
              </a:spcBef>
              <a:buFontTx/>
              <a:buNone/>
            </a:pPr>
            <a:endParaRPr lang="en-US" alt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ct val="0"/>
              </a:spcBef>
              <a:buFontTx/>
              <a:buNone/>
            </a:pPr>
            <a:r>
              <a:rPr lang="en-US" altLang="en-US" sz="2800" dirty="0">
                <a:latin typeface="Calibri" panose="020F0502020204030204" pitchFamily="34" charset="0"/>
                <a:ea typeface="Calibri" panose="020F0502020204030204" pitchFamily="34" charset="0"/>
                <a:cs typeface="Times New Roman" panose="02020603050405020304" pitchFamily="18" charset="0"/>
              </a:rPr>
              <a:t>Dr. Torris Woolfolk, Asst. Principal for Discipline</a:t>
            </a:r>
          </a:p>
          <a:p>
            <a:pPr>
              <a:lnSpc>
                <a:spcPct val="107000"/>
              </a:lnSpc>
              <a:spcBef>
                <a:spcPct val="0"/>
              </a:spcBef>
              <a:buFontTx/>
              <a:buNone/>
            </a:pPr>
            <a:endParaRPr lang="en-US" alt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ct val="0"/>
              </a:spcBef>
              <a:buFontTx/>
              <a:buNone/>
            </a:pPr>
            <a:r>
              <a:rPr lang="en-US" altLang="en-US" sz="2800" dirty="0">
                <a:latin typeface="Calibri" panose="020F0502020204030204" pitchFamily="34" charset="0"/>
                <a:ea typeface="Calibri" panose="020F0502020204030204" pitchFamily="34" charset="0"/>
                <a:cs typeface="Times New Roman" panose="02020603050405020304" pitchFamily="18" charset="0"/>
              </a:rPr>
              <a:t>Mrs. Tamara Wildes, Asst. Principal for Instruction</a:t>
            </a:r>
          </a:p>
          <a:p>
            <a:pPr>
              <a:lnSpc>
                <a:spcPct val="107000"/>
              </a:lnSpc>
              <a:spcBef>
                <a:spcPct val="0"/>
              </a:spcBef>
              <a:buFontTx/>
              <a:buNone/>
            </a:pPr>
            <a:endParaRPr lang="en-US" alt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ct val="0"/>
              </a:spcBef>
              <a:buFontTx/>
              <a:buNone/>
            </a:pPr>
            <a:r>
              <a:rPr lang="en-US" altLang="en-US" sz="1200" dirty="0">
                <a:latin typeface="Calibri" panose="020F0502020204030204" pitchFamily="34" charset="0"/>
                <a:ea typeface="Calibri" panose="020F0502020204030204" pitchFamily="34" charset="0"/>
                <a:cs typeface="Times New Roman" panose="02020603050405020304" pitchFamily="18" charset="0"/>
              </a:rPr>
              <a:t> </a:t>
            </a:r>
            <a:endParaRPr lang="en-US" alt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ct val="0"/>
              </a:spcBef>
              <a:buFontTx/>
              <a:buNone/>
            </a:pPr>
            <a:r>
              <a:rPr lang="en-US" altLang="en-US" sz="1200" dirty="0">
                <a:latin typeface="Calibri" panose="020F0502020204030204" pitchFamily="34" charset="0"/>
                <a:ea typeface="Calibri" panose="020F0502020204030204" pitchFamily="34" charset="0"/>
                <a:cs typeface="Times New Roman" panose="02020603050405020304" pitchFamily="18" charset="0"/>
              </a:rPr>
              <a:t> </a:t>
            </a:r>
            <a:endParaRPr lang="en-US" alt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ct val="0"/>
              </a:spcBef>
              <a:buFontTx/>
              <a:buNone/>
            </a:pPr>
            <a:endParaRPr lang="en-US" alt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147" name="TextBox 3">
            <a:extLst>
              <a:ext uri="{FF2B5EF4-FFF2-40B4-BE49-F238E27FC236}">
                <a16:creationId xmlns:a16="http://schemas.microsoft.com/office/drawing/2014/main" id="{3C7A7D5E-E22B-F094-4456-9778BC485C8D}"/>
              </a:ext>
            </a:extLst>
          </p:cNvPr>
          <p:cNvSpPr txBox="1">
            <a:spLocks noChangeArrowheads="1"/>
          </p:cNvSpPr>
          <p:nvPr/>
        </p:nvSpPr>
        <p:spPr bwMode="auto">
          <a:xfrm>
            <a:off x="1219200" y="1211263"/>
            <a:ext cx="685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a:solidFill>
                  <a:srgbClr val="FF0000"/>
                </a:solidFill>
              </a:rPr>
              <a:t>Huntington Middle School Administrators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8568F595-98C1-8815-0318-91646A81E0A7}"/>
              </a:ext>
            </a:extLst>
          </p:cNvPr>
          <p:cNvSpPr>
            <a:spLocks noGrp="1" noChangeArrowheads="1"/>
          </p:cNvSpPr>
          <p:nvPr>
            <p:ph type="title"/>
          </p:nvPr>
        </p:nvSpPr>
        <p:spPr>
          <a:xfrm>
            <a:off x="457200" y="55563"/>
            <a:ext cx="8229600" cy="1143000"/>
          </a:xfrm>
        </p:spPr>
        <p:txBody>
          <a:bodyPr/>
          <a:lstStyle/>
          <a:p>
            <a:r>
              <a:rPr lang="en-US" altLang="en-US" sz="3200" b="1"/>
              <a:t>What opportunities does the school provide for parent involvement?</a:t>
            </a:r>
            <a:endParaRPr lang="en-US" altLang="en-US" sz="3200"/>
          </a:p>
        </p:txBody>
      </p:sp>
      <p:sp>
        <p:nvSpPr>
          <p:cNvPr id="37891" name="Content Placeholder 2">
            <a:extLst>
              <a:ext uri="{FF2B5EF4-FFF2-40B4-BE49-F238E27FC236}">
                <a16:creationId xmlns:a16="http://schemas.microsoft.com/office/drawing/2014/main" id="{C421D253-8913-51D3-99E5-83E60D9668F1}"/>
              </a:ext>
            </a:extLst>
          </p:cNvPr>
          <p:cNvSpPr>
            <a:spLocks noGrp="1"/>
          </p:cNvSpPr>
          <p:nvPr>
            <p:ph idx="1"/>
          </p:nvPr>
        </p:nvSpPr>
        <p:spPr>
          <a:xfrm>
            <a:off x="266700" y="1322388"/>
            <a:ext cx="8610600" cy="5257800"/>
          </a:xfrm>
        </p:spPr>
        <p:txBody>
          <a:bodyPr/>
          <a:lstStyle/>
          <a:p>
            <a:pPr>
              <a:buFont typeface="Wingdings" panose="05000000000000000000" pitchFamily="2" charset="2"/>
              <a:buChar char="v"/>
              <a:defRPr/>
            </a:pPr>
            <a:r>
              <a:rPr lang="en-US" altLang="en-US" sz="4000" dirty="0">
                <a:solidFill>
                  <a:srgbClr val="FFFFFF"/>
                </a:solidFill>
              </a:rPr>
              <a:t>Capacity Building Parent Events</a:t>
            </a:r>
          </a:p>
          <a:p>
            <a:pPr marL="0" indent="0">
              <a:buFontTx/>
              <a:buNone/>
              <a:defRPr/>
            </a:pPr>
            <a:endParaRPr lang="en-US" altLang="en-US" sz="800" dirty="0">
              <a:solidFill>
                <a:srgbClr val="FFFFFF"/>
              </a:solidFill>
            </a:endParaRPr>
          </a:p>
          <a:p>
            <a:pPr lvl="2">
              <a:defRPr/>
            </a:pPr>
            <a:r>
              <a:rPr lang="en-US" altLang="en-US" sz="2800" dirty="0">
                <a:solidFill>
                  <a:srgbClr val="FFFFFF"/>
                </a:solidFill>
              </a:rPr>
              <a:t>Coordinate various opportunities for Parents/Guardians to:</a:t>
            </a:r>
          </a:p>
          <a:p>
            <a:pPr lvl="3">
              <a:defRPr/>
            </a:pPr>
            <a:r>
              <a:rPr lang="en-US" altLang="en-US" dirty="0">
                <a:solidFill>
                  <a:srgbClr val="FFFFFF"/>
                </a:solidFill>
              </a:rPr>
              <a:t>Appreciate and understand what their children are learning</a:t>
            </a:r>
          </a:p>
          <a:p>
            <a:pPr lvl="3">
              <a:defRPr/>
            </a:pPr>
            <a:r>
              <a:rPr lang="en-US" altLang="en-US" dirty="0">
                <a:solidFill>
                  <a:srgbClr val="FFFFFF"/>
                </a:solidFill>
              </a:rPr>
              <a:t>Work with their children to improve their academic achievement </a:t>
            </a:r>
          </a:p>
          <a:p>
            <a:pPr lvl="3">
              <a:defRPr/>
            </a:pPr>
            <a:r>
              <a:rPr lang="en-US" altLang="en-US" dirty="0">
                <a:solidFill>
                  <a:srgbClr val="FFFFFF"/>
                </a:solidFill>
              </a:rPr>
              <a:t>Receive information on GPS</a:t>
            </a:r>
          </a:p>
          <a:p>
            <a:pPr lvl="3">
              <a:defRPr/>
            </a:pPr>
            <a:r>
              <a:rPr lang="en-US" altLang="en-US" dirty="0">
                <a:solidFill>
                  <a:srgbClr val="FFFFFF"/>
                </a:solidFill>
              </a:rPr>
              <a:t>Monitor their child’s progress and work with educators to improve the achievement of their children</a:t>
            </a:r>
          </a:p>
          <a:p>
            <a:pPr lvl="3">
              <a:defRPr/>
            </a:pPr>
            <a:r>
              <a:rPr lang="en-US" dirty="0">
                <a:solidFill>
                  <a:srgbClr val="FFFFFF"/>
                </a:solidFill>
              </a:rPr>
              <a:t>Understand State and Local Academic Assessments and how parents can use assessment results to support their children</a:t>
            </a:r>
            <a:endParaRPr lang="en-US" altLang="en-US" dirty="0">
              <a:solidFill>
                <a:srgbClr val="FFFFFF"/>
              </a:solidFill>
            </a:endParaRPr>
          </a:p>
          <a:p>
            <a:pPr marL="1371600" lvl="3" indent="0">
              <a:buFontTx/>
              <a:buNone/>
              <a:defRPr/>
            </a:pPr>
            <a:endParaRPr lang="en-US" sz="2400" i="1" dirty="0">
              <a:solidFill>
                <a:srgbClr val="FFFFFF"/>
              </a:solidFill>
            </a:endParaRPr>
          </a:p>
          <a:p>
            <a:pPr>
              <a:buFont typeface="Wingdings" panose="05000000000000000000" pitchFamily="2" charset="2"/>
              <a:buChar char="Ø"/>
              <a:defRPr/>
            </a:pPr>
            <a:endParaRPr lang="en-US" altLang="en-US" sz="2000" dirty="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37890" name="Picture 7" descr="21">
            <a:extLst>
              <a:ext uri="{FF2B5EF4-FFF2-40B4-BE49-F238E27FC236}">
                <a16:creationId xmlns:a16="http://schemas.microsoft.com/office/drawing/2014/main" id="{E01BF92D-557C-9B75-80E9-429DF68DC9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338" y="4267200"/>
            <a:ext cx="268922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
            <a:extLst>
              <a:ext uri="{FF2B5EF4-FFF2-40B4-BE49-F238E27FC236}">
                <a16:creationId xmlns:a16="http://schemas.microsoft.com/office/drawing/2014/main" id="{03A1F507-0146-9A70-0129-B799632E32D9}"/>
              </a:ext>
            </a:extLst>
          </p:cNvPr>
          <p:cNvSpPr>
            <a:spLocks noGrp="1" noChangeArrowheads="1"/>
          </p:cNvSpPr>
          <p:nvPr>
            <p:ph type="title"/>
          </p:nvPr>
        </p:nvSpPr>
        <p:spPr>
          <a:xfrm>
            <a:off x="373063" y="552450"/>
            <a:ext cx="8229600" cy="1143000"/>
          </a:xfrm>
        </p:spPr>
        <p:txBody>
          <a:bodyPr/>
          <a:lstStyle/>
          <a:p>
            <a:pPr marL="571500" indent="-571500" eaLnBrk="1" hangingPunct="1">
              <a:buFont typeface="Wingdings" panose="05000000000000000000" pitchFamily="2" charset="2"/>
              <a:buChar char="v"/>
            </a:pPr>
            <a:r>
              <a:rPr lang="en-US" altLang="en-US" sz="4000"/>
              <a:t>Volunteer Opportunities</a:t>
            </a:r>
            <a:br>
              <a:rPr lang="en-US" altLang="en-US" sz="3600"/>
            </a:br>
            <a:endParaRPr lang="en-US" altLang="en-US" sz="3600" b="1"/>
          </a:p>
        </p:txBody>
      </p:sp>
      <p:sp>
        <p:nvSpPr>
          <p:cNvPr id="37892" name="Rectangle 3">
            <a:extLst>
              <a:ext uri="{FF2B5EF4-FFF2-40B4-BE49-F238E27FC236}">
                <a16:creationId xmlns:a16="http://schemas.microsoft.com/office/drawing/2014/main" id="{4C600171-5F31-63B0-21E5-404FE5433D69}"/>
              </a:ext>
            </a:extLst>
          </p:cNvPr>
          <p:cNvSpPr>
            <a:spLocks noChangeArrowheads="1"/>
          </p:cNvSpPr>
          <p:nvPr/>
        </p:nvSpPr>
        <p:spPr bwMode="auto">
          <a:xfrm>
            <a:off x="381000" y="1600200"/>
            <a:ext cx="8229600"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buFont typeface="Arial" panose="020B0604020202020204" pitchFamily="34" charset="0"/>
              <a:buChar char="•"/>
            </a:pPr>
            <a:endParaRPr lang="en-US" altLang="en-US" sz="2400" b="0"/>
          </a:p>
          <a:p>
            <a:pPr lvl="1" eaLnBrk="1" hangingPunct="1">
              <a:buFont typeface="Arial" panose="020B0604020202020204" pitchFamily="34" charset="0"/>
              <a:buChar char="•"/>
            </a:pPr>
            <a:r>
              <a:rPr lang="en-US" altLang="en-US" sz="2400" b="0"/>
              <a:t>Mentors </a:t>
            </a:r>
          </a:p>
          <a:p>
            <a:pPr lvl="1" eaLnBrk="1" hangingPunct="1">
              <a:buFont typeface="Arial" panose="020B0604020202020204" pitchFamily="34" charset="0"/>
              <a:buChar char="•"/>
            </a:pPr>
            <a:r>
              <a:rPr lang="en-US" altLang="en-US" sz="2400" b="0"/>
              <a:t>Fundraisers</a:t>
            </a:r>
          </a:p>
          <a:p>
            <a:pPr lvl="1" eaLnBrk="1" hangingPunct="1">
              <a:buFont typeface="Arial" panose="020B0604020202020204" pitchFamily="34" charset="0"/>
              <a:buChar char="•"/>
            </a:pPr>
            <a:r>
              <a:rPr lang="en-US" altLang="en-US" sz="2400" b="0"/>
              <a:t>Media Center</a:t>
            </a:r>
          </a:p>
          <a:p>
            <a:pPr lvl="1" eaLnBrk="1" hangingPunct="1">
              <a:buFont typeface="Arial" panose="020B0604020202020204" pitchFamily="34" charset="0"/>
              <a:buChar char="•"/>
            </a:pPr>
            <a:r>
              <a:rPr lang="en-US" altLang="en-US" sz="2400" b="0"/>
              <a:t>Guest Speakers </a:t>
            </a:r>
          </a:p>
          <a:p>
            <a:pPr lvl="1" eaLnBrk="1" hangingPunct="1">
              <a:buFont typeface="Arial" panose="020B0604020202020204" pitchFamily="34" charset="0"/>
              <a:buChar char="•"/>
            </a:pPr>
            <a:r>
              <a:rPr lang="en-US" altLang="en-US" sz="2400" b="0"/>
              <a:t>Career Days</a:t>
            </a:r>
          </a:p>
          <a:p>
            <a:pPr lvl="1" eaLnBrk="1" hangingPunct="1">
              <a:buFont typeface="Arial" panose="020B0604020202020204" pitchFamily="34" charset="0"/>
              <a:buChar char="•"/>
            </a:pPr>
            <a:r>
              <a:rPr lang="en-US" altLang="en-US" sz="2400" b="0"/>
              <a:t>Field trips</a:t>
            </a:r>
          </a:p>
          <a:p>
            <a:pPr lvl="1" eaLnBrk="1" hangingPunct="1">
              <a:buFont typeface="Arial" panose="020B0604020202020204" pitchFamily="34" charset="0"/>
              <a:buChar char="•"/>
            </a:pPr>
            <a:r>
              <a:rPr lang="en-US" altLang="en-US" sz="2400" b="0"/>
              <a:t>Clerical Assistance</a:t>
            </a:r>
          </a:p>
          <a:p>
            <a:pPr lvl="1" eaLnBrk="1" hangingPunct="1">
              <a:buFont typeface="Arial" panose="020B0604020202020204" pitchFamily="34" charset="0"/>
              <a:buChar char="•"/>
            </a:pPr>
            <a:r>
              <a:rPr lang="en-US" altLang="en-US" sz="2400" b="0"/>
              <a:t>Community Outreach</a:t>
            </a:r>
          </a:p>
          <a:p>
            <a:pPr lvl="1" eaLnBrk="1" hangingPunct="1">
              <a:buFont typeface="Arial" panose="020B0604020202020204" pitchFamily="34" charset="0"/>
              <a:buChar char="•"/>
            </a:pPr>
            <a:endParaRPr lang="en-US" altLang="en-US" sz="2400" b="0"/>
          </a:p>
        </p:txBody>
      </p:sp>
      <p:pic>
        <p:nvPicPr>
          <p:cNvPr id="37893" name="Picture 5" descr="25">
            <a:extLst>
              <a:ext uri="{FF2B5EF4-FFF2-40B4-BE49-F238E27FC236}">
                <a16:creationId xmlns:a16="http://schemas.microsoft.com/office/drawing/2014/main" id="{30CB2159-C96C-0AA7-0EA0-6D8409523E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00567">
            <a:off x="3581400" y="17526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23">
            <a:extLst>
              <a:ext uri="{FF2B5EF4-FFF2-40B4-BE49-F238E27FC236}">
                <a16:creationId xmlns:a16="http://schemas.microsoft.com/office/drawing/2014/main" id="{1AF563D5-28DB-6CBF-AEF0-C4BC44F04C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736771">
            <a:off x="4383088" y="4449763"/>
            <a:ext cx="198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8" descr="22">
            <a:extLst>
              <a:ext uri="{FF2B5EF4-FFF2-40B4-BE49-F238E27FC236}">
                <a16:creationId xmlns:a16="http://schemas.microsoft.com/office/drawing/2014/main" id="{004CE824-6269-E4A8-8C38-7A1FF91BDD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29126">
            <a:off x="6477000" y="2057400"/>
            <a:ext cx="2209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7800BEBC-8670-1490-8CBA-5D50F55381AF}"/>
              </a:ext>
            </a:extLst>
          </p:cNvPr>
          <p:cNvSpPr>
            <a:spLocks noGrp="1" noChangeArrowheads="1"/>
          </p:cNvSpPr>
          <p:nvPr>
            <p:ph type="title"/>
          </p:nvPr>
        </p:nvSpPr>
        <p:spPr>
          <a:xfrm>
            <a:off x="304800" y="304800"/>
            <a:ext cx="8382000" cy="1143000"/>
          </a:xfrm>
        </p:spPr>
        <p:txBody>
          <a:bodyPr/>
          <a:lstStyle/>
          <a:p>
            <a:pPr marL="571500" indent="-571500" eaLnBrk="1" hangingPunct="1">
              <a:buFont typeface="Wingdings" panose="05000000000000000000" pitchFamily="2" charset="2"/>
              <a:buChar char="v"/>
            </a:pPr>
            <a:r>
              <a:rPr lang="en-US" altLang="en-US" sz="4000" b="1">
                <a:solidFill>
                  <a:srgbClr val="FFFFFF"/>
                </a:solidFill>
              </a:rPr>
              <a:t>Parent’s Shared            Decision Making Opportunities</a:t>
            </a:r>
          </a:p>
        </p:txBody>
      </p:sp>
      <p:sp>
        <p:nvSpPr>
          <p:cNvPr id="22531" name="Rectangle 3">
            <a:extLst>
              <a:ext uri="{FF2B5EF4-FFF2-40B4-BE49-F238E27FC236}">
                <a16:creationId xmlns:a16="http://schemas.microsoft.com/office/drawing/2014/main" id="{9EC974D6-CABE-4935-256C-F44D2EBD0E81}"/>
              </a:ext>
            </a:extLst>
          </p:cNvPr>
          <p:cNvSpPr>
            <a:spLocks noChangeArrowheads="1"/>
          </p:cNvSpPr>
          <p:nvPr/>
        </p:nvSpPr>
        <p:spPr bwMode="auto">
          <a:xfrm>
            <a:off x="1143000" y="1828800"/>
            <a:ext cx="7086600" cy="4373563"/>
          </a:xfrm>
          <a:prstGeom prst="rect">
            <a:avLst/>
          </a:prstGeom>
          <a:noFill/>
          <a:ln>
            <a:noFill/>
          </a:ln>
          <a:effec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defRPr/>
            </a:pPr>
            <a:r>
              <a:rPr lang="en-US" altLang="en-US" sz="2400" b="0" dirty="0">
                <a:solidFill>
                  <a:srgbClr val="FFFFFF"/>
                </a:solidFill>
              </a:rPr>
              <a:t>Action Team for </a:t>
            </a:r>
            <a:r>
              <a:rPr lang="en-US" altLang="en-US" sz="2400" b="0" dirty="0" err="1">
                <a:solidFill>
                  <a:srgbClr val="FFFFFF"/>
                </a:solidFill>
              </a:rPr>
              <a:t>Partnership~Parent</a:t>
            </a:r>
            <a:r>
              <a:rPr lang="en-US" altLang="en-US" sz="2400" b="0" dirty="0">
                <a:solidFill>
                  <a:srgbClr val="FFFFFF"/>
                </a:solidFill>
              </a:rPr>
              <a:t> Forum </a:t>
            </a:r>
          </a:p>
          <a:p>
            <a:pPr eaLnBrk="1" hangingPunct="1">
              <a:defRPr/>
            </a:pPr>
            <a:r>
              <a:rPr lang="en-US" altLang="en-US" sz="2400" b="0" dirty="0">
                <a:solidFill>
                  <a:srgbClr val="FFFFFF"/>
                </a:solidFill>
              </a:rPr>
              <a:t>School Council Meetings</a:t>
            </a:r>
          </a:p>
          <a:p>
            <a:pPr eaLnBrk="1" hangingPunct="1">
              <a:defRPr/>
            </a:pPr>
            <a:r>
              <a:rPr lang="en-US" altLang="en-US" sz="2400" b="0" dirty="0">
                <a:solidFill>
                  <a:srgbClr val="FFFFFF"/>
                </a:solidFill>
              </a:rPr>
              <a:t>Title I Survey (fall and spring)</a:t>
            </a:r>
          </a:p>
          <a:p>
            <a:pPr eaLnBrk="1" hangingPunct="1">
              <a:defRPr/>
            </a:pPr>
            <a:r>
              <a:rPr lang="en-US" altLang="en-US" sz="2400" b="0" dirty="0">
                <a:solidFill>
                  <a:srgbClr val="FFFFFF"/>
                </a:solidFill>
              </a:rPr>
              <a:t>Document Revisions</a:t>
            </a:r>
          </a:p>
          <a:p>
            <a:pPr lvl="1" eaLnBrk="1" hangingPunct="1">
              <a:defRPr/>
            </a:pPr>
            <a:r>
              <a:rPr lang="en-US" altLang="en-US" sz="2400" b="0" dirty="0">
                <a:solidFill>
                  <a:srgbClr val="FFFFFF"/>
                </a:solidFill>
              </a:rPr>
              <a:t>School-wide Plan</a:t>
            </a:r>
          </a:p>
          <a:p>
            <a:pPr lvl="1" eaLnBrk="1" hangingPunct="1">
              <a:defRPr/>
            </a:pPr>
            <a:r>
              <a:rPr lang="en-US" altLang="en-US" sz="2400" b="0" dirty="0">
                <a:solidFill>
                  <a:srgbClr val="FFFFFF"/>
                </a:solidFill>
              </a:rPr>
              <a:t>School-Home Compact</a:t>
            </a:r>
          </a:p>
          <a:p>
            <a:pPr lvl="1" eaLnBrk="1" hangingPunct="1">
              <a:defRPr/>
            </a:pPr>
            <a:r>
              <a:rPr lang="en-US" altLang="en-US" sz="2400" b="0" dirty="0">
                <a:solidFill>
                  <a:srgbClr val="FFFFFF"/>
                </a:solidFill>
              </a:rPr>
              <a:t>Parent Involvement Plan</a:t>
            </a:r>
          </a:p>
          <a:p>
            <a:pPr eaLnBrk="1" hangingPunct="1">
              <a:defRPr/>
            </a:pPr>
            <a:r>
              <a:rPr lang="en-US" altLang="en-US" sz="2400" b="0" dirty="0">
                <a:solidFill>
                  <a:srgbClr val="FFFFFF"/>
                </a:solidFill>
              </a:rPr>
              <a:t>Teacher-Parent Conferences</a:t>
            </a:r>
          </a:p>
          <a:p>
            <a:pPr marL="0" indent="0" eaLnBrk="1" hangingPunct="1">
              <a:buFontTx/>
              <a:buNone/>
              <a:defRPr/>
            </a:pPr>
            <a:endParaRPr lang="en-US" altLang="en-US" b="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A53FE4D-4C2B-2BCE-BD40-BCBD9C815981}"/>
              </a:ext>
            </a:extLst>
          </p:cNvPr>
          <p:cNvSpPr>
            <a:spLocks noGrp="1" noChangeArrowheads="1"/>
          </p:cNvSpPr>
          <p:nvPr>
            <p:ph type="title"/>
          </p:nvPr>
        </p:nvSpPr>
        <p:spPr/>
        <p:txBody>
          <a:bodyPr/>
          <a:lstStyle/>
          <a:p>
            <a:pPr marL="571500" indent="-571500" eaLnBrk="1" hangingPunct="1">
              <a:buFont typeface="Wingdings" panose="05000000000000000000" pitchFamily="2" charset="2"/>
              <a:buChar char="v"/>
            </a:pPr>
            <a:r>
              <a:rPr lang="en-US" altLang="en-US" b="1"/>
              <a:t>Parent Resource Center</a:t>
            </a:r>
          </a:p>
        </p:txBody>
      </p:sp>
      <p:sp>
        <p:nvSpPr>
          <p:cNvPr id="23555" name="Rectangle 3">
            <a:extLst>
              <a:ext uri="{FF2B5EF4-FFF2-40B4-BE49-F238E27FC236}">
                <a16:creationId xmlns:a16="http://schemas.microsoft.com/office/drawing/2014/main" id="{77E2EAEF-7FDB-CFD3-55E5-053F956CFD85}"/>
              </a:ext>
            </a:extLst>
          </p:cNvPr>
          <p:cNvSpPr>
            <a:spLocks noGrp="1" noChangeArrowheads="1"/>
          </p:cNvSpPr>
          <p:nvPr>
            <p:ph idx="1"/>
          </p:nvPr>
        </p:nvSpPr>
        <p:spPr>
          <a:xfrm>
            <a:off x="609600" y="1417638"/>
            <a:ext cx="8229600" cy="4937125"/>
          </a:xfrm>
        </p:spPr>
        <p:txBody>
          <a:bodyPr/>
          <a:lstStyle/>
          <a:p>
            <a:pPr eaLnBrk="1" hangingPunct="1">
              <a:lnSpc>
                <a:spcPct val="90000"/>
              </a:lnSpc>
              <a:defRPr/>
            </a:pPr>
            <a:r>
              <a:rPr lang="en-US" altLang="en-US" sz="2600" b="1" dirty="0">
                <a:solidFill>
                  <a:srgbClr val="FFFFFF"/>
                </a:solidFill>
              </a:rPr>
              <a:t>Visit our Parent Resource Center </a:t>
            </a:r>
          </a:p>
          <a:p>
            <a:pPr marL="0" indent="0" eaLnBrk="1" hangingPunct="1">
              <a:lnSpc>
                <a:spcPct val="90000"/>
              </a:lnSpc>
              <a:buFontTx/>
              <a:buNone/>
              <a:defRPr/>
            </a:pPr>
            <a:r>
              <a:rPr lang="en-US" altLang="en-US" sz="2600" b="1" dirty="0">
                <a:solidFill>
                  <a:srgbClr val="FFFFFF"/>
                </a:solidFill>
              </a:rPr>
              <a:t>	Located in the Front Lobby  </a:t>
            </a:r>
          </a:p>
          <a:p>
            <a:pPr marL="0" indent="0" eaLnBrk="1" hangingPunct="1">
              <a:lnSpc>
                <a:spcPct val="90000"/>
              </a:lnSpc>
              <a:buFontTx/>
              <a:buNone/>
              <a:defRPr/>
            </a:pPr>
            <a:r>
              <a:rPr lang="en-US" altLang="en-US" sz="2600" b="1" dirty="0">
                <a:solidFill>
                  <a:srgbClr val="FFFFFF"/>
                </a:solidFill>
              </a:rPr>
              <a:t>	Monday-Friday 7:30am – 3:30pm</a:t>
            </a:r>
          </a:p>
          <a:p>
            <a:pPr marL="914400" lvl="2" indent="0" eaLnBrk="1" hangingPunct="1">
              <a:lnSpc>
                <a:spcPct val="90000"/>
              </a:lnSpc>
              <a:buFontTx/>
              <a:buNone/>
              <a:defRPr/>
            </a:pPr>
            <a:r>
              <a:rPr lang="en-US" altLang="en-US" sz="1800" b="1" dirty="0">
                <a:solidFill>
                  <a:srgbClr val="FFFFFF"/>
                </a:solidFill>
              </a:rPr>
              <a:t>      </a:t>
            </a:r>
            <a:r>
              <a:rPr lang="en-US" altLang="en-US" sz="1800" b="1" dirty="0"/>
              <a:t>Tutoring Info</a:t>
            </a:r>
          </a:p>
          <a:p>
            <a:pPr marL="914400" lvl="2" indent="0" eaLnBrk="1" hangingPunct="1">
              <a:lnSpc>
                <a:spcPct val="90000"/>
              </a:lnSpc>
              <a:buFontTx/>
              <a:buNone/>
              <a:defRPr/>
            </a:pPr>
            <a:r>
              <a:rPr lang="en-US" altLang="en-US" sz="1800" b="1" dirty="0"/>
              <a:t>      Resource Guides</a:t>
            </a:r>
          </a:p>
          <a:p>
            <a:pPr marL="914400" lvl="2" indent="0" eaLnBrk="1" hangingPunct="1">
              <a:lnSpc>
                <a:spcPct val="90000"/>
              </a:lnSpc>
              <a:buFontTx/>
              <a:buNone/>
              <a:defRPr/>
            </a:pPr>
            <a:r>
              <a:rPr lang="en-US" altLang="en-US" sz="1800" b="1" dirty="0"/>
              <a:t>      Insightful articles</a:t>
            </a:r>
          </a:p>
          <a:p>
            <a:pPr marL="914400" lvl="2" indent="0" eaLnBrk="1" hangingPunct="1">
              <a:lnSpc>
                <a:spcPct val="90000"/>
              </a:lnSpc>
              <a:buFontTx/>
              <a:buNone/>
              <a:defRPr/>
            </a:pPr>
            <a:r>
              <a:rPr lang="en-US" altLang="en-US" sz="1800" b="1" dirty="0"/>
              <a:t>      Parenting Guides</a:t>
            </a:r>
          </a:p>
          <a:p>
            <a:pPr marL="914400" lvl="2" indent="0" eaLnBrk="1" hangingPunct="1">
              <a:lnSpc>
                <a:spcPct val="90000"/>
              </a:lnSpc>
              <a:buFontTx/>
              <a:buNone/>
              <a:defRPr/>
            </a:pPr>
            <a:r>
              <a:rPr lang="en-US" altLang="en-US" sz="1800" b="1" dirty="0"/>
              <a:t>      School &amp; Community event information</a:t>
            </a:r>
          </a:p>
          <a:p>
            <a:pPr marL="914400" lvl="2" indent="0" eaLnBrk="1" hangingPunct="1">
              <a:lnSpc>
                <a:spcPct val="90000"/>
              </a:lnSpc>
              <a:buFontTx/>
              <a:buNone/>
              <a:defRPr/>
            </a:pPr>
            <a:r>
              <a:rPr lang="en-US" altLang="en-US" sz="1800" b="1" dirty="0"/>
              <a:t>      College and Career Readiness</a:t>
            </a:r>
          </a:p>
          <a:p>
            <a:pPr marL="914400" lvl="2" indent="0" eaLnBrk="1" hangingPunct="1">
              <a:lnSpc>
                <a:spcPct val="90000"/>
              </a:lnSpc>
              <a:buFontTx/>
              <a:buNone/>
              <a:defRPr/>
            </a:pPr>
            <a:r>
              <a:rPr lang="en-US" altLang="en-US" sz="1800" b="1" dirty="0"/>
              <a:t>      Transitions</a:t>
            </a:r>
          </a:p>
          <a:p>
            <a:pPr eaLnBrk="1" hangingPunct="1">
              <a:lnSpc>
                <a:spcPct val="90000"/>
              </a:lnSpc>
              <a:defRPr/>
            </a:pPr>
            <a:r>
              <a:rPr lang="en-US" altLang="en-US" sz="2600" b="1" dirty="0"/>
              <a:t>Parent Engagement Program </a:t>
            </a:r>
          </a:p>
          <a:p>
            <a:pPr eaLnBrk="1" hangingPunct="1">
              <a:lnSpc>
                <a:spcPct val="90000"/>
              </a:lnSpc>
              <a:defRPr/>
            </a:pPr>
            <a:r>
              <a:rPr lang="en-US" altLang="en-US" sz="2600" b="1" dirty="0"/>
              <a:t>State and Federal Parent Involvement Resources</a:t>
            </a:r>
          </a:p>
          <a:p>
            <a:pPr eaLnBrk="1" hangingPunct="1">
              <a:lnSpc>
                <a:spcPct val="90000"/>
              </a:lnSpc>
              <a:buFont typeface="Arial" panose="020B0604020202020204" pitchFamily="34" charset="0"/>
              <a:buChar char="•"/>
              <a:defRPr/>
            </a:pPr>
            <a:r>
              <a:rPr lang="en-US" altLang="en-US" sz="2800" b="1" dirty="0">
                <a:solidFill>
                  <a:srgbClr val="FFFFFF"/>
                </a:solidFill>
              </a:rPr>
              <a:t>Computer w/internet available for your use</a:t>
            </a:r>
          </a:p>
          <a:p>
            <a:pPr eaLnBrk="1" hangingPunct="1">
              <a:lnSpc>
                <a:spcPct val="90000"/>
              </a:lnSpc>
              <a:defRPr/>
            </a:pPr>
            <a:endParaRPr lang="en-US" altLang="en-US" sz="2600" b="1" dirty="0">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E0E9AB3D-B824-2C4E-F5BF-2092D3E28FB4}"/>
              </a:ext>
            </a:extLst>
          </p:cNvPr>
          <p:cNvSpPr>
            <a:spLocks noGrp="1" noChangeArrowheads="1"/>
          </p:cNvSpPr>
          <p:nvPr>
            <p:ph type="title"/>
          </p:nvPr>
        </p:nvSpPr>
        <p:spPr/>
        <p:txBody>
          <a:bodyPr/>
          <a:lstStyle/>
          <a:p>
            <a:r>
              <a:rPr lang="en-US" altLang="en-US" sz="3200" b="1">
                <a:solidFill>
                  <a:srgbClr val="FFFFFF"/>
                </a:solidFill>
              </a:rPr>
              <a:t>How responsive will the school be to my questions when staff is contacted? </a:t>
            </a:r>
            <a:endParaRPr lang="en-US" altLang="en-US"/>
          </a:p>
        </p:txBody>
      </p:sp>
      <p:sp>
        <p:nvSpPr>
          <p:cNvPr id="43011" name="Content Placeholder 2">
            <a:extLst>
              <a:ext uri="{FF2B5EF4-FFF2-40B4-BE49-F238E27FC236}">
                <a16:creationId xmlns:a16="http://schemas.microsoft.com/office/drawing/2014/main" id="{669E1563-0283-B981-5F55-158DD5EE8A7F}"/>
              </a:ext>
            </a:extLst>
          </p:cNvPr>
          <p:cNvSpPr>
            <a:spLocks noGrp="1" noChangeArrowheads="1"/>
          </p:cNvSpPr>
          <p:nvPr>
            <p:ph idx="1"/>
          </p:nvPr>
        </p:nvSpPr>
        <p:spPr>
          <a:xfrm>
            <a:off x="457200" y="1600200"/>
            <a:ext cx="8229600" cy="914400"/>
          </a:xfrm>
        </p:spPr>
        <p:txBody>
          <a:bodyPr/>
          <a:lstStyle/>
          <a:p>
            <a:r>
              <a:rPr lang="en-US" altLang="en-US"/>
              <a:t>Response within 24 hours</a:t>
            </a:r>
          </a:p>
        </p:txBody>
      </p:sp>
      <p:sp>
        <p:nvSpPr>
          <p:cNvPr id="43012" name="Title 1">
            <a:extLst>
              <a:ext uri="{FF2B5EF4-FFF2-40B4-BE49-F238E27FC236}">
                <a16:creationId xmlns:a16="http://schemas.microsoft.com/office/drawing/2014/main" id="{D7F0ACC5-A751-C3A1-BA67-2F5E058A74CB}"/>
              </a:ext>
            </a:extLst>
          </p:cNvPr>
          <p:cNvSpPr txBox="1">
            <a:spLocks/>
          </p:cNvSpPr>
          <p:nvPr/>
        </p:nvSpPr>
        <p:spPr bwMode="auto">
          <a:xfrm>
            <a:off x="304800" y="225266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 typeface="Wingdings" panose="05000000000000000000" pitchFamily="2" charset="2"/>
              <a:buChar char="v"/>
            </a:pPr>
            <a:r>
              <a:rPr lang="en-US" altLang="en-US" sz="3600" b="0">
                <a:solidFill>
                  <a:schemeClr val="tx2"/>
                </a:solidFill>
              </a:rPr>
              <a:t>HMS Staff Contact Information</a:t>
            </a:r>
          </a:p>
        </p:txBody>
      </p:sp>
      <p:sp>
        <p:nvSpPr>
          <p:cNvPr id="43013" name="TextBox 5">
            <a:extLst>
              <a:ext uri="{FF2B5EF4-FFF2-40B4-BE49-F238E27FC236}">
                <a16:creationId xmlns:a16="http://schemas.microsoft.com/office/drawing/2014/main" id="{4A9F106E-F12B-3076-D455-CB71B4224226}"/>
              </a:ext>
            </a:extLst>
          </p:cNvPr>
          <p:cNvSpPr txBox="1">
            <a:spLocks noChangeArrowheads="1"/>
          </p:cNvSpPr>
          <p:nvPr/>
        </p:nvSpPr>
        <p:spPr bwMode="auto">
          <a:xfrm>
            <a:off x="533400" y="3349625"/>
            <a:ext cx="81534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sz="2800" b="0" dirty="0">
                <a:solidFill>
                  <a:srgbClr val="FFFFFF"/>
                </a:solidFill>
              </a:rPr>
              <a:t>Staff members have email links on the HMS Web Page</a:t>
            </a:r>
          </a:p>
          <a:p>
            <a:r>
              <a:rPr lang="en-US" altLang="en-US" sz="2800" b="0" dirty="0">
                <a:solidFill>
                  <a:srgbClr val="FFFFFF"/>
                </a:solidFill>
              </a:rPr>
              <a:t>E-mail addresses: </a:t>
            </a:r>
            <a:r>
              <a:rPr lang="en-US" altLang="en-US" sz="2600" b="0" dirty="0">
                <a:solidFill>
                  <a:srgbClr val="FFFFFF"/>
                </a:solidFill>
              </a:rPr>
              <a:t>firstname.lastname@hcbe.net</a:t>
            </a:r>
          </a:p>
          <a:p>
            <a:r>
              <a:rPr lang="en-US" altLang="en-US" sz="2800" b="0" dirty="0">
                <a:solidFill>
                  <a:srgbClr val="FFFFFF"/>
                </a:solidFill>
              </a:rPr>
              <a:t>Parents can leave a message through the school office</a:t>
            </a:r>
          </a:p>
          <a:p>
            <a:endParaRPr lang="en-US" altLang="en-US" b="0" dirty="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73C1867-47F5-571A-ABDE-FC08A1A8FBA1}"/>
              </a:ext>
            </a:extLst>
          </p:cNvPr>
          <p:cNvSpPr>
            <a:spLocks noGrp="1" noChangeArrowheads="1"/>
          </p:cNvSpPr>
          <p:nvPr>
            <p:ph type="title"/>
          </p:nvPr>
        </p:nvSpPr>
        <p:spPr/>
        <p:txBody>
          <a:bodyPr/>
          <a:lstStyle/>
          <a:p>
            <a:pPr eaLnBrk="1" hangingPunct="1"/>
            <a:r>
              <a:rPr lang="en-US" altLang="en-US" b="1"/>
              <a:t>Liaisons &amp; Connections</a:t>
            </a:r>
          </a:p>
        </p:txBody>
      </p:sp>
      <p:sp>
        <p:nvSpPr>
          <p:cNvPr id="39939" name="Rectangle 3">
            <a:extLst>
              <a:ext uri="{FF2B5EF4-FFF2-40B4-BE49-F238E27FC236}">
                <a16:creationId xmlns:a16="http://schemas.microsoft.com/office/drawing/2014/main" id="{5355CD7A-CDB7-F405-DE41-8FC54B540337}"/>
              </a:ext>
            </a:extLst>
          </p:cNvPr>
          <p:cNvSpPr>
            <a:spLocks noGrp="1" noChangeArrowheads="1"/>
          </p:cNvSpPr>
          <p:nvPr>
            <p:ph idx="1"/>
          </p:nvPr>
        </p:nvSpPr>
        <p:spPr>
          <a:xfrm>
            <a:off x="914400" y="1524000"/>
            <a:ext cx="7772400" cy="4572000"/>
          </a:xfrm>
        </p:spPr>
        <p:txBody>
          <a:bodyPr/>
          <a:lstStyle/>
          <a:p>
            <a:pPr eaLnBrk="1" hangingPunct="1">
              <a:lnSpc>
                <a:spcPct val="90000"/>
              </a:lnSpc>
              <a:defRPr/>
            </a:pPr>
            <a:r>
              <a:rPr lang="en-US" altLang="en-US" sz="2600" dirty="0"/>
              <a:t>The McKinney-Vento Act requires schools to educate homeless children: Patricia Lane</a:t>
            </a:r>
          </a:p>
          <a:p>
            <a:pPr marL="0" indent="0" eaLnBrk="1" hangingPunct="1">
              <a:lnSpc>
                <a:spcPct val="90000"/>
              </a:lnSpc>
              <a:buFontTx/>
              <a:buNone/>
              <a:defRPr/>
            </a:pPr>
            <a:endParaRPr lang="en-US" altLang="en-US" sz="2600" dirty="0"/>
          </a:p>
          <a:p>
            <a:pPr eaLnBrk="1" hangingPunct="1">
              <a:lnSpc>
                <a:spcPct val="90000"/>
              </a:lnSpc>
              <a:defRPr/>
            </a:pPr>
            <a:r>
              <a:rPr lang="en-US" altLang="en-US" sz="2600" dirty="0">
                <a:solidFill>
                  <a:srgbClr val="FFFF00"/>
                </a:solidFill>
              </a:rPr>
              <a:t>The Houston County School System offers a Spanish-speaking liaison for families:              Jessica Perez and Roslyn Rodriguez</a:t>
            </a:r>
          </a:p>
          <a:p>
            <a:pPr eaLnBrk="1" hangingPunct="1">
              <a:lnSpc>
                <a:spcPct val="90000"/>
              </a:lnSpc>
              <a:defRPr/>
            </a:pPr>
            <a:endParaRPr lang="en-US" altLang="en-US" sz="2600" dirty="0">
              <a:solidFill>
                <a:srgbClr val="FFFF00"/>
              </a:solidFill>
            </a:endParaRPr>
          </a:p>
          <a:p>
            <a:pPr eaLnBrk="1" hangingPunct="1">
              <a:lnSpc>
                <a:spcPct val="90000"/>
              </a:lnSpc>
              <a:defRPr/>
            </a:pPr>
            <a:r>
              <a:rPr lang="en-US" altLang="en-US" sz="2600" dirty="0"/>
              <a:t>School Social Worker: Kali </a:t>
            </a:r>
            <a:r>
              <a:rPr lang="en-US" altLang="en-US" sz="2600" dirty="0" err="1"/>
              <a:t>McCalvin</a:t>
            </a:r>
            <a:endParaRPr lang="en-US" altLang="en-US" sz="2600" dirty="0" err="1">
              <a:cs typeface="Arial"/>
            </a:endParaRPr>
          </a:p>
          <a:p>
            <a:pPr marL="0" indent="0" eaLnBrk="1" hangingPunct="1">
              <a:lnSpc>
                <a:spcPct val="90000"/>
              </a:lnSpc>
              <a:buFontTx/>
              <a:buNone/>
              <a:defRPr/>
            </a:pPr>
            <a:endParaRPr lang="en-US" altLang="en-US" sz="2600" dirty="0"/>
          </a:p>
          <a:p>
            <a:pPr eaLnBrk="1" hangingPunct="1">
              <a:lnSpc>
                <a:spcPct val="90000"/>
              </a:lnSpc>
              <a:defRPr/>
            </a:pPr>
            <a:r>
              <a:rPr lang="en-US" altLang="en-US" sz="2600" dirty="0">
                <a:solidFill>
                  <a:srgbClr val="FFFF00"/>
                </a:solidFill>
              </a:rPr>
              <a:t>Migrant Education: </a:t>
            </a:r>
            <a:r>
              <a:rPr lang="en-US" altLang="en-US" sz="2600" dirty="0" err="1">
                <a:solidFill>
                  <a:srgbClr val="FFFF00"/>
                </a:solidFill>
              </a:rPr>
              <a:t>Aricelli</a:t>
            </a:r>
            <a:r>
              <a:rPr lang="en-US" altLang="en-US" sz="2600" dirty="0">
                <a:solidFill>
                  <a:srgbClr val="FFFF00"/>
                </a:solidFill>
              </a:rPr>
              <a:t> Ulmer</a:t>
            </a:r>
          </a:p>
          <a:p>
            <a:pPr eaLnBrk="1" hangingPunct="1">
              <a:lnSpc>
                <a:spcPct val="90000"/>
              </a:lnSpc>
              <a:defRPr/>
            </a:pPr>
            <a:endParaRPr lang="en-US" altLang="en-US" sz="2600" dirty="0"/>
          </a:p>
          <a:p>
            <a:pPr eaLnBrk="1" hangingPunct="1">
              <a:lnSpc>
                <a:spcPct val="90000"/>
              </a:lnSpc>
              <a:defRPr/>
            </a:pPr>
            <a:endParaRPr lang="en-US" altLang="en-US" sz="2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00"/>
            </a:gs>
            <a:gs pos="48000">
              <a:srgbClr val="D9D9D9"/>
            </a:gs>
            <a:gs pos="100000">
              <a:srgbClr val="E9F4F5"/>
            </a:gs>
          </a:gsLst>
          <a:lin ang="24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45F3B-BA8A-F84C-A643-D4706EF46919}"/>
              </a:ext>
            </a:extLst>
          </p:cNvPr>
          <p:cNvSpPr>
            <a:spLocks noGrp="1"/>
          </p:cNvSpPr>
          <p:nvPr>
            <p:ph type="title"/>
          </p:nvPr>
        </p:nvSpPr>
        <p:spPr>
          <a:xfrm>
            <a:off x="1066800" y="304800"/>
            <a:ext cx="6345238" cy="709613"/>
          </a:xfrm>
        </p:spPr>
        <p:txBody>
          <a:bodyPr rtlCol="0">
            <a:normAutofit fontScale="90000"/>
          </a:bodyPr>
          <a:lstStyle/>
          <a:p>
            <a:pPr eaLnBrk="1" fontAlgn="auto" hangingPunct="1">
              <a:spcAft>
                <a:spcPts val="0"/>
              </a:spcAft>
              <a:defRPr/>
            </a:pPr>
            <a:r>
              <a:rPr lang="en-US" sz="4000" dirty="0">
                <a:solidFill>
                  <a:schemeClr val="bg2">
                    <a:lumMod val="50000"/>
                  </a:schemeClr>
                </a:solidFill>
              </a:rPr>
              <a:t>Local Board Policy:  Requirements</a:t>
            </a:r>
          </a:p>
        </p:txBody>
      </p:sp>
      <p:sp>
        <p:nvSpPr>
          <p:cNvPr id="64515" name="Content Placeholder 2">
            <a:extLst>
              <a:ext uri="{FF2B5EF4-FFF2-40B4-BE49-F238E27FC236}">
                <a16:creationId xmlns:a16="http://schemas.microsoft.com/office/drawing/2014/main" id="{B756D069-112B-80FE-7C13-7377E551FD18}"/>
              </a:ext>
            </a:extLst>
          </p:cNvPr>
          <p:cNvSpPr>
            <a:spLocks noGrp="1" noChangeArrowheads="1"/>
          </p:cNvSpPr>
          <p:nvPr>
            <p:ph idx="1"/>
          </p:nvPr>
        </p:nvSpPr>
        <p:spPr>
          <a:xfrm>
            <a:off x="304800" y="1676400"/>
            <a:ext cx="8534400" cy="4521200"/>
          </a:xfrm>
        </p:spPr>
        <p:txBody>
          <a:bodyPr/>
          <a:lstStyle/>
          <a:p>
            <a:pPr eaLnBrk="1" hangingPunct="1">
              <a:defRPr/>
            </a:pPr>
            <a:r>
              <a:rPr lang="en-US" altLang="en-US" sz="2400" dirty="0">
                <a:solidFill>
                  <a:schemeClr val="bg2">
                    <a:lumMod val="50000"/>
                  </a:schemeClr>
                </a:solidFill>
              </a:rPr>
              <a:t>House Bill 250 states that each local board of education shall adopt a policy that prohibits bullying of a student and shall require such prohibition to be included in the student code of conduct for schools in that system. </a:t>
            </a:r>
          </a:p>
          <a:p>
            <a:pPr eaLnBrk="1" hangingPunct="1">
              <a:defRPr/>
            </a:pPr>
            <a:r>
              <a:rPr lang="en-US" altLang="en-US" sz="2400" dirty="0">
                <a:solidFill>
                  <a:schemeClr val="bg2">
                    <a:lumMod val="50000"/>
                  </a:schemeClr>
                </a:solidFill>
              </a:rPr>
              <a:t>Each Student Code of Conduct shall also contain provisions that address any off-campus behavior.  </a:t>
            </a:r>
          </a:p>
          <a:p>
            <a:pPr eaLnBrk="1" hangingPunct="1">
              <a:defRPr/>
            </a:pPr>
            <a:r>
              <a:rPr lang="en-US" altLang="en-US" sz="2400" dirty="0">
                <a:solidFill>
                  <a:schemeClr val="bg2">
                    <a:lumMod val="50000"/>
                  </a:schemeClr>
                </a:solidFill>
              </a:rPr>
              <a:t>Cell phones</a:t>
            </a:r>
          </a:p>
          <a:p>
            <a:pPr eaLnBrk="1" hangingPunct="1">
              <a:defRPr/>
            </a:pPr>
            <a:r>
              <a:rPr lang="en-US" altLang="en-US" sz="2400" dirty="0">
                <a:solidFill>
                  <a:schemeClr val="bg2">
                    <a:lumMod val="50000"/>
                  </a:schemeClr>
                </a:solidFill>
              </a:rPr>
              <a:t>BOE sites and computer communication</a:t>
            </a:r>
          </a:p>
          <a:p>
            <a:pPr eaLnBrk="1" hangingPunct="1">
              <a:defRPr/>
            </a:pPr>
            <a:r>
              <a:rPr lang="en-US" altLang="en-US" sz="2400" dirty="0">
                <a:solidFill>
                  <a:schemeClr val="bg2">
                    <a:lumMod val="50000"/>
                  </a:schemeClr>
                </a:solidFill>
              </a:rPr>
              <a:t>Any teacher or other school employee who has reliable information that would lead a reasonable person to suspect that someone is a target of bullying shall immediately report it to the principal.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00"/>
            </a:gs>
            <a:gs pos="48000">
              <a:srgbClr val="D9D9D9"/>
            </a:gs>
            <a:gs pos="100000">
              <a:srgbClr val="E9F4F5"/>
            </a:gs>
          </a:gsLst>
          <a:lin ang="2400000"/>
        </a:gradFill>
        <a:effectLst/>
      </p:bgPr>
    </p:bg>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561BCE64-87D9-24F6-4214-9A672DED106A}"/>
              </a:ext>
            </a:extLst>
          </p:cNvPr>
          <p:cNvSpPr>
            <a:spLocks noGrp="1" noChangeArrowheads="1"/>
          </p:cNvSpPr>
          <p:nvPr>
            <p:ph type="title"/>
          </p:nvPr>
        </p:nvSpPr>
        <p:spPr>
          <a:xfrm>
            <a:off x="1066800" y="914400"/>
            <a:ext cx="7024688" cy="798513"/>
          </a:xfrm>
        </p:spPr>
        <p:txBody>
          <a:bodyPr/>
          <a:lstStyle/>
          <a:p>
            <a:pPr eaLnBrk="1" hangingPunct="1">
              <a:defRPr/>
            </a:pPr>
            <a:r>
              <a:rPr lang="en-US" altLang="en-US" dirty="0">
                <a:solidFill>
                  <a:schemeClr val="bg2">
                    <a:lumMod val="50000"/>
                  </a:schemeClr>
                </a:solidFill>
              </a:rPr>
              <a:t>What is Bullying…. in Georgia</a:t>
            </a:r>
          </a:p>
        </p:txBody>
      </p:sp>
      <p:sp>
        <p:nvSpPr>
          <p:cNvPr id="66563" name="Content Placeholder 2">
            <a:extLst>
              <a:ext uri="{FF2B5EF4-FFF2-40B4-BE49-F238E27FC236}">
                <a16:creationId xmlns:a16="http://schemas.microsoft.com/office/drawing/2014/main" id="{9A5A237F-1BA4-1D22-9369-C1F005CC6A25}"/>
              </a:ext>
            </a:extLst>
          </p:cNvPr>
          <p:cNvSpPr>
            <a:spLocks noGrp="1" noChangeArrowheads="1"/>
          </p:cNvSpPr>
          <p:nvPr>
            <p:ph idx="1"/>
          </p:nvPr>
        </p:nvSpPr>
        <p:spPr>
          <a:xfrm>
            <a:off x="457200" y="2362200"/>
            <a:ext cx="8229600" cy="4267200"/>
          </a:xfrm>
        </p:spPr>
        <p:txBody>
          <a:bodyPr/>
          <a:lstStyle/>
          <a:p>
            <a:pPr marL="514350" indent="-514350" eaLnBrk="1" hangingPunct="1">
              <a:buFont typeface="Century Gothic" panose="020B0502020202020204" pitchFamily="34" charset="0"/>
              <a:buAutoNum type="arabicPeriod"/>
              <a:defRPr/>
            </a:pPr>
            <a:r>
              <a:rPr lang="en-US" altLang="en-US" sz="2800" dirty="0">
                <a:solidFill>
                  <a:schemeClr val="bg2">
                    <a:lumMod val="50000"/>
                  </a:schemeClr>
                </a:solidFill>
              </a:rPr>
              <a:t>Any willful attempt or threat to inflict injury on another person, when accompanied by an apparent present ability to do so.</a:t>
            </a:r>
          </a:p>
          <a:p>
            <a:pPr marL="514350" indent="-514350" eaLnBrk="1" hangingPunct="1">
              <a:buFont typeface="Century Gothic" panose="020B0502020202020204" pitchFamily="34" charset="0"/>
              <a:buAutoNum type="arabicPeriod"/>
              <a:defRPr/>
            </a:pPr>
            <a:r>
              <a:rPr lang="en-US" altLang="en-US" sz="2800" dirty="0">
                <a:solidFill>
                  <a:schemeClr val="bg2">
                    <a:lumMod val="50000"/>
                  </a:schemeClr>
                </a:solidFill>
              </a:rPr>
              <a:t>Any intentional display of force that would give the victim reason to fear or expect immediate bodily harm.</a:t>
            </a:r>
          </a:p>
          <a:p>
            <a:pPr marL="514350" indent="-514350" eaLnBrk="1" hangingPunct="1">
              <a:buFont typeface="Century Gothic" panose="020B0502020202020204" pitchFamily="34" charset="0"/>
              <a:buAutoNum type="arabicPeriod"/>
              <a:defRPr/>
            </a:pPr>
            <a:endParaRPr lang="en-US" altLang="en-US" sz="2800" dirty="0">
              <a:solidFill>
                <a:schemeClr val="bg2">
                  <a:lumMod val="50000"/>
                </a:schemeClr>
              </a:solidFill>
            </a:endParaRPr>
          </a:p>
          <a:p>
            <a:pPr marL="862013" lvl="1" indent="-514350" eaLnBrk="1" hangingPunct="1">
              <a:buFont typeface="Wingdings 3" panose="05040102010807070707" pitchFamily="18" charset="2"/>
              <a:buNone/>
              <a:defRPr/>
            </a:pPr>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00"/>
            </a:gs>
            <a:gs pos="48000">
              <a:srgbClr val="D9D9D9"/>
            </a:gs>
            <a:gs pos="100000">
              <a:srgbClr val="E9F4F5"/>
            </a:gs>
          </a:gsLst>
          <a:lin ang="2400000"/>
        </a:gradFill>
        <a:effectLst/>
      </p:bgPr>
    </p:bg>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02FDF670-7578-33F9-B63C-D0F53FEDA4F7}"/>
              </a:ext>
            </a:extLst>
          </p:cNvPr>
          <p:cNvSpPr>
            <a:spLocks noGrp="1" noChangeArrowheads="1"/>
          </p:cNvSpPr>
          <p:nvPr>
            <p:ph type="title"/>
          </p:nvPr>
        </p:nvSpPr>
        <p:spPr>
          <a:xfrm>
            <a:off x="990600" y="503238"/>
            <a:ext cx="6345238" cy="709612"/>
          </a:xfrm>
        </p:spPr>
        <p:txBody>
          <a:bodyPr/>
          <a:lstStyle/>
          <a:p>
            <a:pPr eaLnBrk="1" hangingPunct="1">
              <a:defRPr/>
            </a:pPr>
            <a:r>
              <a:rPr lang="en-US" altLang="en-US" dirty="0">
                <a:solidFill>
                  <a:schemeClr val="bg2">
                    <a:lumMod val="50000"/>
                  </a:schemeClr>
                </a:solidFill>
              </a:rPr>
              <a:t>What is Bullying (continued)</a:t>
            </a:r>
          </a:p>
        </p:txBody>
      </p:sp>
      <p:sp>
        <p:nvSpPr>
          <p:cNvPr id="3" name="Content Placeholder 2">
            <a:extLst>
              <a:ext uri="{FF2B5EF4-FFF2-40B4-BE49-F238E27FC236}">
                <a16:creationId xmlns:a16="http://schemas.microsoft.com/office/drawing/2014/main" id="{82E36F4B-89F7-EF83-A3F9-4C9C2559C7BD}"/>
              </a:ext>
            </a:extLst>
          </p:cNvPr>
          <p:cNvSpPr>
            <a:spLocks noGrp="1"/>
          </p:cNvSpPr>
          <p:nvPr>
            <p:ph idx="1"/>
          </p:nvPr>
        </p:nvSpPr>
        <p:spPr>
          <a:xfrm>
            <a:off x="304800" y="1828800"/>
            <a:ext cx="8229600" cy="4525963"/>
          </a:xfrm>
        </p:spPr>
        <p:txBody>
          <a:bodyPr>
            <a:normAutofit/>
          </a:bodyPr>
          <a:lstStyle/>
          <a:p>
            <a:pPr marL="457200" indent="-457200" eaLnBrk="1" hangingPunct="1">
              <a:lnSpc>
                <a:spcPct val="90000"/>
              </a:lnSpc>
              <a:buFont typeface="Wingdings 3" panose="05040102010807070707" pitchFamily="18" charset="2"/>
              <a:buNone/>
            </a:pPr>
            <a:r>
              <a:rPr lang="en-US" altLang="en-US" sz="2400">
                <a:solidFill>
                  <a:srgbClr val="404040"/>
                </a:solidFill>
              </a:rPr>
              <a:t>3.  Any intentional written, verbal or physical act, which a reasonable person would perceive as being intended to threaten, harass, or intimidate.  </a:t>
            </a:r>
          </a:p>
          <a:p>
            <a:pPr marL="457200" indent="-457200" eaLnBrk="1" hangingPunct="1">
              <a:lnSpc>
                <a:spcPct val="90000"/>
              </a:lnSpc>
              <a:buFontTx/>
              <a:buAutoNum type="arabicPeriod"/>
            </a:pPr>
            <a:endParaRPr lang="en-US" altLang="en-US" sz="2400">
              <a:solidFill>
                <a:srgbClr val="404040"/>
              </a:solidFill>
            </a:endParaRPr>
          </a:p>
          <a:p>
            <a:pPr marL="457200" indent="-457200" eaLnBrk="1" hangingPunct="1">
              <a:lnSpc>
                <a:spcPct val="90000"/>
              </a:lnSpc>
              <a:buFont typeface="Wingdings 3" panose="05040102010807070707" pitchFamily="18" charset="2"/>
              <a:buNone/>
            </a:pPr>
            <a:r>
              <a:rPr lang="en-US" altLang="en-US" sz="2400">
                <a:solidFill>
                  <a:srgbClr val="404040"/>
                </a:solidFill>
              </a:rPr>
              <a:t>THAT…</a:t>
            </a:r>
          </a:p>
          <a:p>
            <a:pPr lvl="1" indent="-282575" eaLnBrk="1" hangingPunct="1">
              <a:lnSpc>
                <a:spcPct val="90000"/>
              </a:lnSpc>
              <a:buFont typeface="Wingdings 3" panose="05040102010807070707" pitchFamily="18" charset="2"/>
              <a:buChar char=""/>
            </a:pPr>
            <a:r>
              <a:rPr lang="en-US" altLang="en-US" sz="2400">
                <a:solidFill>
                  <a:srgbClr val="404040"/>
                </a:solidFill>
              </a:rPr>
              <a:t>Causes another person substantial physical harm or visible bodily harm.</a:t>
            </a:r>
          </a:p>
          <a:p>
            <a:pPr lvl="1" indent="-282575" eaLnBrk="1" hangingPunct="1">
              <a:lnSpc>
                <a:spcPct val="90000"/>
              </a:lnSpc>
              <a:buFont typeface="Wingdings 3" panose="05040102010807070707" pitchFamily="18" charset="2"/>
              <a:buChar char=""/>
            </a:pPr>
            <a:r>
              <a:rPr lang="en-US" altLang="en-US" sz="2400">
                <a:solidFill>
                  <a:srgbClr val="404040"/>
                </a:solidFill>
              </a:rPr>
              <a:t>Affects the student’s education.</a:t>
            </a:r>
          </a:p>
          <a:p>
            <a:pPr lvl="1" indent="-282575" eaLnBrk="1" hangingPunct="1">
              <a:lnSpc>
                <a:spcPct val="90000"/>
              </a:lnSpc>
              <a:buFont typeface="Wingdings 3" panose="05040102010807070707" pitchFamily="18" charset="2"/>
              <a:buChar char=""/>
            </a:pPr>
            <a:r>
              <a:rPr lang="en-US" altLang="en-US" sz="2400">
                <a:solidFill>
                  <a:srgbClr val="404040"/>
                </a:solidFill>
              </a:rPr>
              <a:t>Is so severe, persistent, or pervasive that it creates an intimidating or threatening educational environment.</a:t>
            </a:r>
          </a:p>
          <a:p>
            <a:pPr lvl="1" indent="-282575" eaLnBrk="1" hangingPunct="1">
              <a:lnSpc>
                <a:spcPct val="90000"/>
              </a:lnSpc>
              <a:buFont typeface="Wingdings 3" panose="05040102010807070707" pitchFamily="18" charset="2"/>
              <a:buChar char=""/>
            </a:pPr>
            <a:r>
              <a:rPr lang="en-US" altLang="en-US" sz="2400">
                <a:solidFill>
                  <a:srgbClr val="404040"/>
                </a:solidFill>
              </a:rPr>
              <a:t>Has the effect of substantially disrupting the orderly operation of the school.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00"/>
            </a:gs>
            <a:gs pos="48000">
              <a:srgbClr val="D9D9D9"/>
            </a:gs>
            <a:gs pos="100000">
              <a:srgbClr val="E9F4F5"/>
            </a:gs>
          </a:gsLst>
          <a:lin ang="2400000"/>
        </a:gradFill>
        <a:effectLst/>
      </p:bgPr>
    </p:bg>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6A7FC9AB-E2A0-5188-32A8-96C17F867EF4}"/>
              </a:ext>
            </a:extLst>
          </p:cNvPr>
          <p:cNvSpPr>
            <a:spLocks noGrp="1" noChangeArrowheads="1"/>
          </p:cNvSpPr>
          <p:nvPr>
            <p:ph type="title"/>
          </p:nvPr>
        </p:nvSpPr>
        <p:spPr>
          <a:xfrm>
            <a:off x="919163" y="228600"/>
            <a:ext cx="7024687" cy="1143000"/>
          </a:xfrm>
        </p:spPr>
        <p:txBody>
          <a:bodyPr/>
          <a:lstStyle/>
          <a:p>
            <a:pPr eaLnBrk="1" hangingPunct="1">
              <a:defRPr/>
            </a:pPr>
            <a:r>
              <a:rPr lang="en-US" altLang="en-US" dirty="0">
                <a:solidFill>
                  <a:schemeClr val="bg2">
                    <a:lumMod val="50000"/>
                  </a:schemeClr>
                </a:solidFill>
              </a:rPr>
              <a:t>What is Bullying (continued)</a:t>
            </a:r>
          </a:p>
        </p:txBody>
      </p:sp>
      <p:sp>
        <p:nvSpPr>
          <p:cNvPr id="3" name="Content Placeholder 2">
            <a:extLst>
              <a:ext uri="{FF2B5EF4-FFF2-40B4-BE49-F238E27FC236}">
                <a16:creationId xmlns:a16="http://schemas.microsoft.com/office/drawing/2014/main" id="{4D2AA7D5-5EC4-495F-615B-8796F15CD561}"/>
              </a:ext>
            </a:extLst>
          </p:cNvPr>
          <p:cNvSpPr>
            <a:spLocks noGrp="1"/>
          </p:cNvSpPr>
          <p:nvPr>
            <p:ph idx="1"/>
          </p:nvPr>
        </p:nvSpPr>
        <p:spPr>
          <a:xfrm>
            <a:off x="152400" y="1752600"/>
            <a:ext cx="8839200" cy="4267200"/>
          </a:xfrm>
        </p:spPr>
        <p:txBody>
          <a:bodyPr rtlCol="0">
            <a:normAutofit fontScale="62500" lnSpcReduction="20000"/>
          </a:bodyPr>
          <a:lstStyle/>
          <a:p>
            <a:pPr marL="68580" indent="0" eaLnBrk="1" fontAlgn="auto" hangingPunct="1">
              <a:spcAft>
                <a:spcPts val="0"/>
              </a:spcAft>
              <a:buFont typeface="Wingdings 3" charset="2"/>
              <a:buNone/>
              <a:defRPr/>
            </a:pPr>
            <a:endParaRPr lang="en-US" sz="2900" b="1" dirty="0">
              <a:solidFill>
                <a:schemeClr val="bg2">
                  <a:lumMod val="50000"/>
                </a:schemeClr>
              </a:solidFill>
            </a:endParaRPr>
          </a:p>
          <a:p>
            <a:pPr marL="68580" indent="0" eaLnBrk="1" fontAlgn="auto" hangingPunct="1">
              <a:spcAft>
                <a:spcPts val="0"/>
              </a:spcAft>
              <a:buFont typeface="Wingdings 3" charset="2"/>
              <a:buNone/>
              <a:defRPr/>
            </a:pPr>
            <a:r>
              <a:rPr lang="en-US" sz="2900" b="1" dirty="0">
                <a:solidFill>
                  <a:schemeClr val="bg2">
                    <a:lumMod val="50000"/>
                  </a:schemeClr>
                </a:solidFill>
              </a:rPr>
              <a:t>Bullying also involves acts which occur through the use of electronic communication, whether or not such electronic act originated on school property or with school equipment, if the electronic communication</a:t>
            </a:r>
          </a:p>
          <a:p>
            <a:pPr marL="68580" indent="0" eaLnBrk="1" fontAlgn="auto" hangingPunct="1">
              <a:spcAft>
                <a:spcPts val="0"/>
              </a:spcAft>
              <a:buFont typeface="Wingdings 3" charset="2"/>
              <a:buNone/>
              <a:defRPr/>
            </a:pPr>
            <a:endParaRPr lang="en-US" sz="2900" b="1" dirty="0">
              <a:solidFill>
                <a:schemeClr val="bg2">
                  <a:lumMod val="50000"/>
                </a:schemeClr>
              </a:solidFill>
            </a:endParaRPr>
          </a:p>
          <a:p>
            <a:pPr eaLnBrk="1" fontAlgn="auto" hangingPunct="1">
              <a:spcAft>
                <a:spcPts val="0"/>
              </a:spcAft>
              <a:buFont typeface="Wingdings 3" charset="2"/>
              <a:buChar char=""/>
              <a:defRPr/>
            </a:pPr>
            <a:r>
              <a:rPr lang="en-US" sz="2900" dirty="0">
                <a:solidFill>
                  <a:schemeClr val="bg2">
                    <a:lumMod val="50000"/>
                  </a:schemeClr>
                </a:solidFill>
              </a:rPr>
              <a:t>is directed specifically at students or school personnel,</a:t>
            </a:r>
          </a:p>
          <a:p>
            <a:pPr eaLnBrk="1" fontAlgn="auto" hangingPunct="1">
              <a:spcAft>
                <a:spcPts val="0"/>
              </a:spcAft>
              <a:buFont typeface="Wingdings 3" charset="2"/>
              <a:buChar char=""/>
              <a:defRPr/>
            </a:pPr>
            <a:r>
              <a:rPr lang="en-US" sz="2900" dirty="0">
                <a:solidFill>
                  <a:schemeClr val="bg2">
                    <a:lumMod val="50000"/>
                  </a:schemeClr>
                </a:solidFill>
              </a:rPr>
              <a:t>is maliciously intended for the purpose of threatening the safety of those specified or substantially disrupting the orderly operation of the school, and</a:t>
            </a:r>
          </a:p>
          <a:p>
            <a:pPr eaLnBrk="1" fontAlgn="auto" hangingPunct="1">
              <a:spcAft>
                <a:spcPts val="0"/>
              </a:spcAft>
              <a:buFont typeface="Wingdings 3" charset="2"/>
              <a:buChar char=""/>
              <a:defRPr/>
            </a:pPr>
            <a:r>
              <a:rPr lang="en-US" sz="2900" dirty="0">
                <a:solidFill>
                  <a:schemeClr val="bg2">
                    <a:lumMod val="50000"/>
                  </a:schemeClr>
                </a:solidFill>
              </a:rPr>
              <a:t>creates a reasonable fear of harm to the student’s or school personnel’s person or property or has a high likelihood of succeeding in that purpose.</a:t>
            </a:r>
          </a:p>
          <a:p>
            <a:pPr eaLnBrk="1" fontAlgn="auto" hangingPunct="1">
              <a:spcAft>
                <a:spcPts val="0"/>
              </a:spcAft>
              <a:buFont typeface="Wingdings 3" charset="2"/>
              <a:buChar char=""/>
              <a:defRPr/>
            </a:pPr>
            <a:endParaRPr lang="en-US" sz="2900" dirty="0">
              <a:solidFill>
                <a:schemeClr val="bg2">
                  <a:lumMod val="50000"/>
                </a:schemeClr>
              </a:solidFill>
            </a:endParaRPr>
          </a:p>
          <a:p>
            <a:pPr marL="68580" indent="0" eaLnBrk="1" fontAlgn="auto" hangingPunct="1">
              <a:spcAft>
                <a:spcPts val="0"/>
              </a:spcAft>
              <a:buFont typeface="Wingdings 3" charset="2"/>
              <a:buNone/>
              <a:defRPr/>
            </a:pPr>
            <a:r>
              <a:rPr lang="en-US" sz="2900" b="1" dirty="0">
                <a:solidFill>
                  <a:schemeClr val="bg2">
                    <a:lumMod val="50000"/>
                  </a:schemeClr>
                </a:solidFill>
              </a:rPr>
              <a:t>Electronic communication includes, but is not limited to, any transfer of signs, signals, writings, images, sounds, data, or intelligence of nature transmitted in whole or in part by a wire, radio, electromagnetic, photo electronic, or photo optical system.</a:t>
            </a:r>
          </a:p>
          <a:p>
            <a:pPr eaLnBrk="1" fontAlgn="auto" hangingPunct="1">
              <a:spcAft>
                <a:spcPts val="0"/>
              </a:spcAft>
              <a:buFont typeface="Wingdings 3" charset="2"/>
              <a:buChar char=""/>
              <a:defRPr/>
            </a:pPr>
            <a:endParaRPr lang="en-US" dirty="0">
              <a:solidFill>
                <a:schemeClr val="tx1">
                  <a:lumMod val="75000"/>
                  <a:lumOff val="2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10318C1-AC55-CAF9-89E6-B2BD4430F089}"/>
              </a:ext>
            </a:extLst>
          </p:cNvPr>
          <p:cNvSpPr>
            <a:spLocks noGrp="1" noChangeArrowheads="1"/>
          </p:cNvSpPr>
          <p:nvPr>
            <p:ph type="title"/>
          </p:nvPr>
        </p:nvSpPr>
        <p:spPr/>
        <p:txBody>
          <a:bodyPr/>
          <a:lstStyle/>
          <a:p>
            <a:pPr eaLnBrk="1" hangingPunct="1"/>
            <a:r>
              <a:rPr lang="en-US" altLang="en-US" b="1"/>
              <a:t>School Vision and Mission</a:t>
            </a:r>
          </a:p>
        </p:txBody>
      </p:sp>
      <p:sp>
        <p:nvSpPr>
          <p:cNvPr id="7171" name="Rectangle 3">
            <a:extLst>
              <a:ext uri="{FF2B5EF4-FFF2-40B4-BE49-F238E27FC236}">
                <a16:creationId xmlns:a16="http://schemas.microsoft.com/office/drawing/2014/main" id="{C6E3A5AB-EF11-0654-F11A-26B2CE71ED32}"/>
              </a:ext>
            </a:extLst>
          </p:cNvPr>
          <p:cNvSpPr>
            <a:spLocks noGrp="1" noChangeArrowheads="1"/>
          </p:cNvSpPr>
          <p:nvPr>
            <p:ph idx="1"/>
          </p:nvPr>
        </p:nvSpPr>
        <p:spPr>
          <a:xfrm>
            <a:off x="533400" y="1417638"/>
            <a:ext cx="8229600" cy="4983162"/>
          </a:xfrm>
        </p:spPr>
        <p:txBody>
          <a:bodyPr/>
          <a:lstStyle/>
          <a:p>
            <a:pPr eaLnBrk="1" hangingPunct="1">
              <a:lnSpc>
                <a:spcPct val="90000"/>
              </a:lnSpc>
            </a:pPr>
            <a:r>
              <a:rPr lang="en-US" altLang="en-US"/>
              <a:t>Vision</a:t>
            </a:r>
          </a:p>
          <a:p>
            <a:pPr lvl="1" eaLnBrk="1" hangingPunct="1">
              <a:lnSpc>
                <a:spcPct val="90000"/>
              </a:lnSpc>
            </a:pPr>
            <a:r>
              <a:rPr lang="en-US" altLang="en-US"/>
              <a:t>To become an institution that produces students who are academically, emotionally, and socially prepared to succeed in all facets of life.      </a:t>
            </a:r>
          </a:p>
          <a:p>
            <a:pPr eaLnBrk="1" hangingPunct="1">
              <a:lnSpc>
                <a:spcPct val="90000"/>
              </a:lnSpc>
            </a:pPr>
            <a:r>
              <a:rPr lang="en-US" altLang="en-US"/>
              <a:t>Mission</a:t>
            </a:r>
          </a:p>
          <a:p>
            <a:pPr lvl="1" eaLnBrk="1" hangingPunct="1">
              <a:lnSpc>
                <a:spcPct val="90000"/>
              </a:lnSpc>
            </a:pPr>
            <a:r>
              <a:rPr lang="en-US" altLang="en-US"/>
              <a:t>In partnership with students, parents, and the community, is committed in thoughts, words, and deeds to empower our students to become lifelong learners, and productive, responsible citizens.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0000"/>
            </a:gs>
            <a:gs pos="48000">
              <a:srgbClr val="D9D9D9"/>
            </a:gs>
            <a:gs pos="100000">
              <a:srgbClr val="E9F4F5"/>
            </a:gs>
          </a:gsLst>
          <a:lin ang="2400000"/>
        </a:gradFill>
        <a:effectLst/>
      </p:bgPr>
    </p:bg>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7926A51-076B-7564-CE60-DB3D0407DCD3}"/>
              </a:ext>
            </a:extLst>
          </p:cNvPr>
          <p:cNvSpPr>
            <a:spLocks noGrp="1" noChangeArrowheads="1"/>
          </p:cNvSpPr>
          <p:nvPr>
            <p:ph type="title"/>
          </p:nvPr>
        </p:nvSpPr>
        <p:spPr>
          <a:xfrm>
            <a:off x="1058863" y="381000"/>
            <a:ext cx="7024687" cy="725488"/>
          </a:xfrm>
        </p:spPr>
        <p:txBody>
          <a:bodyPr/>
          <a:lstStyle/>
          <a:p>
            <a:pPr eaLnBrk="1" hangingPunct="1">
              <a:defRPr/>
            </a:pPr>
            <a:r>
              <a:rPr lang="en-US" altLang="en-US" dirty="0">
                <a:solidFill>
                  <a:schemeClr val="bg2">
                    <a:lumMod val="50000"/>
                  </a:schemeClr>
                </a:solidFill>
              </a:rPr>
              <a:t>Mandatory Consequence</a:t>
            </a:r>
          </a:p>
        </p:txBody>
      </p:sp>
      <p:sp>
        <p:nvSpPr>
          <p:cNvPr id="72707" name="Content Placeholder 2">
            <a:extLst>
              <a:ext uri="{FF2B5EF4-FFF2-40B4-BE49-F238E27FC236}">
                <a16:creationId xmlns:a16="http://schemas.microsoft.com/office/drawing/2014/main" id="{BB47D855-1A5B-B438-71F4-2F5AE00AB350}"/>
              </a:ext>
            </a:extLst>
          </p:cNvPr>
          <p:cNvSpPr>
            <a:spLocks noGrp="1" noChangeArrowheads="1"/>
          </p:cNvSpPr>
          <p:nvPr>
            <p:ph idx="1"/>
          </p:nvPr>
        </p:nvSpPr>
        <p:spPr>
          <a:xfrm>
            <a:off x="304800" y="1371600"/>
            <a:ext cx="8229600" cy="4572000"/>
          </a:xfrm>
        </p:spPr>
        <p:txBody>
          <a:bodyPr/>
          <a:lstStyle/>
          <a:p>
            <a:pPr eaLnBrk="1" hangingPunct="1">
              <a:defRPr/>
            </a:pPr>
            <a:r>
              <a:rPr lang="en-US" altLang="en-US" sz="2800" dirty="0">
                <a:solidFill>
                  <a:schemeClr val="bg2">
                    <a:lumMod val="50000"/>
                  </a:schemeClr>
                </a:solidFill>
              </a:rPr>
              <a:t>Acts of bullying shall be punished by a range of consequences through the progressive discipline process.  Such consequences shall include, </a:t>
            </a:r>
            <a:r>
              <a:rPr lang="en-US" altLang="en-US" sz="2800" b="1" u="sng" dirty="0">
                <a:solidFill>
                  <a:schemeClr val="bg2">
                    <a:lumMod val="50000"/>
                  </a:schemeClr>
                </a:solidFill>
              </a:rPr>
              <a:t>at a minimum,</a:t>
            </a:r>
            <a:r>
              <a:rPr lang="en-US" altLang="en-US" sz="2800" dirty="0">
                <a:solidFill>
                  <a:schemeClr val="bg2">
                    <a:lumMod val="50000"/>
                  </a:schemeClr>
                </a:solidFill>
              </a:rPr>
              <a:t> counseling and disciplinary action as appropriate under the circumstances.  However, Georgia law mandates that upon a finding by the disciplinary hearing officer, panel or tribunal that a student in </a:t>
            </a:r>
            <a:r>
              <a:rPr lang="en-US" altLang="en-US" sz="2800" b="1" u="sng" dirty="0">
                <a:solidFill>
                  <a:schemeClr val="bg2">
                    <a:lumMod val="50000"/>
                  </a:schemeClr>
                </a:solidFill>
              </a:rPr>
              <a:t>grades 6-12 </a:t>
            </a:r>
            <a:r>
              <a:rPr lang="en-US" altLang="en-US" sz="2800" dirty="0">
                <a:solidFill>
                  <a:schemeClr val="bg2">
                    <a:lumMod val="50000"/>
                  </a:schemeClr>
                </a:solidFill>
              </a:rPr>
              <a:t>has committed the offense of bullying for the third time in a school year, the student shall be assigned to an alternative school.</a:t>
            </a:r>
            <a:r>
              <a:rPr lang="en-US" altLang="en-US" dirty="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0000"/>
            </a:gs>
            <a:gs pos="48000">
              <a:srgbClr val="D9D9D9"/>
            </a:gs>
            <a:gs pos="100000">
              <a:srgbClr val="E9F4F5"/>
            </a:gs>
          </a:gsLst>
          <a:lin ang="2400000"/>
        </a:gradFill>
        <a:effectLst/>
      </p:bgPr>
    </p:bg>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7926A51-076B-7564-CE60-DB3D0407DCD3}"/>
              </a:ext>
            </a:extLst>
          </p:cNvPr>
          <p:cNvSpPr>
            <a:spLocks noGrp="1" noChangeArrowheads="1"/>
          </p:cNvSpPr>
          <p:nvPr>
            <p:ph type="title"/>
          </p:nvPr>
        </p:nvSpPr>
        <p:spPr>
          <a:xfrm>
            <a:off x="1058863" y="381000"/>
            <a:ext cx="7024687" cy="725488"/>
          </a:xfrm>
        </p:spPr>
        <p:txBody>
          <a:bodyPr/>
          <a:lstStyle/>
          <a:p>
            <a:pPr eaLnBrk="1" hangingPunct="1">
              <a:defRPr/>
            </a:pPr>
            <a:r>
              <a:rPr lang="en-US" altLang="en-US" sz="4000" dirty="0">
                <a:solidFill>
                  <a:schemeClr val="bg2">
                    <a:lumMod val="50000"/>
                  </a:schemeClr>
                </a:solidFill>
              </a:rPr>
              <a:t>2025-2026 Handbook Sign-off</a:t>
            </a:r>
          </a:p>
        </p:txBody>
      </p:sp>
      <p:sp>
        <p:nvSpPr>
          <p:cNvPr id="72707" name="Content Placeholder 2">
            <a:extLst>
              <a:ext uri="{FF2B5EF4-FFF2-40B4-BE49-F238E27FC236}">
                <a16:creationId xmlns:a16="http://schemas.microsoft.com/office/drawing/2014/main" id="{BB47D855-1A5B-B438-71F4-2F5AE00AB350}"/>
              </a:ext>
            </a:extLst>
          </p:cNvPr>
          <p:cNvSpPr>
            <a:spLocks noGrp="1" noChangeArrowheads="1"/>
          </p:cNvSpPr>
          <p:nvPr>
            <p:ph idx="1"/>
          </p:nvPr>
        </p:nvSpPr>
        <p:spPr>
          <a:xfrm>
            <a:off x="304800" y="1371600"/>
            <a:ext cx="8229600" cy="4572000"/>
          </a:xfrm>
        </p:spPr>
        <p:txBody>
          <a:bodyPr/>
          <a:lstStyle/>
          <a:p>
            <a:pPr eaLnBrk="1" hangingPunct="1">
              <a:defRPr/>
            </a:pPr>
            <a:r>
              <a:rPr lang="en-US" altLang="en-US" sz="2800" dirty="0">
                <a:solidFill>
                  <a:schemeClr val="accent1">
                    <a:lumMod val="10000"/>
                  </a:schemeClr>
                </a:solidFill>
              </a:rPr>
              <a:t>All handbook sign-offs were due Friday, August 15, 2025. </a:t>
            </a:r>
          </a:p>
          <a:p>
            <a:pPr eaLnBrk="1" hangingPunct="1">
              <a:defRPr/>
            </a:pPr>
            <a:r>
              <a:rPr lang="en-US" altLang="en-US" sz="2800" dirty="0">
                <a:solidFill>
                  <a:schemeClr val="accent1">
                    <a:lumMod val="10000"/>
                  </a:schemeClr>
                </a:solidFill>
              </a:rPr>
              <a:t>Parents who have not complete the handbook sign-off may do so today in the counselors’ office which is located in the front office.</a:t>
            </a:r>
            <a:endParaRPr lang="en-US" altLang="en-US" sz="2800" dirty="0">
              <a:solidFill>
                <a:schemeClr val="accent1">
                  <a:lumMod val="10000"/>
                </a:schemeClr>
              </a:solidFill>
              <a:cs typeface="Arial"/>
            </a:endParaRPr>
          </a:p>
          <a:p>
            <a:pPr eaLnBrk="1" hangingPunct="1">
              <a:defRPr/>
            </a:pPr>
            <a:r>
              <a:rPr lang="en-US" altLang="en-US" sz="2800" dirty="0">
                <a:solidFill>
                  <a:schemeClr val="accent1">
                    <a:lumMod val="10000"/>
                  </a:schemeClr>
                </a:solidFill>
              </a:rPr>
              <a:t>Students are ineligible to participate in field trips, extracurricular activities and/or athletics until the handbook sign-off process has been completed.  </a:t>
            </a:r>
            <a:endParaRPr lang="en-US" altLang="en-US" sz="2800" dirty="0">
              <a:solidFill>
                <a:schemeClr val="accent1">
                  <a:lumMod val="10000"/>
                </a:schemeClr>
              </a:solidFill>
              <a:cs typeface="Arial"/>
            </a:endParaRPr>
          </a:p>
        </p:txBody>
      </p:sp>
    </p:spTree>
    <p:extLst>
      <p:ext uri="{BB962C8B-B14F-4D97-AF65-F5344CB8AC3E}">
        <p14:creationId xmlns:p14="http://schemas.microsoft.com/office/powerpoint/2010/main" val="2090664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707B1910-7E15-0601-6197-E0AA2B38FB0D}"/>
              </a:ext>
            </a:extLst>
          </p:cNvPr>
          <p:cNvSpPr>
            <a:spLocks noGrp="1" noChangeArrowheads="1"/>
          </p:cNvSpPr>
          <p:nvPr>
            <p:ph type="title"/>
          </p:nvPr>
        </p:nvSpPr>
        <p:spPr>
          <a:xfrm>
            <a:off x="290510" y="127177"/>
            <a:ext cx="8229600" cy="1143000"/>
          </a:xfrm>
        </p:spPr>
        <p:txBody>
          <a:bodyPr/>
          <a:lstStyle/>
          <a:p>
            <a:pPr eaLnBrk="1" hangingPunct="1"/>
            <a:r>
              <a:rPr lang="en-US" altLang="en-US" sz="7200" b="1" dirty="0"/>
              <a:t>Conclusion</a:t>
            </a:r>
            <a:endParaRPr lang="en-US" altLang="en-US" b="1" dirty="0"/>
          </a:p>
        </p:txBody>
      </p:sp>
      <p:sp>
        <p:nvSpPr>
          <p:cNvPr id="47107" name="Rectangle 3">
            <a:extLst>
              <a:ext uri="{FF2B5EF4-FFF2-40B4-BE49-F238E27FC236}">
                <a16:creationId xmlns:a16="http://schemas.microsoft.com/office/drawing/2014/main" id="{63B0A69C-FCD6-8784-48A7-605BA374AE28}"/>
              </a:ext>
            </a:extLst>
          </p:cNvPr>
          <p:cNvSpPr>
            <a:spLocks noGrp="1" noChangeArrowheads="1"/>
          </p:cNvSpPr>
          <p:nvPr>
            <p:ph idx="1"/>
          </p:nvPr>
        </p:nvSpPr>
        <p:spPr>
          <a:xfrm>
            <a:off x="414000" y="1177793"/>
            <a:ext cx="6858000" cy="1752600"/>
          </a:xfrm>
        </p:spPr>
        <p:txBody>
          <a:bodyPr/>
          <a:lstStyle/>
          <a:p>
            <a:pPr marL="0" indent="0" algn="ctr" eaLnBrk="1" hangingPunct="1">
              <a:lnSpc>
                <a:spcPct val="90000"/>
              </a:lnSpc>
              <a:buFontTx/>
              <a:buNone/>
              <a:defRPr/>
            </a:pPr>
            <a:r>
              <a:rPr lang="en-US" altLang="en-US" sz="4400" b="1" dirty="0">
                <a:latin typeface="Brush Script MT" panose="03060802040406070304" pitchFamily="66" charset="0"/>
              </a:rPr>
              <a:t> Each Adult Present with Student(s) </a:t>
            </a:r>
          </a:p>
          <a:p>
            <a:pPr marL="0" indent="0" algn="ctr" eaLnBrk="1" hangingPunct="1">
              <a:lnSpc>
                <a:spcPct val="90000"/>
              </a:lnSpc>
              <a:buFontTx/>
              <a:buNone/>
              <a:defRPr/>
            </a:pPr>
            <a:r>
              <a:rPr lang="en-US" altLang="en-US" sz="4400" b="1" dirty="0">
                <a:latin typeface="Brush Script MT" panose="03060802040406070304" pitchFamily="66" charset="0"/>
              </a:rPr>
              <a:t>Please be sure to Sign In &amp; complete our </a:t>
            </a:r>
          </a:p>
          <a:p>
            <a:pPr eaLnBrk="1" hangingPunct="1">
              <a:lnSpc>
                <a:spcPct val="90000"/>
              </a:lnSpc>
              <a:defRPr/>
            </a:pPr>
            <a:endParaRPr lang="en-US" altLang="en-US" b="1" dirty="0">
              <a:latin typeface="Arial Rounded MT Bold" panose="020F0704030504030204" pitchFamily="34" charset="0"/>
            </a:endParaRPr>
          </a:p>
        </p:txBody>
      </p:sp>
      <p:pic>
        <p:nvPicPr>
          <p:cNvPr id="2" name="Picture 1">
            <a:extLst>
              <a:ext uri="{FF2B5EF4-FFF2-40B4-BE49-F238E27FC236}">
                <a16:creationId xmlns:a16="http://schemas.microsoft.com/office/drawing/2014/main" id="{56DFE929-E010-A0D2-0788-BC4E0B8317FF}"/>
              </a:ext>
            </a:extLst>
          </p:cNvPr>
          <p:cNvPicPr>
            <a:picLocks noChangeAspect="1"/>
          </p:cNvPicPr>
          <p:nvPr/>
        </p:nvPicPr>
        <p:blipFill>
          <a:blip r:embed="rId4">
            <a:clrChange>
              <a:clrFrom>
                <a:srgbClr val="FFFFFF"/>
              </a:clrFrom>
              <a:clrTo>
                <a:srgbClr val="FFFFFF">
                  <a:alpha val="0"/>
                </a:srgbClr>
              </a:clrTo>
            </a:clrChange>
            <a:biLevel thresh="75000"/>
          </a:blip>
          <a:stretch>
            <a:fillRect/>
          </a:stretch>
        </p:blipFill>
        <p:spPr>
          <a:xfrm rot="1453078">
            <a:off x="6755014" y="1736653"/>
            <a:ext cx="1272769" cy="14676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6325" name="TextBox 2">
            <a:extLst>
              <a:ext uri="{FF2B5EF4-FFF2-40B4-BE49-F238E27FC236}">
                <a16:creationId xmlns:a16="http://schemas.microsoft.com/office/drawing/2014/main" id="{20B8DCEE-2DE7-12F8-62D5-6216D8A9CF57}"/>
              </a:ext>
            </a:extLst>
          </p:cNvPr>
          <p:cNvSpPr txBox="1">
            <a:spLocks noChangeArrowheads="1"/>
          </p:cNvSpPr>
          <p:nvPr/>
        </p:nvSpPr>
        <p:spPr bwMode="auto">
          <a:xfrm>
            <a:off x="1176000" y="3516974"/>
            <a:ext cx="53340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6000" dirty="0">
                <a:latin typeface="Bodoni MT Black" panose="02070A03080606020203" pitchFamily="18" charset="0"/>
              </a:rPr>
              <a:t>Exit Survey</a:t>
            </a:r>
          </a:p>
          <a:p>
            <a:pPr algn="ctr" eaLnBrk="1" hangingPunct="1">
              <a:lnSpc>
                <a:spcPct val="90000"/>
              </a:lnSpc>
              <a:spcBef>
                <a:spcPct val="0"/>
              </a:spcBef>
              <a:buFontTx/>
              <a:buNone/>
            </a:pPr>
            <a:endParaRPr lang="en-US" altLang="en-US" sz="1800" dirty="0">
              <a:latin typeface="Arial Rounded MT Bold" panose="020F0704030504030204" pitchFamily="34" charset="0"/>
            </a:endParaRPr>
          </a:p>
        </p:txBody>
      </p:sp>
      <p:pic>
        <p:nvPicPr>
          <p:cNvPr id="8" name="Picture 7">
            <a:extLst>
              <a:ext uri="{FF2B5EF4-FFF2-40B4-BE49-F238E27FC236}">
                <a16:creationId xmlns:a16="http://schemas.microsoft.com/office/drawing/2014/main" id="{E01E3E57-7479-1495-6FC0-E64267DBD521}"/>
              </a:ext>
            </a:extLst>
          </p:cNvPr>
          <p:cNvPicPr>
            <a:picLocks noChangeAspect="1"/>
          </p:cNvPicPr>
          <p:nvPr/>
        </p:nvPicPr>
        <p:blipFill>
          <a:blip r:embed="rId5">
            <a:clrChange>
              <a:clrFrom>
                <a:srgbClr val="CCF2E5"/>
              </a:clrFrom>
              <a:clrTo>
                <a:srgbClr val="CCF2E5">
                  <a:alpha val="0"/>
                </a:srgbClr>
              </a:clrTo>
            </a:clrChange>
          </a:blip>
          <a:stretch>
            <a:fillRect/>
          </a:stretch>
        </p:blipFill>
        <p:spPr>
          <a:xfrm rot="20292672">
            <a:off x="498435" y="4712751"/>
            <a:ext cx="2047875" cy="1514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F6848EDC-364A-592D-526E-EFFE3DE1A38B}"/>
              </a:ext>
            </a:extLst>
          </p:cNvPr>
          <p:cNvPicPr>
            <a:picLocks noChangeAspect="1"/>
          </p:cNvPicPr>
          <p:nvPr/>
        </p:nvPicPr>
        <p:blipFill>
          <a:blip r:embed="rId6">
            <a:clrChange>
              <a:clrFrom>
                <a:srgbClr val="FFFFFF"/>
              </a:clrFrom>
              <a:clrTo>
                <a:srgbClr val="FFFFFF">
                  <a:alpha val="0"/>
                </a:srgbClr>
              </a:clrTo>
            </a:clrChange>
            <a:duotone>
              <a:prstClr val="black"/>
              <a:schemeClr val="accent2">
                <a:tint val="45000"/>
                <a:satMod val="400000"/>
              </a:schemeClr>
            </a:duotone>
          </a:blip>
          <a:stretch>
            <a:fillRect/>
          </a:stretch>
        </p:blipFill>
        <p:spPr>
          <a:xfrm rot="632395">
            <a:off x="5007899" y="4602206"/>
            <a:ext cx="3004203" cy="189184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944942" y="-1080607"/>
            <a:ext cx="5154930" cy="9144000"/>
          </a:xfrm>
          <a:custGeom>
            <a:avLst/>
            <a:gdLst/>
            <a:ahLst/>
            <a:cxnLst/>
            <a:rect l="l" t="t" r="r" b="b"/>
            <a:pathLst>
              <a:path w="10309860" h="18288000">
                <a:moveTo>
                  <a:pt x="0" y="0"/>
                </a:moveTo>
                <a:lnTo>
                  <a:pt x="10309860" y="0"/>
                </a:lnTo>
                <a:lnTo>
                  <a:pt x="10309860" y="18288000"/>
                </a:lnTo>
                <a:lnTo>
                  <a:pt x="0" y="18288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3" name="Freeform 3"/>
          <p:cNvSpPr/>
          <p:nvPr/>
        </p:nvSpPr>
        <p:spPr>
          <a:xfrm>
            <a:off x="2142885" y="1790463"/>
            <a:ext cx="4858231" cy="3589018"/>
          </a:xfrm>
          <a:custGeom>
            <a:avLst/>
            <a:gdLst/>
            <a:ahLst/>
            <a:cxnLst/>
            <a:rect l="l" t="t" r="r" b="b"/>
            <a:pathLst>
              <a:path w="9716461" h="7178036">
                <a:moveTo>
                  <a:pt x="0" y="0"/>
                </a:moveTo>
                <a:lnTo>
                  <a:pt x="9716462" y="0"/>
                </a:lnTo>
                <a:lnTo>
                  <a:pt x="9716462" y="7178036"/>
                </a:lnTo>
                <a:lnTo>
                  <a:pt x="0" y="71780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grpSp>
        <p:nvGrpSpPr>
          <p:cNvPr id="4" name="Group 4"/>
          <p:cNvGrpSpPr/>
          <p:nvPr/>
        </p:nvGrpSpPr>
        <p:grpSpPr>
          <a:xfrm>
            <a:off x="3779487" y="2559788"/>
            <a:ext cx="1585027" cy="390573"/>
            <a:chOff x="0" y="0"/>
            <a:chExt cx="1649255" cy="406400"/>
          </a:xfrm>
        </p:grpSpPr>
        <p:sp>
          <p:nvSpPr>
            <p:cNvPr id="5" name="Freeform 5"/>
            <p:cNvSpPr/>
            <p:nvPr/>
          </p:nvSpPr>
          <p:spPr>
            <a:xfrm>
              <a:off x="0" y="0"/>
              <a:ext cx="1649255" cy="406400"/>
            </a:xfrm>
            <a:custGeom>
              <a:avLst/>
              <a:gdLst/>
              <a:ahLst/>
              <a:cxnLst/>
              <a:rect l="l" t="t" r="r" b="b"/>
              <a:pathLst>
                <a:path w="1649255" h="406400">
                  <a:moveTo>
                    <a:pt x="1446055" y="0"/>
                  </a:moveTo>
                  <a:cubicBezTo>
                    <a:pt x="1558279" y="0"/>
                    <a:pt x="1649255" y="90976"/>
                    <a:pt x="1649255" y="203200"/>
                  </a:cubicBezTo>
                  <a:cubicBezTo>
                    <a:pt x="1649255" y="315424"/>
                    <a:pt x="1558279" y="406400"/>
                    <a:pt x="1446055" y="406400"/>
                  </a:cubicBezTo>
                  <a:lnTo>
                    <a:pt x="203200" y="406400"/>
                  </a:lnTo>
                  <a:cubicBezTo>
                    <a:pt x="90976" y="406400"/>
                    <a:pt x="0" y="315424"/>
                    <a:pt x="0" y="203200"/>
                  </a:cubicBezTo>
                  <a:cubicBezTo>
                    <a:pt x="0" y="90976"/>
                    <a:pt x="90976" y="0"/>
                    <a:pt x="203200" y="0"/>
                  </a:cubicBezTo>
                  <a:close/>
                </a:path>
              </a:pathLst>
            </a:custGeom>
            <a:solidFill>
              <a:srgbClr val="EECB2B"/>
            </a:solid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6" name="TextBox 6"/>
            <p:cNvSpPr txBox="1"/>
            <p:nvPr/>
          </p:nvSpPr>
          <p:spPr>
            <a:xfrm>
              <a:off x="0" y="-38100"/>
              <a:ext cx="1649255" cy="444500"/>
            </a:xfrm>
            <a:prstGeom prst="rect">
              <a:avLst/>
            </a:prstGeom>
          </p:spPr>
          <p:txBody>
            <a:bodyPr lIns="25400" tIns="25400" rIns="25400" bIns="25400" rtlCol="0" anchor="ctr"/>
            <a:lstStyle/>
            <a:p>
              <a:pPr algn="ctr" defTabSz="457200" eaLnBrk="1" fontAlgn="auto" hangingPunct="1">
                <a:lnSpc>
                  <a:spcPts val="1330"/>
                </a:lnSpc>
                <a:spcAft>
                  <a:spcPts val="0"/>
                </a:spcAft>
              </a:pPr>
              <a:r>
                <a:rPr lang="en-US" sz="949" b="0">
                  <a:solidFill>
                    <a:srgbClr val="000000"/>
                  </a:solidFill>
                  <a:latin typeface="Inter Bold"/>
                  <a:ea typeface="Inter Bold"/>
                  <a:cs typeface="Inter Bold"/>
                  <a:sym typeface="Inter Bold"/>
                </a:rPr>
                <a:t>OPEN HOUSE </a:t>
              </a:r>
            </a:p>
          </p:txBody>
        </p:sp>
      </p:grpSp>
      <p:sp>
        <p:nvSpPr>
          <p:cNvPr id="7" name="Freeform 7"/>
          <p:cNvSpPr/>
          <p:nvPr/>
        </p:nvSpPr>
        <p:spPr>
          <a:xfrm>
            <a:off x="2812559" y="2517011"/>
            <a:ext cx="317523" cy="354774"/>
          </a:xfrm>
          <a:custGeom>
            <a:avLst/>
            <a:gdLst/>
            <a:ahLst/>
            <a:cxnLst/>
            <a:rect l="l" t="t" r="r" b="b"/>
            <a:pathLst>
              <a:path w="635046" h="709548">
                <a:moveTo>
                  <a:pt x="0" y="0"/>
                </a:moveTo>
                <a:lnTo>
                  <a:pt x="635046" y="0"/>
                </a:lnTo>
                <a:lnTo>
                  <a:pt x="635046" y="709549"/>
                </a:lnTo>
                <a:lnTo>
                  <a:pt x="0" y="7095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8" name="Freeform 8"/>
          <p:cNvSpPr/>
          <p:nvPr/>
        </p:nvSpPr>
        <p:spPr>
          <a:xfrm>
            <a:off x="5463514" y="4031597"/>
            <a:ext cx="966446" cy="842132"/>
          </a:xfrm>
          <a:custGeom>
            <a:avLst/>
            <a:gdLst/>
            <a:ahLst/>
            <a:cxnLst/>
            <a:rect l="l" t="t" r="r" b="b"/>
            <a:pathLst>
              <a:path w="1932892" h="1684263">
                <a:moveTo>
                  <a:pt x="0" y="0"/>
                </a:moveTo>
                <a:lnTo>
                  <a:pt x="1932892" y="0"/>
                </a:lnTo>
                <a:lnTo>
                  <a:pt x="1932892" y="1684263"/>
                </a:lnTo>
                <a:lnTo>
                  <a:pt x="0" y="1684263"/>
                </a:lnTo>
                <a:lnTo>
                  <a:pt x="0" y="0"/>
                </a:lnTo>
                <a:close/>
              </a:path>
            </a:pathLst>
          </a:custGeom>
          <a:blipFill>
            <a:blip r:embed="rId8"/>
            <a:stretch>
              <a:fillRect/>
            </a:stretch>
          </a:blip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9" name="TextBox 9"/>
          <p:cNvSpPr txBox="1"/>
          <p:nvPr/>
        </p:nvSpPr>
        <p:spPr>
          <a:xfrm>
            <a:off x="3197264" y="3219545"/>
            <a:ext cx="2749473" cy="692497"/>
          </a:xfrm>
          <a:prstGeom prst="rect">
            <a:avLst/>
          </a:prstGeom>
        </p:spPr>
        <p:txBody>
          <a:bodyPr lIns="0" tIns="0" rIns="0" bIns="0" rtlCol="0" anchor="t">
            <a:spAutoFit/>
          </a:bodyPr>
          <a:lstStyle/>
          <a:p>
            <a:pPr algn="ctr" defTabSz="457200" eaLnBrk="1" fontAlgn="auto" hangingPunct="1">
              <a:lnSpc>
                <a:spcPts val="2725"/>
              </a:lnSpc>
              <a:spcBef>
                <a:spcPts val="0"/>
              </a:spcBef>
              <a:spcAft>
                <a:spcPts val="0"/>
              </a:spcAft>
            </a:pPr>
            <a:r>
              <a:rPr lang="en-US" sz="2500" b="0">
                <a:solidFill>
                  <a:srgbClr val="000000"/>
                </a:solidFill>
                <a:latin typeface="Ultra"/>
                <a:ea typeface="Ultra"/>
                <a:cs typeface="Ultra"/>
                <a:sym typeface="Ultra"/>
              </a:rPr>
              <a:t>MIDDLE SCHOOL 101</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57250"/>
            <a:ext cx="9199551" cy="5365579"/>
            <a:chOff x="0" y="0"/>
            <a:chExt cx="24532136" cy="14308209"/>
          </a:xfrm>
        </p:grpSpPr>
        <p:sp>
          <p:nvSpPr>
            <p:cNvPr id="3" name="AutoShape 3"/>
            <p:cNvSpPr/>
            <p:nvPr/>
          </p:nvSpPr>
          <p:spPr>
            <a:xfrm flipH="1" flipV="1">
              <a:off x="0" y="295586"/>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4" name="AutoShape 4"/>
            <p:cNvSpPr/>
            <p:nvPr/>
          </p:nvSpPr>
          <p:spPr>
            <a:xfrm flipH="1" flipV="1">
              <a:off x="0" y="1115888"/>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5" name="AutoShape 5"/>
            <p:cNvSpPr/>
            <p:nvPr/>
          </p:nvSpPr>
          <p:spPr>
            <a:xfrm flipH="1">
              <a:off x="0" y="1936190"/>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6" name="AutoShape 6"/>
            <p:cNvSpPr/>
            <p:nvPr/>
          </p:nvSpPr>
          <p:spPr>
            <a:xfrm flipH="1">
              <a:off x="0" y="2756493"/>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7" name="AutoShape 7"/>
            <p:cNvSpPr/>
            <p:nvPr/>
          </p:nvSpPr>
          <p:spPr>
            <a:xfrm flipH="1">
              <a:off x="0" y="3576795"/>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8" name="AutoShape 8"/>
            <p:cNvSpPr/>
            <p:nvPr/>
          </p:nvSpPr>
          <p:spPr>
            <a:xfrm flipH="1">
              <a:off x="0" y="4397097"/>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9" name="AutoShape 9"/>
            <p:cNvSpPr/>
            <p:nvPr/>
          </p:nvSpPr>
          <p:spPr>
            <a:xfrm flipH="1">
              <a:off x="0" y="5217399"/>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0" name="AutoShape 10"/>
            <p:cNvSpPr/>
            <p:nvPr/>
          </p:nvSpPr>
          <p:spPr>
            <a:xfrm flipH="1">
              <a:off x="0" y="6037701"/>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1" name="AutoShape 11"/>
            <p:cNvSpPr/>
            <p:nvPr/>
          </p:nvSpPr>
          <p:spPr>
            <a:xfrm flipH="1" flipV="1">
              <a:off x="0" y="6858003"/>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2" name="AutoShape 12"/>
            <p:cNvSpPr/>
            <p:nvPr/>
          </p:nvSpPr>
          <p:spPr>
            <a:xfrm flipH="1">
              <a:off x="0" y="7678305"/>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3" name="AutoShape 13"/>
            <p:cNvSpPr/>
            <p:nvPr/>
          </p:nvSpPr>
          <p:spPr>
            <a:xfrm flipH="1">
              <a:off x="0" y="8498607"/>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4" name="AutoShape 14"/>
            <p:cNvSpPr/>
            <p:nvPr/>
          </p:nvSpPr>
          <p:spPr>
            <a:xfrm flipH="1">
              <a:off x="0" y="9318909"/>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5" name="AutoShape 15"/>
            <p:cNvSpPr/>
            <p:nvPr/>
          </p:nvSpPr>
          <p:spPr>
            <a:xfrm flipH="1">
              <a:off x="0" y="10139211"/>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6" name="AutoShape 16"/>
            <p:cNvSpPr/>
            <p:nvPr/>
          </p:nvSpPr>
          <p:spPr>
            <a:xfrm flipH="1">
              <a:off x="0" y="10959513"/>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7" name="AutoShape 17"/>
            <p:cNvSpPr/>
            <p:nvPr/>
          </p:nvSpPr>
          <p:spPr>
            <a:xfrm flipH="1">
              <a:off x="0" y="11779815"/>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8" name="AutoShape 18"/>
            <p:cNvSpPr/>
            <p:nvPr/>
          </p:nvSpPr>
          <p:spPr>
            <a:xfrm flipH="1">
              <a:off x="0" y="12600117"/>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9" name="AutoShape 19"/>
            <p:cNvSpPr/>
            <p:nvPr/>
          </p:nvSpPr>
          <p:spPr>
            <a:xfrm flipH="1">
              <a:off x="0" y="13420420"/>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20" name="AutoShape 20"/>
            <p:cNvSpPr/>
            <p:nvPr/>
          </p:nvSpPr>
          <p:spPr>
            <a:xfrm flipH="1" flipV="1">
              <a:off x="893615" y="73"/>
              <a:ext cx="31750" cy="14308063"/>
            </a:xfrm>
            <a:prstGeom prst="line">
              <a:avLst/>
            </a:prstGeom>
            <a:ln w="66132" cap="flat">
              <a:solidFill>
                <a:srgbClr val="ED698E"/>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grpSp>
      <p:sp>
        <p:nvSpPr>
          <p:cNvPr id="21" name="Freeform 21"/>
          <p:cNvSpPr/>
          <p:nvPr/>
        </p:nvSpPr>
        <p:spPr>
          <a:xfrm>
            <a:off x="7387021" y="3760292"/>
            <a:ext cx="2916310" cy="1593034"/>
          </a:xfrm>
          <a:custGeom>
            <a:avLst/>
            <a:gdLst/>
            <a:ahLst/>
            <a:cxnLst/>
            <a:rect l="l" t="t" r="r" b="b"/>
            <a:pathLst>
              <a:path w="5832619" h="3186068">
                <a:moveTo>
                  <a:pt x="0" y="0"/>
                </a:moveTo>
                <a:lnTo>
                  <a:pt x="5832619" y="0"/>
                </a:lnTo>
                <a:lnTo>
                  <a:pt x="5832619" y="3186068"/>
                </a:lnTo>
                <a:lnTo>
                  <a:pt x="0" y="31860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22" name="Freeform 22"/>
          <p:cNvSpPr/>
          <p:nvPr/>
        </p:nvSpPr>
        <p:spPr>
          <a:xfrm>
            <a:off x="780746" y="4556809"/>
            <a:ext cx="317523" cy="354774"/>
          </a:xfrm>
          <a:custGeom>
            <a:avLst/>
            <a:gdLst/>
            <a:ahLst/>
            <a:cxnLst/>
            <a:rect l="l" t="t" r="r" b="b"/>
            <a:pathLst>
              <a:path w="635046" h="709548">
                <a:moveTo>
                  <a:pt x="0" y="0"/>
                </a:moveTo>
                <a:lnTo>
                  <a:pt x="635046" y="0"/>
                </a:lnTo>
                <a:lnTo>
                  <a:pt x="635046" y="709548"/>
                </a:lnTo>
                <a:lnTo>
                  <a:pt x="0" y="7095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23" name="Freeform 23"/>
          <p:cNvSpPr/>
          <p:nvPr/>
        </p:nvSpPr>
        <p:spPr>
          <a:xfrm>
            <a:off x="1098269" y="4857054"/>
            <a:ext cx="966446" cy="842132"/>
          </a:xfrm>
          <a:custGeom>
            <a:avLst/>
            <a:gdLst/>
            <a:ahLst/>
            <a:cxnLst/>
            <a:rect l="l" t="t" r="r" b="b"/>
            <a:pathLst>
              <a:path w="1932892" h="1684263">
                <a:moveTo>
                  <a:pt x="0" y="0"/>
                </a:moveTo>
                <a:lnTo>
                  <a:pt x="1932892" y="0"/>
                </a:lnTo>
                <a:lnTo>
                  <a:pt x="1932892" y="1684263"/>
                </a:lnTo>
                <a:lnTo>
                  <a:pt x="0" y="1684263"/>
                </a:lnTo>
                <a:lnTo>
                  <a:pt x="0" y="0"/>
                </a:lnTo>
                <a:close/>
              </a:path>
            </a:pathLst>
          </a:custGeom>
          <a:blipFill>
            <a:blip r:embed="rId6"/>
            <a:stretch>
              <a:fillRect/>
            </a:stretch>
          </a:blip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24" name="TextBox 24"/>
          <p:cNvSpPr txBox="1"/>
          <p:nvPr/>
        </p:nvSpPr>
        <p:spPr>
          <a:xfrm>
            <a:off x="1188190" y="2331164"/>
            <a:ext cx="6767622" cy="589905"/>
          </a:xfrm>
          <a:prstGeom prst="rect">
            <a:avLst/>
          </a:prstGeom>
        </p:spPr>
        <p:txBody>
          <a:bodyPr lIns="0" tIns="0" rIns="0" bIns="0" rtlCol="0" anchor="t">
            <a:spAutoFit/>
          </a:bodyPr>
          <a:lstStyle/>
          <a:p>
            <a:pPr algn="ctr" defTabSz="457200" eaLnBrk="1" fontAlgn="auto" hangingPunct="1">
              <a:lnSpc>
                <a:spcPts val="4640"/>
              </a:lnSpc>
              <a:spcBef>
                <a:spcPts val="0"/>
              </a:spcBef>
              <a:spcAft>
                <a:spcPts val="0"/>
              </a:spcAft>
            </a:pPr>
            <a:r>
              <a:rPr lang="en-US" sz="4000" b="0">
                <a:solidFill>
                  <a:srgbClr val="000000"/>
                </a:solidFill>
                <a:latin typeface="Ultra"/>
                <a:ea typeface="Ultra"/>
                <a:cs typeface="Ultra"/>
                <a:sym typeface="Ultra"/>
              </a:rPr>
              <a:t>Learning Objective</a:t>
            </a:r>
          </a:p>
        </p:txBody>
      </p:sp>
      <p:sp>
        <p:nvSpPr>
          <p:cNvPr id="25" name="TextBox 25"/>
          <p:cNvSpPr txBox="1"/>
          <p:nvPr/>
        </p:nvSpPr>
        <p:spPr>
          <a:xfrm>
            <a:off x="2916616" y="3041820"/>
            <a:ext cx="3182116" cy="554126"/>
          </a:xfrm>
          <a:prstGeom prst="rect">
            <a:avLst/>
          </a:prstGeom>
        </p:spPr>
        <p:txBody>
          <a:bodyPr lIns="0" tIns="0" rIns="0" bIns="0" rtlCol="0" anchor="t">
            <a:spAutoFit/>
          </a:bodyPr>
          <a:lstStyle/>
          <a:p>
            <a:pPr algn="ctr" defTabSz="457200" eaLnBrk="1" fontAlgn="auto" hangingPunct="1">
              <a:lnSpc>
                <a:spcPts val="2262"/>
              </a:lnSpc>
              <a:spcBef>
                <a:spcPts val="0"/>
              </a:spcBef>
              <a:spcAft>
                <a:spcPts val="0"/>
              </a:spcAft>
            </a:pPr>
            <a:r>
              <a:rPr lang="en-US" sz="1300" b="0">
                <a:solidFill>
                  <a:srgbClr val="000000"/>
                </a:solidFill>
                <a:latin typeface="Inter"/>
                <a:ea typeface="Inter"/>
                <a:cs typeface="Inter"/>
                <a:sym typeface="Inter"/>
              </a:rPr>
              <a:t>By the end of this lesson, you will be able help your student navigate middle school.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07656"/>
            <a:ext cx="9199551" cy="5365579"/>
            <a:chOff x="0" y="0"/>
            <a:chExt cx="24532136" cy="14308209"/>
          </a:xfrm>
        </p:grpSpPr>
        <p:sp>
          <p:nvSpPr>
            <p:cNvPr id="3" name="AutoShape 3"/>
            <p:cNvSpPr/>
            <p:nvPr/>
          </p:nvSpPr>
          <p:spPr>
            <a:xfrm flipH="1" flipV="1">
              <a:off x="0" y="295586"/>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4" name="AutoShape 4"/>
            <p:cNvSpPr/>
            <p:nvPr/>
          </p:nvSpPr>
          <p:spPr>
            <a:xfrm flipH="1" flipV="1">
              <a:off x="0" y="1115888"/>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5" name="AutoShape 5"/>
            <p:cNvSpPr/>
            <p:nvPr/>
          </p:nvSpPr>
          <p:spPr>
            <a:xfrm flipH="1">
              <a:off x="0" y="1936190"/>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6" name="AutoShape 6"/>
            <p:cNvSpPr/>
            <p:nvPr/>
          </p:nvSpPr>
          <p:spPr>
            <a:xfrm flipH="1">
              <a:off x="0" y="2756493"/>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7" name="AutoShape 7"/>
            <p:cNvSpPr/>
            <p:nvPr/>
          </p:nvSpPr>
          <p:spPr>
            <a:xfrm flipH="1">
              <a:off x="0" y="3576795"/>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8" name="AutoShape 8"/>
            <p:cNvSpPr/>
            <p:nvPr/>
          </p:nvSpPr>
          <p:spPr>
            <a:xfrm flipH="1">
              <a:off x="0" y="4397097"/>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9" name="AutoShape 9"/>
            <p:cNvSpPr/>
            <p:nvPr/>
          </p:nvSpPr>
          <p:spPr>
            <a:xfrm flipH="1">
              <a:off x="0" y="5217399"/>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0" name="AutoShape 10"/>
            <p:cNvSpPr/>
            <p:nvPr/>
          </p:nvSpPr>
          <p:spPr>
            <a:xfrm flipH="1">
              <a:off x="0" y="6037701"/>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1" name="AutoShape 11"/>
            <p:cNvSpPr/>
            <p:nvPr/>
          </p:nvSpPr>
          <p:spPr>
            <a:xfrm flipH="1" flipV="1">
              <a:off x="0" y="6858003"/>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2" name="AutoShape 12"/>
            <p:cNvSpPr/>
            <p:nvPr/>
          </p:nvSpPr>
          <p:spPr>
            <a:xfrm flipH="1">
              <a:off x="0" y="7678305"/>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3" name="AutoShape 13"/>
            <p:cNvSpPr/>
            <p:nvPr/>
          </p:nvSpPr>
          <p:spPr>
            <a:xfrm flipH="1">
              <a:off x="0" y="8498607"/>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4" name="AutoShape 14"/>
            <p:cNvSpPr/>
            <p:nvPr/>
          </p:nvSpPr>
          <p:spPr>
            <a:xfrm flipH="1">
              <a:off x="0" y="9318909"/>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5" name="AutoShape 15"/>
            <p:cNvSpPr/>
            <p:nvPr/>
          </p:nvSpPr>
          <p:spPr>
            <a:xfrm flipH="1">
              <a:off x="0" y="10139211"/>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6" name="AutoShape 16"/>
            <p:cNvSpPr/>
            <p:nvPr/>
          </p:nvSpPr>
          <p:spPr>
            <a:xfrm flipH="1">
              <a:off x="0" y="10959513"/>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7" name="AutoShape 17"/>
            <p:cNvSpPr/>
            <p:nvPr/>
          </p:nvSpPr>
          <p:spPr>
            <a:xfrm flipH="1">
              <a:off x="0" y="11779815"/>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8" name="AutoShape 18"/>
            <p:cNvSpPr/>
            <p:nvPr/>
          </p:nvSpPr>
          <p:spPr>
            <a:xfrm flipH="1">
              <a:off x="0" y="12600117"/>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9" name="AutoShape 19"/>
            <p:cNvSpPr/>
            <p:nvPr/>
          </p:nvSpPr>
          <p:spPr>
            <a:xfrm flipH="1">
              <a:off x="0" y="13420420"/>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20" name="AutoShape 20"/>
            <p:cNvSpPr/>
            <p:nvPr/>
          </p:nvSpPr>
          <p:spPr>
            <a:xfrm flipH="1" flipV="1">
              <a:off x="893615" y="73"/>
              <a:ext cx="31750" cy="14308063"/>
            </a:xfrm>
            <a:prstGeom prst="line">
              <a:avLst/>
            </a:prstGeom>
            <a:ln w="66132" cap="flat">
              <a:solidFill>
                <a:srgbClr val="ED698E"/>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grpSp>
      <p:sp>
        <p:nvSpPr>
          <p:cNvPr id="21" name="Freeform 21"/>
          <p:cNvSpPr/>
          <p:nvPr/>
        </p:nvSpPr>
        <p:spPr>
          <a:xfrm>
            <a:off x="-1059473" y="1059884"/>
            <a:ext cx="2916310" cy="1593034"/>
          </a:xfrm>
          <a:custGeom>
            <a:avLst/>
            <a:gdLst/>
            <a:ahLst/>
            <a:cxnLst/>
            <a:rect l="l" t="t" r="r" b="b"/>
            <a:pathLst>
              <a:path w="5832619" h="3186068">
                <a:moveTo>
                  <a:pt x="0" y="0"/>
                </a:moveTo>
                <a:lnTo>
                  <a:pt x="5832619" y="0"/>
                </a:lnTo>
                <a:lnTo>
                  <a:pt x="5832619" y="3186068"/>
                </a:lnTo>
                <a:lnTo>
                  <a:pt x="0" y="31860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22" name="Freeform 22"/>
          <p:cNvSpPr/>
          <p:nvPr/>
        </p:nvSpPr>
        <p:spPr>
          <a:xfrm>
            <a:off x="7479323" y="4233496"/>
            <a:ext cx="2916310" cy="1593034"/>
          </a:xfrm>
          <a:custGeom>
            <a:avLst/>
            <a:gdLst/>
            <a:ahLst/>
            <a:cxnLst/>
            <a:rect l="l" t="t" r="r" b="b"/>
            <a:pathLst>
              <a:path w="5832619" h="3186068">
                <a:moveTo>
                  <a:pt x="0" y="0"/>
                </a:moveTo>
                <a:lnTo>
                  <a:pt x="5832619" y="0"/>
                </a:lnTo>
                <a:lnTo>
                  <a:pt x="5832619" y="3186068"/>
                </a:lnTo>
                <a:lnTo>
                  <a:pt x="0" y="31860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23" name="Freeform 23"/>
          <p:cNvSpPr/>
          <p:nvPr/>
        </p:nvSpPr>
        <p:spPr>
          <a:xfrm>
            <a:off x="1306056" y="2172790"/>
            <a:ext cx="6058338" cy="3596168"/>
          </a:xfrm>
          <a:custGeom>
            <a:avLst/>
            <a:gdLst/>
            <a:ahLst/>
            <a:cxnLst/>
            <a:rect l="l" t="t" r="r" b="b"/>
            <a:pathLst>
              <a:path w="12116675" h="7192336">
                <a:moveTo>
                  <a:pt x="0" y="0"/>
                </a:moveTo>
                <a:lnTo>
                  <a:pt x="12116676" y="0"/>
                </a:lnTo>
                <a:lnTo>
                  <a:pt x="12116676" y="7192336"/>
                </a:lnTo>
                <a:lnTo>
                  <a:pt x="0" y="7192336"/>
                </a:lnTo>
                <a:lnTo>
                  <a:pt x="0" y="0"/>
                </a:lnTo>
                <a:close/>
              </a:path>
            </a:pathLst>
          </a:custGeom>
          <a:blipFill>
            <a:blip r:embed="rId4"/>
            <a:stretch>
              <a:fillRect t="-18789" b="-7560"/>
            </a:stretch>
          </a:blip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24" name="Freeform 24"/>
          <p:cNvSpPr/>
          <p:nvPr/>
        </p:nvSpPr>
        <p:spPr>
          <a:xfrm>
            <a:off x="7000658" y="1507622"/>
            <a:ext cx="2057400" cy="20574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25" name="TextBox 25"/>
          <p:cNvSpPr txBox="1"/>
          <p:nvPr/>
        </p:nvSpPr>
        <p:spPr>
          <a:xfrm>
            <a:off x="2415459" y="995315"/>
            <a:ext cx="4114710" cy="1179810"/>
          </a:xfrm>
          <a:prstGeom prst="rect">
            <a:avLst/>
          </a:prstGeom>
        </p:spPr>
        <p:txBody>
          <a:bodyPr lIns="0" tIns="0" rIns="0" bIns="0" rtlCol="0" anchor="t">
            <a:spAutoFit/>
          </a:bodyPr>
          <a:lstStyle/>
          <a:p>
            <a:pPr algn="ctr" defTabSz="457200" eaLnBrk="1" fontAlgn="auto" hangingPunct="1">
              <a:lnSpc>
                <a:spcPts val="4640"/>
              </a:lnSpc>
              <a:spcBef>
                <a:spcPts val="0"/>
              </a:spcBef>
              <a:spcAft>
                <a:spcPts val="0"/>
              </a:spcAft>
            </a:pPr>
            <a:r>
              <a:rPr lang="en-US" sz="4000" b="0">
                <a:solidFill>
                  <a:srgbClr val="000000"/>
                </a:solidFill>
                <a:latin typeface="Ultra"/>
                <a:ea typeface="Ultra"/>
                <a:cs typeface="Ultra"/>
                <a:sym typeface="Ultra"/>
              </a:rPr>
              <a:t>Attendance Matters</a:t>
            </a:r>
          </a:p>
        </p:txBody>
      </p:sp>
      <p:sp>
        <p:nvSpPr>
          <p:cNvPr id="26" name="TextBox 26"/>
          <p:cNvSpPr txBox="1"/>
          <p:nvPr/>
        </p:nvSpPr>
        <p:spPr>
          <a:xfrm>
            <a:off x="7000658" y="1873442"/>
            <a:ext cx="2057400" cy="1153008"/>
          </a:xfrm>
          <a:prstGeom prst="rect">
            <a:avLst/>
          </a:prstGeom>
        </p:spPr>
        <p:txBody>
          <a:bodyPr lIns="0" tIns="0" rIns="0" bIns="0" rtlCol="0" anchor="t">
            <a:spAutoFit/>
          </a:bodyPr>
          <a:lstStyle/>
          <a:p>
            <a:pPr algn="ctr" defTabSz="457200" eaLnBrk="1" fontAlgn="auto" hangingPunct="1">
              <a:lnSpc>
                <a:spcPts val="1330"/>
              </a:lnSpc>
              <a:spcBef>
                <a:spcPts val="0"/>
              </a:spcBef>
              <a:spcAft>
                <a:spcPts val="0"/>
              </a:spcAft>
            </a:pPr>
            <a:endParaRPr sz="900" b="0">
              <a:solidFill>
                <a:prstClr val="black"/>
              </a:solidFill>
              <a:latin typeface="Calibri"/>
            </a:endParaRPr>
          </a:p>
          <a:p>
            <a:pPr algn="ctr" defTabSz="457200" eaLnBrk="1" fontAlgn="auto" hangingPunct="1">
              <a:lnSpc>
                <a:spcPts val="1330"/>
              </a:lnSpc>
              <a:spcAft>
                <a:spcPts val="0"/>
              </a:spcAft>
            </a:pPr>
            <a:r>
              <a:rPr lang="en-US" sz="949" b="0">
                <a:solidFill>
                  <a:srgbClr val="000000"/>
                </a:solidFill>
                <a:latin typeface="Arial Bold"/>
                <a:ea typeface="Arial Bold"/>
                <a:cs typeface="Arial Bold"/>
                <a:sym typeface="Arial Bold"/>
              </a:rPr>
              <a:t>Absenteeism in the first month of school can predict poor attendance throughout the school year. Half the students who miss 2-4 days in September go on to miss nearly a month of school.</a:t>
            </a:r>
          </a:p>
        </p:txBody>
      </p:sp>
      <p:grpSp>
        <p:nvGrpSpPr>
          <p:cNvPr id="27" name="Group 27"/>
          <p:cNvGrpSpPr/>
          <p:nvPr/>
        </p:nvGrpSpPr>
        <p:grpSpPr>
          <a:xfrm>
            <a:off x="7735990" y="1561200"/>
            <a:ext cx="586735" cy="624669"/>
            <a:chOff x="0" y="142875"/>
            <a:chExt cx="1564626" cy="1665782"/>
          </a:xfrm>
        </p:grpSpPr>
        <p:sp>
          <p:nvSpPr>
            <p:cNvPr id="28" name="TextBox 28"/>
            <p:cNvSpPr txBox="1"/>
            <p:nvPr/>
          </p:nvSpPr>
          <p:spPr>
            <a:xfrm>
              <a:off x="0" y="142875"/>
              <a:ext cx="1564626" cy="496717"/>
            </a:xfrm>
            <a:prstGeom prst="rect">
              <a:avLst/>
            </a:prstGeom>
          </p:spPr>
          <p:txBody>
            <a:bodyPr lIns="0" tIns="0" rIns="0" bIns="0" rtlCol="0" anchor="t">
              <a:spAutoFit/>
            </a:bodyPr>
            <a:lstStyle/>
            <a:p>
              <a:pPr algn="ctr" defTabSz="457200" eaLnBrk="1" fontAlgn="auto" hangingPunct="1">
                <a:lnSpc>
                  <a:spcPts val="1378"/>
                </a:lnSpc>
                <a:spcBef>
                  <a:spcPts val="0"/>
                </a:spcBef>
                <a:spcAft>
                  <a:spcPts val="0"/>
                </a:spcAft>
              </a:pPr>
              <a:r>
                <a:rPr lang="en-US" sz="1767" b="0">
                  <a:solidFill>
                    <a:srgbClr val="000000"/>
                  </a:solidFill>
                  <a:latin typeface="Feeling Passionate"/>
                  <a:ea typeface="Feeling Passionate"/>
                  <a:cs typeface="Feeling Passionate"/>
                  <a:sym typeface="Feeling Passionate"/>
                </a:rPr>
                <a:t>Quick</a:t>
              </a:r>
            </a:p>
          </p:txBody>
        </p:sp>
        <p:sp>
          <p:nvSpPr>
            <p:cNvPr id="29" name="TextBox 29"/>
            <p:cNvSpPr txBox="1"/>
            <p:nvPr/>
          </p:nvSpPr>
          <p:spPr>
            <a:xfrm>
              <a:off x="367328" y="970138"/>
              <a:ext cx="929661" cy="838519"/>
            </a:xfrm>
            <a:prstGeom prst="rect">
              <a:avLst/>
            </a:prstGeom>
          </p:spPr>
          <p:txBody>
            <a:bodyPr lIns="0" tIns="0" rIns="0" bIns="0" rtlCol="0" anchor="t">
              <a:spAutoFit/>
            </a:bodyPr>
            <a:lstStyle/>
            <a:p>
              <a:pPr algn="ctr" defTabSz="457200" eaLnBrk="1" fontAlgn="auto" hangingPunct="1">
                <a:lnSpc>
                  <a:spcPts val="1205"/>
                </a:lnSpc>
                <a:spcBef>
                  <a:spcPts val="0"/>
                </a:spcBef>
                <a:spcAft>
                  <a:spcPts val="0"/>
                </a:spcAft>
              </a:pPr>
              <a:r>
                <a:rPr lang="en-US" sz="1545" b="0">
                  <a:solidFill>
                    <a:srgbClr val="000000"/>
                  </a:solidFill>
                  <a:latin typeface="Feeling Passionate"/>
                  <a:ea typeface="Feeling Passionate"/>
                  <a:cs typeface="Feeling Passionate"/>
                  <a:sym typeface="Feeling Passionate"/>
                </a:rPr>
                <a:t>Fact</a:t>
              </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14741"/>
            <a:ext cx="9199551" cy="5365579"/>
            <a:chOff x="0" y="0"/>
            <a:chExt cx="24532136" cy="14308209"/>
          </a:xfrm>
        </p:grpSpPr>
        <p:sp>
          <p:nvSpPr>
            <p:cNvPr id="3" name="AutoShape 3"/>
            <p:cNvSpPr/>
            <p:nvPr/>
          </p:nvSpPr>
          <p:spPr>
            <a:xfrm flipH="1" flipV="1">
              <a:off x="0" y="295586"/>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4" name="AutoShape 4"/>
            <p:cNvSpPr/>
            <p:nvPr/>
          </p:nvSpPr>
          <p:spPr>
            <a:xfrm flipH="1" flipV="1">
              <a:off x="0" y="1115888"/>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5" name="AutoShape 5"/>
            <p:cNvSpPr/>
            <p:nvPr/>
          </p:nvSpPr>
          <p:spPr>
            <a:xfrm flipH="1">
              <a:off x="0" y="1936190"/>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6" name="AutoShape 6"/>
            <p:cNvSpPr/>
            <p:nvPr/>
          </p:nvSpPr>
          <p:spPr>
            <a:xfrm flipH="1">
              <a:off x="0" y="2756493"/>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7" name="AutoShape 7"/>
            <p:cNvSpPr/>
            <p:nvPr/>
          </p:nvSpPr>
          <p:spPr>
            <a:xfrm flipH="1">
              <a:off x="0" y="3576795"/>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8" name="AutoShape 8"/>
            <p:cNvSpPr/>
            <p:nvPr/>
          </p:nvSpPr>
          <p:spPr>
            <a:xfrm flipH="1">
              <a:off x="0" y="4397097"/>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9" name="AutoShape 9"/>
            <p:cNvSpPr/>
            <p:nvPr/>
          </p:nvSpPr>
          <p:spPr>
            <a:xfrm flipH="1">
              <a:off x="0" y="5217399"/>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0" name="AutoShape 10"/>
            <p:cNvSpPr/>
            <p:nvPr/>
          </p:nvSpPr>
          <p:spPr>
            <a:xfrm flipH="1">
              <a:off x="0" y="6037701"/>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1" name="AutoShape 11"/>
            <p:cNvSpPr/>
            <p:nvPr/>
          </p:nvSpPr>
          <p:spPr>
            <a:xfrm flipH="1" flipV="1">
              <a:off x="0" y="6858003"/>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2" name="AutoShape 12"/>
            <p:cNvSpPr/>
            <p:nvPr/>
          </p:nvSpPr>
          <p:spPr>
            <a:xfrm flipH="1">
              <a:off x="0" y="7678305"/>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3" name="AutoShape 13"/>
            <p:cNvSpPr/>
            <p:nvPr/>
          </p:nvSpPr>
          <p:spPr>
            <a:xfrm flipH="1">
              <a:off x="0" y="8498607"/>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4" name="AutoShape 14"/>
            <p:cNvSpPr/>
            <p:nvPr/>
          </p:nvSpPr>
          <p:spPr>
            <a:xfrm flipH="1">
              <a:off x="0" y="9318909"/>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5" name="AutoShape 15"/>
            <p:cNvSpPr/>
            <p:nvPr/>
          </p:nvSpPr>
          <p:spPr>
            <a:xfrm flipH="1">
              <a:off x="0" y="10139211"/>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6" name="AutoShape 16"/>
            <p:cNvSpPr/>
            <p:nvPr/>
          </p:nvSpPr>
          <p:spPr>
            <a:xfrm flipH="1">
              <a:off x="0" y="10959513"/>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7" name="AutoShape 17"/>
            <p:cNvSpPr/>
            <p:nvPr/>
          </p:nvSpPr>
          <p:spPr>
            <a:xfrm flipH="1">
              <a:off x="0" y="11779815"/>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8" name="AutoShape 18"/>
            <p:cNvSpPr/>
            <p:nvPr/>
          </p:nvSpPr>
          <p:spPr>
            <a:xfrm flipH="1">
              <a:off x="0" y="12600117"/>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9" name="AutoShape 19"/>
            <p:cNvSpPr/>
            <p:nvPr/>
          </p:nvSpPr>
          <p:spPr>
            <a:xfrm flipH="1">
              <a:off x="0" y="13420420"/>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20" name="AutoShape 20"/>
            <p:cNvSpPr/>
            <p:nvPr/>
          </p:nvSpPr>
          <p:spPr>
            <a:xfrm flipH="1" flipV="1">
              <a:off x="893615" y="73"/>
              <a:ext cx="31750" cy="14308063"/>
            </a:xfrm>
            <a:prstGeom prst="line">
              <a:avLst/>
            </a:prstGeom>
            <a:ln w="66132" cap="flat">
              <a:solidFill>
                <a:srgbClr val="ED698E"/>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grpSp>
      <p:sp>
        <p:nvSpPr>
          <p:cNvPr id="21" name="Freeform 21"/>
          <p:cNvSpPr/>
          <p:nvPr/>
        </p:nvSpPr>
        <p:spPr>
          <a:xfrm>
            <a:off x="7479323" y="4233496"/>
            <a:ext cx="2916310" cy="1593034"/>
          </a:xfrm>
          <a:custGeom>
            <a:avLst/>
            <a:gdLst/>
            <a:ahLst/>
            <a:cxnLst/>
            <a:rect l="l" t="t" r="r" b="b"/>
            <a:pathLst>
              <a:path w="5832619" h="3186068">
                <a:moveTo>
                  <a:pt x="0" y="0"/>
                </a:moveTo>
                <a:lnTo>
                  <a:pt x="5832619" y="0"/>
                </a:lnTo>
                <a:lnTo>
                  <a:pt x="5832619" y="3186068"/>
                </a:lnTo>
                <a:lnTo>
                  <a:pt x="0" y="31860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22" name="Freeform 22"/>
          <p:cNvSpPr/>
          <p:nvPr/>
        </p:nvSpPr>
        <p:spPr>
          <a:xfrm>
            <a:off x="598860" y="2782881"/>
            <a:ext cx="1975225" cy="2703520"/>
          </a:xfrm>
          <a:custGeom>
            <a:avLst/>
            <a:gdLst/>
            <a:ahLst/>
            <a:cxnLst/>
            <a:rect l="l" t="t" r="r" b="b"/>
            <a:pathLst>
              <a:path w="3950449" h="5407039">
                <a:moveTo>
                  <a:pt x="0" y="0"/>
                </a:moveTo>
                <a:lnTo>
                  <a:pt x="3950449" y="0"/>
                </a:lnTo>
                <a:lnTo>
                  <a:pt x="3950449" y="5407039"/>
                </a:lnTo>
                <a:lnTo>
                  <a:pt x="0" y="5407039"/>
                </a:lnTo>
                <a:lnTo>
                  <a:pt x="0" y="0"/>
                </a:lnTo>
                <a:close/>
              </a:path>
            </a:pathLst>
          </a:custGeom>
          <a:blipFill>
            <a:blip r:embed="rId4"/>
            <a:stretch>
              <a:fillRect l="-8319" r="-119799"/>
            </a:stretch>
          </a:blip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23" name="Freeform 23"/>
          <p:cNvSpPr/>
          <p:nvPr/>
        </p:nvSpPr>
        <p:spPr>
          <a:xfrm>
            <a:off x="5902658" y="2782881"/>
            <a:ext cx="1955187" cy="2703520"/>
          </a:xfrm>
          <a:custGeom>
            <a:avLst/>
            <a:gdLst/>
            <a:ahLst/>
            <a:cxnLst/>
            <a:rect l="l" t="t" r="r" b="b"/>
            <a:pathLst>
              <a:path w="3910373" h="5407039">
                <a:moveTo>
                  <a:pt x="0" y="0"/>
                </a:moveTo>
                <a:lnTo>
                  <a:pt x="3910373" y="0"/>
                </a:lnTo>
                <a:lnTo>
                  <a:pt x="3910373" y="5407039"/>
                </a:lnTo>
                <a:lnTo>
                  <a:pt x="0" y="5407039"/>
                </a:lnTo>
                <a:lnTo>
                  <a:pt x="0" y="0"/>
                </a:lnTo>
                <a:close/>
              </a:path>
            </a:pathLst>
          </a:custGeom>
          <a:blipFill>
            <a:blip r:embed="rId5"/>
            <a:stretch>
              <a:fillRect l="-137546" t="-3907" b="-10677"/>
            </a:stretch>
          </a:blip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24" name="Freeform 24"/>
          <p:cNvSpPr/>
          <p:nvPr/>
        </p:nvSpPr>
        <p:spPr>
          <a:xfrm>
            <a:off x="5716615" y="977661"/>
            <a:ext cx="3220863" cy="1690953"/>
          </a:xfrm>
          <a:custGeom>
            <a:avLst/>
            <a:gdLst/>
            <a:ahLst/>
            <a:cxnLst/>
            <a:rect l="l" t="t" r="r" b="b"/>
            <a:pathLst>
              <a:path w="6441726" h="3381906">
                <a:moveTo>
                  <a:pt x="0" y="0"/>
                </a:moveTo>
                <a:lnTo>
                  <a:pt x="6441727" y="0"/>
                </a:lnTo>
                <a:lnTo>
                  <a:pt x="6441727" y="3381906"/>
                </a:lnTo>
                <a:lnTo>
                  <a:pt x="0" y="3381906"/>
                </a:lnTo>
                <a:lnTo>
                  <a:pt x="0" y="0"/>
                </a:lnTo>
                <a:close/>
              </a:path>
            </a:pathLst>
          </a:custGeom>
          <a:blipFill>
            <a:blip r:embed="rId6"/>
            <a:stretch>
              <a:fillRect/>
            </a:stretch>
          </a:blip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25" name="Freeform 25"/>
          <p:cNvSpPr/>
          <p:nvPr/>
        </p:nvSpPr>
        <p:spPr>
          <a:xfrm>
            <a:off x="3258422" y="2782881"/>
            <a:ext cx="1758796" cy="2703520"/>
          </a:xfrm>
          <a:custGeom>
            <a:avLst/>
            <a:gdLst/>
            <a:ahLst/>
            <a:cxnLst/>
            <a:rect l="l" t="t" r="r" b="b"/>
            <a:pathLst>
              <a:path w="3517591" h="5407039">
                <a:moveTo>
                  <a:pt x="0" y="0"/>
                </a:moveTo>
                <a:lnTo>
                  <a:pt x="3517591" y="0"/>
                </a:lnTo>
                <a:lnTo>
                  <a:pt x="3517591" y="5407039"/>
                </a:lnTo>
                <a:lnTo>
                  <a:pt x="0" y="5407039"/>
                </a:lnTo>
                <a:lnTo>
                  <a:pt x="0" y="0"/>
                </a:lnTo>
                <a:close/>
              </a:path>
            </a:pathLst>
          </a:custGeom>
          <a:blipFill>
            <a:blip r:embed="rId7"/>
            <a:stretch>
              <a:fillRect/>
            </a:stretch>
          </a:blip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26" name="TextBox 26"/>
          <p:cNvSpPr txBox="1"/>
          <p:nvPr/>
        </p:nvSpPr>
        <p:spPr>
          <a:xfrm>
            <a:off x="598860" y="991949"/>
            <a:ext cx="3526945" cy="589905"/>
          </a:xfrm>
          <a:prstGeom prst="rect">
            <a:avLst/>
          </a:prstGeom>
        </p:spPr>
        <p:txBody>
          <a:bodyPr lIns="0" tIns="0" rIns="0" bIns="0" rtlCol="0" anchor="t">
            <a:spAutoFit/>
          </a:bodyPr>
          <a:lstStyle/>
          <a:p>
            <a:pPr defTabSz="457200" eaLnBrk="1" fontAlgn="auto" hangingPunct="1">
              <a:lnSpc>
                <a:spcPts val="4640"/>
              </a:lnSpc>
              <a:spcBef>
                <a:spcPts val="0"/>
              </a:spcBef>
              <a:spcAft>
                <a:spcPts val="0"/>
              </a:spcAft>
            </a:pPr>
            <a:r>
              <a:rPr lang="en-US" sz="4000" b="0">
                <a:solidFill>
                  <a:srgbClr val="000000"/>
                </a:solidFill>
                <a:latin typeface="Ultra"/>
                <a:ea typeface="Ultra"/>
                <a:cs typeface="Ultra"/>
                <a:sym typeface="Ultra"/>
              </a:rPr>
              <a:t>Dress Code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776" y="857249"/>
            <a:ext cx="9199551" cy="5365579"/>
            <a:chOff x="0" y="0"/>
            <a:chExt cx="24532136" cy="14308209"/>
          </a:xfrm>
        </p:grpSpPr>
        <p:sp>
          <p:nvSpPr>
            <p:cNvPr id="3" name="AutoShape 3"/>
            <p:cNvSpPr/>
            <p:nvPr/>
          </p:nvSpPr>
          <p:spPr>
            <a:xfrm flipH="1" flipV="1">
              <a:off x="0" y="295586"/>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4" name="AutoShape 4"/>
            <p:cNvSpPr/>
            <p:nvPr/>
          </p:nvSpPr>
          <p:spPr>
            <a:xfrm flipH="1" flipV="1">
              <a:off x="0" y="1115888"/>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5" name="AutoShape 5"/>
            <p:cNvSpPr/>
            <p:nvPr/>
          </p:nvSpPr>
          <p:spPr>
            <a:xfrm flipH="1">
              <a:off x="0" y="1936190"/>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6" name="AutoShape 6"/>
            <p:cNvSpPr/>
            <p:nvPr/>
          </p:nvSpPr>
          <p:spPr>
            <a:xfrm flipH="1">
              <a:off x="0" y="2756493"/>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7" name="AutoShape 7"/>
            <p:cNvSpPr/>
            <p:nvPr/>
          </p:nvSpPr>
          <p:spPr>
            <a:xfrm flipH="1">
              <a:off x="0" y="3576795"/>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8" name="AutoShape 8"/>
            <p:cNvSpPr/>
            <p:nvPr/>
          </p:nvSpPr>
          <p:spPr>
            <a:xfrm flipH="1">
              <a:off x="0" y="4397097"/>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9" name="AutoShape 9"/>
            <p:cNvSpPr/>
            <p:nvPr/>
          </p:nvSpPr>
          <p:spPr>
            <a:xfrm flipH="1">
              <a:off x="0" y="5217399"/>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0" name="AutoShape 10"/>
            <p:cNvSpPr/>
            <p:nvPr/>
          </p:nvSpPr>
          <p:spPr>
            <a:xfrm flipH="1">
              <a:off x="0" y="6037701"/>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1" name="AutoShape 11"/>
            <p:cNvSpPr/>
            <p:nvPr/>
          </p:nvSpPr>
          <p:spPr>
            <a:xfrm flipH="1" flipV="1">
              <a:off x="0" y="6858003"/>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2" name="AutoShape 12"/>
            <p:cNvSpPr/>
            <p:nvPr/>
          </p:nvSpPr>
          <p:spPr>
            <a:xfrm flipH="1">
              <a:off x="0" y="7678305"/>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3" name="AutoShape 13"/>
            <p:cNvSpPr/>
            <p:nvPr/>
          </p:nvSpPr>
          <p:spPr>
            <a:xfrm flipH="1">
              <a:off x="0" y="8498607"/>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4" name="AutoShape 14"/>
            <p:cNvSpPr/>
            <p:nvPr/>
          </p:nvSpPr>
          <p:spPr>
            <a:xfrm flipH="1">
              <a:off x="0" y="9318909"/>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5" name="AutoShape 15"/>
            <p:cNvSpPr/>
            <p:nvPr/>
          </p:nvSpPr>
          <p:spPr>
            <a:xfrm flipH="1">
              <a:off x="0" y="10139211"/>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6" name="AutoShape 16"/>
            <p:cNvSpPr/>
            <p:nvPr/>
          </p:nvSpPr>
          <p:spPr>
            <a:xfrm flipH="1">
              <a:off x="0" y="10959513"/>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7" name="AutoShape 17"/>
            <p:cNvSpPr/>
            <p:nvPr/>
          </p:nvSpPr>
          <p:spPr>
            <a:xfrm flipH="1">
              <a:off x="0" y="11779815"/>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8" name="AutoShape 18"/>
            <p:cNvSpPr/>
            <p:nvPr/>
          </p:nvSpPr>
          <p:spPr>
            <a:xfrm flipH="1">
              <a:off x="0" y="12600117"/>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9" name="AutoShape 19"/>
            <p:cNvSpPr/>
            <p:nvPr/>
          </p:nvSpPr>
          <p:spPr>
            <a:xfrm flipH="1">
              <a:off x="0" y="13420420"/>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20" name="AutoShape 20"/>
            <p:cNvSpPr/>
            <p:nvPr/>
          </p:nvSpPr>
          <p:spPr>
            <a:xfrm flipH="1" flipV="1">
              <a:off x="893615" y="73"/>
              <a:ext cx="31750" cy="14308063"/>
            </a:xfrm>
            <a:prstGeom prst="line">
              <a:avLst/>
            </a:prstGeom>
            <a:ln w="66132" cap="flat">
              <a:solidFill>
                <a:srgbClr val="ED698E"/>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grpSp>
      <p:sp>
        <p:nvSpPr>
          <p:cNvPr id="21" name="Freeform 21"/>
          <p:cNvSpPr/>
          <p:nvPr/>
        </p:nvSpPr>
        <p:spPr>
          <a:xfrm>
            <a:off x="7366921" y="1087536"/>
            <a:ext cx="2916310" cy="1593034"/>
          </a:xfrm>
          <a:custGeom>
            <a:avLst/>
            <a:gdLst/>
            <a:ahLst/>
            <a:cxnLst/>
            <a:rect l="l" t="t" r="r" b="b"/>
            <a:pathLst>
              <a:path w="5832619" h="3186068">
                <a:moveTo>
                  <a:pt x="0" y="0"/>
                </a:moveTo>
                <a:lnTo>
                  <a:pt x="5832620" y="0"/>
                </a:lnTo>
                <a:lnTo>
                  <a:pt x="5832620" y="3186068"/>
                </a:lnTo>
                <a:lnTo>
                  <a:pt x="0" y="31860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22" name="Freeform 22"/>
          <p:cNvSpPr/>
          <p:nvPr/>
        </p:nvSpPr>
        <p:spPr>
          <a:xfrm rot="548556">
            <a:off x="8690962" y="5338294"/>
            <a:ext cx="268229" cy="495054"/>
          </a:xfrm>
          <a:custGeom>
            <a:avLst/>
            <a:gdLst/>
            <a:ahLst/>
            <a:cxnLst/>
            <a:rect l="l" t="t" r="r" b="b"/>
            <a:pathLst>
              <a:path w="536458" h="990107">
                <a:moveTo>
                  <a:pt x="0" y="0"/>
                </a:moveTo>
                <a:lnTo>
                  <a:pt x="536458" y="0"/>
                </a:lnTo>
                <a:lnTo>
                  <a:pt x="536458" y="990107"/>
                </a:lnTo>
                <a:lnTo>
                  <a:pt x="0" y="9901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grpSp>
        <p:nvGrpSpPr>
          <p:cNvPr id="23" name="Group 23"/>
          <p:cNvGrpSpPr/>
          <p:nvPr/>
        </p:nvGrpSpPr>
        <p:grpSpPr>
          <a:xfrm>
            <a:off x="753459" y="2212334"/>
            <a:ext cx="5973772" cy="3274066"/>
            <a:chOff x="0" y="0"/>
            <a:chExt cx="6215841" cy="3406737"/>
          </a:xfrm>
        </p:grpSpPr>
        <p:sp>
          <p:nvSpPr>
            <p:cNvPr id="24" name="Freeform 24"/>
            <p:cNvSpPr/>
            <p:nvPr/>
          </p:nvSpPr>
          <p:spPr>
            <a:xfrm>
              <a:off x="0" y="0"/>
              <a:ext cx="6215841" cy="3406737"/>
            </a:xfrm>
            <a:custGeom>
              <a:avLst/>
              <a:gdLst/>
              <a:ahLst/>
              <a:cxnLst/>
              <a:rect l="l" t="t" r="r" b="b"/>
              <a:pathLst>
                <a:path w="6215841" h="3406737">
                  <a:moveTo>
                    <a:pt x="6012641" y="0"/>
                  </a:moveTo>
                  <a:cubicBezTo>
                    <a:pt x="6124865" y="0"/>
                    <a:pt x="6215841" y="762624"/>
                    <a:pt x="6215841" y="1703369"/>
                  </a:cubicBezTo>
                  <a:cubicBezTo>
                    <a:pt x="6215841" y="2644113"/>
                    <a:pt x="6124865" y="3406737"/>
                    <a:pt x="6012641" y="3406737"/>
                  </a:cubicBezTo>
                  <a:lnTo>
                    <a:pt x="203200" y="3406737"/>
                  </a:lnTo>
                  <a:cubicBezTo>
                    <a:pt x="90976" y="3406737"/>
                    <a:pt x="0" y="2644113"/>
                    <a:pt x="0" y="1703369"/>
                  </a:cubicBezTo>
                  <a:cubicBezTo>
                    <a:pt x="0" y="762624"/>
                    <a:pt x="90976" y="0"/>
                    <a:pt x="203200" y="0"/>
                  </a:cubicBezTo>
                  <a:close/>
                </a:path>
              </a:pathLst>
            </a:custGeom>
            <a:solidFill>
              <a:srgbClr val="ED698E"/>
            </a:solid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25" name="TextBox 25"/>
            <p:cNvSpPr txBox="1"/>
            <p:nvPr/>
          </p:nvSpPr>
          <p:spPr>
            <a:xfrm>
              <a:off x="0" y="-38100"/>
              <a:ext cx="6215841" cy="3444837"/>
            </a:xfrm>
            <a:prstGeom prst="rect">
              <a:avLst/>
            </a:prstGeom>
          </p:spPr>
          <p:txBody>
            <a:bodyPr lIns="25400" tIns="25400" rIns="25400" bIns="25400" rtlCol="0" anchor="ctr"/>
            <a:lstStyle/>
            <a:p>
              <a:pPr algn="ctr" defTabSz="457200" eaLnBrk="1" fontAlgn="auto" hangingPunct="1">
                <a:lnSpc>
                  <a:spcPts val="1330"/>
                </a:lnSpc>
                <a:spcAft>
                  <a:spcPts val="0"/>
                </a:spcAft>
              </a:pPr>
              <a:endParaRPr sz="900" b="0">
                <a:solidFill>
                  <a:prstClr val="black"/>
                </a:solidFill>
                <a:latin typeface="Calibri"/>
              </a:endParaRPr>
            </a:p>
          </p:txBody>
        </p:sp>
      </p:grpSp>
      <p:sp>
        <p:nvSpPr>
          <p:cNvPr id="26" name="Freeform 26"/>
          <p:cNvSpPr/>
          <p:nvPr/>
        </p:nvSpPr>
        <p:spPr>
          <a:xfrm>
            <a:off x="7016238" y="1255389"/>
            <a:ext cx="1257329" cy="1257329"/>
          </a:xfrm>
          <a:custGeom>
            <a:avLst/>
            <a:gdLst/>
            <a:ahLst/>
            <a:cxnLst/>
            <a:rect l="l" t="t" r="r" b="b"/>
            <a:pathLst>
              <a:path w="2514658" h="2514658">
                <a:moveTo>
                  <a:pt x="0" y="0"/>
                </a:moveTo>
                <a:lnTo>
                  <a:pt x="2514659" y="0"/>
                </a:lnTo>
                <a:lnTo>
                  <a:pt x="2514659" y="2514658"/>
                </a:lnTo>
                <a:lnTo>
                  <a:pt x="0" y="2514658"/>
                </a:lnTo>
                <a:lnTo>
                  <a:pt x="0" y="0"/>
                </a:lnTo>
                <a:close/>
              </a:path>
            </a:pathLst>
          </a:custGeom>
          <a:blipFill>
            <a:blip r:embed="rId6"/>
            <a:stretch>
              <a:fillRect/>
            </a:stretch>
          </a:blip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27" name="Freeform 27"/>
          <p:cNvSpPr/>
          <p:nvPr/>
        </p:nvSpPr>
        <p:spPr>
          <a:xfrm>
            <a:off x="7048036" y="2832133"/>
            <a:ext cx="1312213" cy="1312213"/>
          </a:xfrm>
          <a:custGeom>
            <a:avLst/>
            <a:gdLst/>
            <a:ahLst/>
            <a:cxnLst/>
            <a:rect l="l" t="t" r="r" b="b"/>
            <a:pathLst>
              <a:path w="2624426" h="2624426">
                <a:moveTo>
                  <a:pt x="0" y="0"/>
                </a:moveTo>
                <a:lnTo>
                  <a:pt x="2624426" y="0"/>
                </a:lnTo>
                <a:lnTo>
                  <a:pt x="2624426" y="2624426"/>
                </a:lnTo>
                <a:lnTo>
                  <a:pt x="0" y="2624426"/>
                </a:lnTo>
                <a:lnTo>
                  <a:pt x="0" y="0"/>
                </a:lnTo>
                <a:close/>
              </a:path>
            </a:pathLst>
          </a:custGeom>
          <a:blipFill>
            <a:blip r:embed="rId7"/>
            <a:stretch>
              <a:fillRect/>
            </a:stretch>
          </a:blip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28" name="Freeform 28"/>
          <p:cNvSpPr/>
          <p:nvPr/>
        </p:nvSpPr>
        <p:spPr>
          <a:xfrm>
            <a:off x="7168549" y="4401707"/>
            <a:ext cx="1262729" cy="1262729"/>
          </a:xfrm>
          <a:custGeom>
            <a:avLst/>
            <a:gdLst/>
            <a:ahLst/>
            <a:cxnLst/>
            <a:rect l="l" t="t" r="r" b="b"/>
            <a:pathLst>
              <a:path w="2525458" h="2525458">
                <a:moveTo>
                  <a:pt x="0" y="0"/>
                </a:moveTo>
                <a:lnTo>
                  <a:pt x="2525457" y="0"/>
                </a:lnTo>
                <a:lnTo>
                  <a:pt x="2525457" y="2525458"/>
                </a:lnTo>
                <a:lnTo>
                  <a:pt x="0" y="2525458"/>
                </a:lnTo>
                <a:lnTo>
                  <a:pt x="0" y="0"/>
                </a:lnTo>
                <a:close/>
              </a:path>
            </a:pathLst>
          </a:custGeom>
          <a:blipFill>
            <a:blip r:embed="rId8"/>
            <a:stretch>
              <a:fillRect/>
            </a:stretch>
          </a:blip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29" name="TextBox 29"/>
          <p:cNvSpPr txBox="1"/>
          <p:nvPr/>
        </p:nvSpPr>
        <p:spPr>
          <a:xfrm>
            <a:off x="345453" y="1385888"/>
            <a:ext cx="6324446" cy="589905"/>
          </a:xfrm>
          <a:prstGeom prst="rect">
            <a:avLst/>
          </a:prstGeom>
        </p:spPr>
        <p:txBody>
          <a:bodyPr lIns="0" tIns="0" rIns="0" bIns="0" rtlCol="0" anchor="t">
            <a:spAutoFit/>
          </a:bodyPr>
          <a:lstStyle/>
          <a:p>
            <a:pPr defTabSz="457200" eaLnBrk="1" fontAlgn="auto" hangingPunct="1">
              <a:lnSpc>
                <a:spcPts val="4640"/>
              </a:lnSpc>
              <a:spcBef>
                <a:spcPts val="0"/>
              </a:spcBef>
              <a:spcAft>
                <a:spcPts val="0"/>
              </a:spcAft>
            </a:pPr>
            <a:r>
              <a:rPr lang="en-US" sz="4000" b="0">
                <a:solidFill>
                  <a:srgbClr val="000000"/>
                </a:solidFill>
                <a:latin typeface="Ultra"/>
                <a:ea typeface="Ultra"/>
                <a:cs typeface="Ultra"/>
                <a:sym typeface="Ultra"/>
              </a:rPr>
              <a:t>Social Media </a:t>
            </a:r>
          </a:p>
        </p:txBody>
      </p:sp>
      <p:sp>
        <p:nvSpPr>
          <p:cNvPr id="30" name="TextBox 30"/>
          <p:cNvSpPr txBox="1"/>
          <p:nvPr/>
        </p:nvSpPr>
        <p:spPr>
          <a:xfrm>
            <a:off x="1142636" y="2418659"/>
            <a:ext cx="5195418" cy="2443554"/>
          </a:xfrm>
          <a:prstGeom prst="rect">
            <a:avLst/>
          </a:prstGeom>
        </p:spPr>
        <p:txBody>
          <a:bodyPr lIns="0" tIns="0" rIns="0" bIns="0" rtlCol="0" anchor="t">
            <a:spAutoFit/>
          </a:bodyPr>
          <a:lstStyle/>
          <a:p>
            <a:pPr defTabSz="457200" eaLnBrk="1" fontAlgn="auto" hangingPunct="1">
              <a:lnSpc>
                <a:spcPts val="1564"/>
              </a:lnSpc>
              <a:spcAft>
                <a:spcPts val="0"/>
              </a:spcAft>
            </a:pPr>
            <a:r>
              <a:rPr lang="en-US" sz="1117" b="0">
                <a:solidFill>
                  <a:srgbClr val="000000"/>
                </a:solidFill>
                <a:latin typeface="Inter Bold"/>
                <a:ea typeface="Inter Bold"/>
                <a:cs typeface="Inter Bold"/>
                <a:sym typeface="Inter Bold"/>
              </a:rPr>
              <a:t>•Sharing information and images via social media is a part of daily life for many children and teens. Social media allows kids to communicate with one another, and to document and share what they are doing in real time. But we must be aware of all the content and photos being shared. Our students need to think before they post. </a:t>
            </a:r>
          </a:p>
          <a:p>
            <a:pPr defTabSz="457200" eaLnBrk="1" fontAlgn="auto" hangingPunct="1">
              <a:lnSpc>
                <a:spcPts val="1564"/>
              </a:lnSpc>
              <a:spcAft>
                <a:spcPts val="0"/>
              </a:spcAft>
            </a:pPr>
            <a:endParaRPr lang="en-US" sz="1117" b="0">
              <a:solidFill>
                <a:srgbClr val="000000"/>
              </a:solidFill>
              <a:latin typeface="Inter Bold"/>
              <a:ea typeface="Inter Bold"/>
              <a:cs typeface="Inter Bold"/>
              <a:sym typeface="Inter Bold"/>
            </a:endParaRPr>
          </a:p>
          <a:p>
            <a:pPr defTabSz="457200" eaLnBrk="1" fontAlgn="auto" hangingPunct="1">
              <a:lnSpc>
                <a:spcPts val="1564"/>
              </a:lnSpc>
              <a:spcAft>
                <a:spcPts val="0"/>
              </a:spcAft>
            </a:pPr>
            <a:r>
              <a:rPr lang="en-US" sz="1117" b="0">
                <a:solidFill>
                  <a:srgbClr val="000000"/>
                </a:solidFill>
                <a:latin typeface="Inter Bold"/>
                <a:ea typeface="Inter Bold"/>
                <a:cs typeface="Inter Bold"/>
                <a:sym typeface="Inter Bold"/>
              </a:rPr>
              <a:t>•Posting information on social media has drawbacks such as the students teasing and taunting which then leads to getting into verbal and physical altercations, that most like problems at school.</a:t>
            </a:r>
          </a:p>
          <a:p>
            <a:pPr defTabSz="457200" eaLnBrk="1" fontAlgn="auto" hangingPunct="1">
              <a:lnSpc>
                <a:spcPts val="1564"/>
              </a:lnSpc>
              <a:spcAft>
                <a:spcPts val="0"/>
              </a:spcAft>
            </a:pPr>
            <a:endParaRPr lang="en-US" sz="1117" b="0">
              <a:solidFill>
                <a:srgbClr val="000000"/>
              </a:solidFill>
              <a:latin typeface="Inter Bold"/>
              <a:ea typeface="Inter Bold"/>
              <a:cs typeface="Inter Bold"/>
              <a:sym typeface="Inter Bold"/>
            </a:endParaRPr>
          </a:p>
          <a:p>
            <a:pPr defTabSz="457200" eaLnBrk="1" fontAlgn="auto" hangingPunct="1">
              <a:lnSpc>
                <a:spcPts val="1564"/>
              </a:lnSpc>
              <a:spcAft>
                <a:spcPts val="0"/>
              </a:spcAft>
            </a:pPr>
            <a:r>
              <a:rPr lang="en-US" sz="1117" b="0">
                <a:solidFill>
                  <a:srgbClr val="000000"/>
                </a:solidFill>
                <a:latin typeface="Inter Bold"/>
                <a:ea typeface="Inter Bold"/>
                <a:cs typeface="Inter Bold"/>
                <a:sym typeface="Inter Bold"/>
              </a:rPr>
              <a:t>•We want to make sure the students are safe from harassment and any other inappropriate content.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4610" y="921013"/>
            <a:ext cx="9199551" cy="5365579"/>
            <a:chOff x="0" y="0"/>
            <a:chExt cx="24532136" cy="14308209"/>
          </a:xfrm>
        </p:grpSpPr>
        <p:sp>
          <p:nvSpPr>
            <p:cNvPr id="3" name="AutoShape 3"/>
            <p:cNvSpPr/>
            <p:nvPr/>
          </p:nvSpPr>
          <p:spPr>
            <a:xfrm flipH="1" flipV="1">
              <a:off x="0" y="295586"/>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4" name="AutoShape 4"/>
            <p:cNvSpPr/>
            <p:nvPr/>
          </p:nvSpPr>
          <p:spPr>
            <a:xfrm flipH="1" flipV="1">
              <a:off x="0" y="1115888"/>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5" name="AutoShape 5"/>
            <p:cNvSpPr/>
            <p:nvPr/>
          </p:nvSpPr>
          <p:spPr>
            <a:xfrm flipH="1">
              <a:off x="0" y="1936190"/>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6" name="AutoShape 6"/>
            <p:cNvSpPr/>
            <p:nvPr/>
          </p:nvSpPr>
          <p:spPr>
            <a:xfrm flipH="1">
              <a:off x="0" y="2756493"/>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7" name="AutoShape 7"/>
            <p:cNvSpPr/>
            <p:nvPr/>
          </p:nvSpPr>
          <p:spPr>
            <a:xfrm flipH="1">
              <a:off x="0" y="3576795"/>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8" name="AutoShape 8"/>
            <p:cNvSpPr/>
            <p:nvPr/>
          </p:nvSpPr>
          <p:spPr>
            <a:xfrm flipH="1">
              <a:off x="0" y="4397097"/>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9" name="AutoShape 9"/>
            <p:cNvSpPr/>
            <p:nvPr/>
          </p:nvSpPr>
          <p:spPr>
            <a:xfrm flipH="1">
              <a:off x="0" y="5217399"/>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0" name="AutoShape 10"/>
            <p:cNvSpPr/>
            <p:nvPr/>
          </p:nvSpPr>
          <p:spPr>
            <a:xfrm flipH="1">
              <a:off x="0" y="6037701"/>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1" name="AutoShape 11"/>
            <p:cNvSpPr/>
            <p:nvPr/>
          </p:nvSpPr>
          <p:spPr>
            <a:xfrm flipH="1" flipV="1">
              <a:off x="0" y="6858003"/>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2" name="AutoShape 12"/>
            <p:cNvSpPr/>
            <p:nvPr/>
          </p:nvSpPr>
          <p:spPr>
            <a:xfrm flipH="1">
              <a:off x="0" y="7678305"/>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3" name="AutoShape 13"/>
            <p:cNvSpPr/>
            <p:nvPr/>
          </p:nvSpPr>
          <p:spPr>
            <a:xfrm flipH="1">
              <a:off x="0" y="8498607"/>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4" name="AutoShape 14"/>
            <p:cNvSpPr/>
            <p:nvPr/>
          </p:nvSpPr>
          <p:spPr>
            <a:xfrm flipH="1">
              <a:off x="0" y="9318909"/>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5" name="AutoShape 15"/>
            <p:cNvSpPr/>
            <p:nvPr/>
          </p:nvSpPr>
          <p:spPr>
            <a:xfrm flipH="1">
              <a:off x="0" y="10139211"/>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6" name="AutoShape 16"/>
            <p:cNvSpPr/>
            <p:nvPr/>
          </p:nvSpPr>
          <p:spPr>
            <a:xfrm flipH="1">
              <a:off x="0" y="10959513"/>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7" name="AutoShape 17"/>
            <p:cNvSpPr/>
            <p:nvPr/>
          </p:nvSpPr>
          <p:spPr>
            <a:xfrm flipH="1">
              <a:off x="0" y="11779815"/>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8" name="AutoShape 18"/>
            <p:cNvSpPr/>
            <p:nvPr/>
          </p:nvSpPr>
          <p:spPr>
            <a:xfrm flipH="1">
              <a:off x="0" y="12600117"/>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9" name="AutoShape 19"/>
            <p:cNvSpPr/>
            <p:nvPr/>
          </p:nvSpPr>
          <p:spPr>
            <a:xfrm flipH="1">
              <a:off x="0" y="13420420"/>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20" name="AutoShape 20"/>
            <p:cNvSpPr/>
            <p:nvPr/>
          </p:nvSpPr>
          <p:spPr>
            <a:xfrm flipH="1" flipV="1">
              <a:off x="893615" y="73"/>
              <a:ext cx="31750" cy="14308063"/>
            </a:xfrm>
            <a:prstGeom prst="line">
              <a:avLst/>
            </a:prstGeom>
            <a:ln w="66132" cap="flat">
              <a:solidFill>
                <a:srgbClr val="ED698E"/>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grpSp>
      <p:sp>
        <p:nvSpPr>
          <p:cNvPr id="21" name="Freeform 21"/>
          <p:cNvSpPr/>
          <p:nvPr/>
        </p:nvSpPr>
        <p:spPr>
          <a:xfrm>
            <a:off x="-1059473" y="1059884"/>
            <a:ext cx="2916310" cy="1593034"/>
          </a:xfrm>
          <a:custGeom>
            <a:avLst/>
            <a:gdLst/>
            <a:ahLst/>
            <a:cxnLst/>
            <a:rect l="l" t="t" r="r" b="b"/>
            <a:pathLst>
              <a:path w="5832619" h="3186068">
                <a:moveTo>
                  <a:pt x="0" y="0"/>
                </a:moveTo>
                <a:lnTo>
                  <a:pt x="5832619" y="0"/>
                </a:lnTo>
                <a:lnTo>
                  <a:pt x="5832619" y="3186068"/>
                </a:lnTo>
                <a:lnTo>
                  <a:pt x="0" y="31860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22" name="TextBox 22"/>
          <p:cNvSpPr txBox="1"/>
          <p:nvPr/>
        </p:nvSpPr>
        <p:spPr>
          <a:xfrm>
            <a:off x="1095962" y="1074171"/>
            <a:ext cx="8075814" cy="589905"/>
          </a:xfrm>
          <a:prstGeom prst="rect">
            <a:avLst/>
          </a:prstGeom>
        </p:spPr>
        <p:txBody>
          <a:bodyPr lIns="0" tIns="0" rIns="0" bIns="0" rtlCol="0" anchor="t">
            <a:spAutoFit/>
          </a:bodyPr>
          <a:lstStyle/>
          <a:p>
            <a:pPr algn="ctr" defTabSz="457200" eaLnBrk="1" fontAlgn="auto" hangingPunct="1">
              <a:lnSpc>
                <a:spcPts val="4640"/>
              </a:lnSpc>
              <a:spcBef>
                <a:spcPts val="0"/>
              </a:spcBef>
              <a:spcAft>
                <a:spcPts val="0"/>
              </a:spcAft>
            </a:pPr>
            <a:r>
              <a:rPr lang="en-US" sz="4000" b="0">
                <a:solidFill>
                  <a:srgbClr val="000000"/>
                </a:solidFill>
                <a:latin typeface="Ultra"/>
                <a:ea typeface="Ultra"/>
                <a:cs typeface="Ultra"/>
                <a:sym typeface="Ultra"/>
              </a:rPr>
              <a:t>Reach Scholarship Opportunities </a:t>
            </a:r>
          </a:p>
        </p:txBody>
      </p:sp>
      <p:sp>
        <p:nvSpPr>
          <p:cNvPr id="23" name="TextBox 23"/>
          <p:cNvSpPr txBox="1"/>
          <p:nvPr/>
        </p:nvSpPr>
        <p:spPr>
          <a:xfrm>
            <a:off x="0" y="2437492"/>
            <a:ext cx="9144000" cy="903902"/>
          </a:xfrm>
          <a:prstGeom prst="rect">
            <a:avLst/>
          </a:prstGeom>
        </p:spPr>
        <p:txBody>
          <a:bodyPr lIns="0" tIns="0" rIns="0" bIns="0" rtlCol="0" anchor="t">
            <a:spAutoFit/>
          </a:bodyPr>
          <a:lstStyle/>
          <a:p>
            <a:pPr algn="ctr" defTabSz="457200" eaLnBrk="1" fontAlgn="auto" hangingPunct="1">
              <a:lnSpc>
                <a:spcPts val="1835"/>
              </a:lnSpc>
              <a:spcAft>
                <a:spcPts val="0"/>
              </a:spcAft>
            </a:pPr>
            <a:r>
              <a:rPr lang="en-US" sz="1311" b="0">
                <a:solidFill>
                  <a:srgbClr val="000000"/>
                </a:solidFill>
                <a:latin typeface="Inter Bold"/>
                <a:ea typeface="Inter Bold"/>
                <a:cs typeface="Inter Bold"/>
                <a:sym typeface="Inter Bold"/>
              </a:rPr>
              <a:t> The Reach Scholarship is a mentorship and scholarship program that provides scholars with the academic, social, and financial support needed to graduate from high school, gain access to college and achieve post-secondary success. Upon successful completion of the program, qualifying students earn a $10,000 scholarship towards the cost of attendance at a HOPE-eligible postsecondary institution.</a:t>
            </a:r>
          </a:p>
        </p:txBody>
      </p:sp>
      <p:sp>
        <p:nvSpPr>
          <p:cNvPr id="24" name="TextBox 24"/>
          <p:cNvSpPr txBox="1"/>
          <p:nvPr/>
        </p:nvSpPr>
        <p:spPr>
          <a:xfrm>
            <a:off x="1928170" y="3323104"/>
            <a:ext cx="4674138" cy="2323713"/>
          </a:xfrm>
          <a:prstGeom prst="rect">
            <a:avLst/>
          </a:prstGeom>
        </p:spPr>
        <p:txBody>
          <a:bodyPr lIns="0" tIns="0" rIns="0" bIns="0" rtlCol="0" anchor="t">
            <a:spAutoFit/>
          </a:bodyPr>
          <a:lstStyle/>
          <a:p>
            <a:pPr algn="ctr" defTabSz="457200" eaLnBrk="1" fontAlgn="auto" hangingPunct="1">
              <a:lnSpc>
                <a:spcPts val="1549"/>
              </a:lnSpc>
              <a:spcBef>
                <a:spcPts val="0"/>
              </a:spcBef>
              <a:spcAft>
                <a:spcPts val="0"/>
              </a:spcAft>
            </a:pPr>
            <a:endParaRPr sz="900" b="0">
              <a:solidFill>
                <a:prstClr val="black"/>
              </a:solidFill>
              <a:latin typeface="Calibri"/>
            </a:endParaRPr>
          </a:p>
          <a:p>
            <a:pPr algn="ctr" defTabSz="457200" eaLnBrk="1" fontAlgn="auto" hangingPunct="1">
              <a:lnSpc>
                <a:spcPts val="2120"/>
              </a:lnSpc>
              <a:spcBef>
                <a:spcPts val="0"/>
              </a:spcBef>
              <a:spcAft>
                <a:spcPts val="0"/>
              </a:spcAft>
            </a:pPr>
            <a:r>
              <a:rPr lang="en-US" sz="1514" b="0" u="sng">
                <a:solidFill>
                  <a:srgbClr val="000000"/>
                </a:solidFill>
                <a:latin typeface="Inter Bold"/>
                <a:ea typeface="Inter Bold"/>
                <a:cs typeface="Inter Bold"/>
                <a:sym typeface="Inter Bold"/>
              </a:rPr>
              <a:t>Eligibility Requirements </a:t>
            </a:r>
          </a:p>
          <a:p>
            <a:pPr algn="ctr" defTabSz="457200" eaLnBrk="1" fontAlgn="auto" hangingPunct="1">
              <a:lnSpc>
                <a:spcPts val="2120"/>
              </a:lnSpc>
              <a:spcAft>
                <a:spcPts val="0"/>
              </a:spcAft>
            </a:pPr>
            <a:r>
              <a:rPr lang="en-US" sz="1514" b="0">
                <a:solidFill>
                  <a:srgbClr val="000000"/>
                </a:solidFill>
                <a:latin typeface="Inter Bold"/>
                <a:ea typeface="Inter Bold"/>
                <a:cs typeface="Inter Bold"/>
                <a:sym typeface="Inter Bold"/>
              </a:rPr>
              <a:t>*Currently be a rising 8th grader</a:t>
            </a:r>
          </a:p>
          <a:p>
            <a:pPr algn="ctr" defTabSz="457200" eaLnBrk="1" fontAlgn="auto" hangingPunct="1">
              <a:lnSpc>
                <a:spcPts val="2120"/>
              </a:lnSpc>
              <a:spcAft>
                <a:spcPts val="0"/>
              </a:spcAft>
            </a:pPr>
            <a:r>
              <a:rPr lang="en-US" sz="1514" b="0">
                <a:solidFill>
                  <a:srgbClr val="000000"/>
                </a:solidFill>
                <a:latin typeface="Inter Bold"/>
                <a:ea typeface="Inter Bold"/>
                <a:cs typeface="Inter Bold"/>
                <a:sym typeface="Inter Bold"/>
              </a:rPr>
              <a:t>*Demonstrate and provide proof of financial need</a:t>
            </a:r>
          </a:p>
          <a:p>
            <a:pPr algn="ctr" defTabSz="457200" eaLnBrk="1" fontAlgn="auto" hangingPunct="1">
              <a:lnSpc>
                <a:spcPts val="2120"/>
              </a:lnSpc>
              <a:spcAft>
                <a:spcPts val="0"/>
              </a:spcAft>
            </a:pPr>
            <a:r>
              <a:rPr lang="en-US" sz="1514" b="0">
                <a:solidFill>
                  <a:srgbClr val="000000"/>
                </a:solidFill>
                <a:latin typeface="Inter Bold"/>
                <a:ea typeface="Inter Bold"/>
                <a:cs typeface="Inter Bold"/>
                <a:sym typeface="Inter Bold"/>
              </a:rPr>
              <a:t>*Be a legal U.S. Citizen</a:t>
            </a:r>
          </a:p>
          <a:p>
            <a:pPr algn="ctr" defTabSz="457200" eaLnBrk="1" fontAlgn="auto" hangingPunct="1">
              <a:lnSpc>
                <a:spcPts val="2120"/>
              </a:lnSpc>
              <a:spcAft>
                <a:spcPts val="0"/>
              </a:spcAft>
            </a:pPr>
            <a:r>
              <a:rPr lang="en-US" sz="1514" b="0">
                <a:solidFill>
                  <a:srgbClr val="000000"/>
                </a:solidFill>
                <a:latin typeface="Inter Bold"/>
                <a:ea typeface="Inter Bold"/>
                <a:cs typeface="Inter Bold"/>
                <a:sym typeface="Inter Bold"/>
              </a:rPr>
              <a:t>*Have good attendance and behavior</a:t>
            </a:r>
          </a:p>
          <a:p>
            <a:pPr algn="ctr" defTabSz="457200" eaLnBrk="1" fontAlgn="auto" hangingPunct="1">
              <a:lnSpc>
                <a:spcPts val="2120"/>
              </a:lnSpc>
              <a:spcAft>
                <a:spcPts val="0"/>
              </a:spcAft>
            </a:pPr>
            <a:r>
              <a:rPr lang="en-US" sz="1514" b="0">
                <a:solidFill>
                  <a:srgbClr val="000000"/>
                </a:solidFill>
                <a:latin typeface="Inter Bold"/>
                <a:ea typeface="Inter Bold"/>
                <a:cs typeface="Inter Bold"/>
                <a:sym typeface="Inter Bold"/>
              </a:rPr>
              <a:t>*At least a 2.5 GPA</a:t>
            </a:r>
          </a:p>
          <a:p>
            <a:pPr algn="ctr" defTabSz="457200" eaLnBrk="1" fontAlgn="auto" hangingPunct="1">
              <a:lnSpc>
                <a:spcPts val="2120"/>
              </a:lnSpc>
              <a:spcAft>
                <a:spcPts val="0"/>
              </a:spcAft>
            </a:pPr>
            <a:r>
              <a:rPr lang="en-US" sz="1514" b="0">
                <a:solidFill>
                  <a:srgbClr val="000000"/>
                </a:solidFill>
                <a:latin typeface="Inter Bold"/>
                <a:ea typeface="Inter Bold"/>
                <a:cs typeface="Inter Bold"/>
                <a:sym typeface="Inter Bold"/>
              </a:rPr>
              <a:t>*Have a crime and drug-free record</a:t>
            </a:r>
          </a:p>
          <a:p>
            <a:pPr algn="ctr" defTabSz="457200" eaLnBrk="1" fontAlgn="auto" hangingPunct="1">
              <a:lnSpc>
                <a:spcPts val="2120"/>
              </a:lnSpc>
              <a:spcAft>
                <a:spcPts val="0"/>
              </a:spcAft>
            </a:pPr>
            <a:r>
              <a:rPr lang="en-US" sz="1514" b="0">
                <a:solidFill>
                  <a:srgbClr val="000000"/>
                </a:solidFill>
                <a:latin typeface="Inter Bold"/>
                <a:ea typeface="Inter Bold"/>
                <a:cs typeface="Inter Bold"/>
                <a:sym typeface="Inter Bold"/>
              </a:rPr>
              <a:t>*Parental/Guardian support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776" y="857249"/>
            <a:ext cx="9199551" cy="5365579"/>
            <a:chOff x="0" y="0"/>
            <a:chExt cx="24532136" cy="14308209"/>
          </a:xfrm>
        </p:grpSpPr>
        <p:sp>
          <p:nvSpPr>
            <p:cNvPr id="3" name="AutoShape 3"/>
            <p:cNvSpPr/>
            <p:nvPr/>
          </p:nvSpPr>
          <p:spPr>
            <a:xfrm flipH="1" flipV="1">
              <a:off x="0" y="295586"/>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4" name="AutoShape 4"/>
            <p:cNvSpPr/>
            <p:nvPr/>
          </p:nvSpPr>
          <p:spPr>
            <a:xfrm flipH="1" flipV="1">
              <a:off x="0" y="1115888"/>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5" name="AutoShape 5"/>
            <p:cNvSpPr/>
            <p:nvPr/>
          </p:nvSpPr>
          <p:spPr>
            <a:xfrm flipH="1">
              <a:off x="0" y="1936190"/>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6" name="AutoShape 6"/>
            <p:cNvSpPr/>
            <p:nvPr/>
          </p:nvSpPr>
          <p:spPr>
            <a:xfrm flipH="1">
              <a:off x="0" y="2756493"/>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7" name="AutoShape 7"/>
            <p:cNvSpPr/>
            <p:nvPr/>
          </p:nvSpPr>
          <p:spPr>
            <a:xfrm flipH="1">
              <a:off x="0" y="3576795"/>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8" name="AutoShape 8"/>
            <p:cNvSpPr/>
            <p:nvPr/>
          </p:nvSpPr>
          <p:spPr>
            <a:xfrm flipH="1">
              <a:off x="0" y="4397097"/>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9" name="AutoShape 9"/>
            <p:cNvSpPr/>
            <p:nvPr/>
          </p:nvSpPr>
          <p:spPr>
            <a:xfrm flipH="1">
              <a:off x="0" y="5217399"/>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0" name="AutoShape 10"/>
            <p:cNvSpPr/>
            <p:nvPr/>
          </p:nvSpPr>
          <p:spPr>
            <a:xfrm flipH="1">
              <a:off x="0" y="6037701"/>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1" name="AutoShape 11"/>
            <p:cNvSpPr/>
            <p:nvPr/>
          </p:nvSpPr>
          <p:spPr>
            <a:xfrm flipH="1" flipV="1">
              <a:off x="0" y="6858003"/>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2" name="AutoShape 12"/>
            <p:cNvSpPr/>
            <p:nvPr/>
          </p:nvSpPr>
          <p:spPr>
            <a:xfrm flipH="1">
              <a:off x="0" y="7678305"/>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3" name="AutoShape 13"/>
            <p:cNvSpPr/>
            <p:nvPr/>
          </p:nvSpPr>
          <p:spPr>
            <a:xfrm flipH="1">
              <a:off x="0" y="8498607"/>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4" name="AutoShape 14"/>
            <p:cNvSpPr/>
            <p:nvPr/>
          </p:nvSpPr>
          <p:spPr>
            <a:xfrm flipH="1">
              <a:off x="0" y="9318909"/>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5" name="AutoShape 15"/>
            <p:cNvSpPr/>
            <p:nvPr/>
          </p:nvSpPr>
          <p:spPr>
            <a:xfrm flipH="1">
              <a:off x="0" y="10139211"/>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6" name="AutoShape 16"/>
            <p:cNvSpPr/>
            <p:nvPr/>
          </p:nvSpPr>
          <p:spPr>
            <a:xfrm flipH="1">
              <a:off x="0" y="10959513"/>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7" name="AutoShape 17"/>
            <p:cNvSpPr/>
            <p:nvPr/>
          </p:nvSpPr>
          <p:spPr>
            <a:xfrm flipH="1">
              <a:off x="0" y="11779815"/>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8" name="AutoShape 18"/>
            <p:cNvSpPr/>
            <p:nvPr/>
          </p:nvSpPr>
          <p:spPr>
            <a:xfrm flipH="1">
              <a:off x="0" y="12600117"/>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9" name="AutoShape 19"/>
            <p:cNvSpPr/>
            <p:nvPr/>
          </p:nvSpPr>
          <p:spPr>
            <a:xfrm flipH="1">
              <a:off x="0" y="13420420"/>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20" name="AutoShape 20"/>
            <p:cNvSpPr/>
            <p:nvPr/>
          </p:nvSpPr>
          <p:spPr>
            <a:xfrm flipH="1" flipV="1">
              <a:off x="893615" y="73"/>
              <a:ext cx="31750" cy="14308063"/>
            </a:xfrm>
            <a:prstGeom prst="line">
              <a:avLst/>
            </a:prstGeom>
            <a:ln w="66132" cap="flat">
              <a:solidFill>
                <a:srgbClr val="ED698E"/>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grpSp>
      <p:sp>
        <p:nvSpPr>
          <p:cNvPr id="21" name="Freeform 21"/>
          <p:cNvSpPr/>
          <p:nvPr/>
        </p:nvSpPr>
        <p:spPr>
          <a:xfrm>
            <a:off x="7301042" y="4407716"/>
            <a:ext cx="2916310" cy="1593034"/>
          </a:xfrm>
          <a:custGeom>
            <a:avLst/>
            <a:gdLst/>
            <a:ahLst/>
            <a:cxnLst/>
            <a:rect l="l" t="t" r="r" b="b"/>
            <a:pathLst>
              <a:path w="5832619" h="3186068">
                <a:moveTo>
                  <a:pt x="0" y="0"/>
                </a:moveTo>
                <a:lnTo>
                  <a:pt x="5832620" y="0"/>
                </a:lnTo>
                <a:lnTo>
                  <a:pt x="5832620" y="3186068"/>
                </a:lnTo>
                <a:lnTo>
                  <a:pt x="0" y="31860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grpSp>
        <p:nvGrpSpPr>
          <p:cNvPr id="22" name="Group 22"/>
          <p:cNvGrpSpPr/>
          <p:nvPr/>
        </p:nvGrpSpPr>
        <p:grpSpPr>
          <a:xfrm>
            <a:off x="598758" y="1461262"/>
            <a:ext cx="2201840" cy="1767039"/>
            <a:chOff x="0" y="0"/>
            <a:chExt cx="1159817" cy="930786"/>
          </a:xfrm>
        </p:grpSpPr>
        <p:sp>
          <p:nvSpPr>
            <p:cNvPr id="23" name="Freeform 23"/>
            <p:cNvSpPr/>
            <p:nvPr/>
          </p:nvSpPr>
          <p:spPr>
            <a:xfrm>
              <a:off x="0" y="0"/>
              <a:ext cx="1159817" cy="930786"/>
            </a:xfrm>
            <a:custGeom>
              <a:avLst/>
              <a:gdLst/>
              <a:ahLst/>
              <a:cxnLst/>
              <a:rect l="l" t="t" r="r" b="b"/>
              <a:pathLst>
                <a:path w="1159817" h="930786">
                  <a:moveTo>
                    <a:pt x="89661" y="0"/>
                  </a:moveTo>
                  <a:lnTo>
                    <a:pt x="1070156" y="0"/>
                  </a:lnTo>
                  <a:cubicBezTo>
                    <a:pt x="1119674" y="0"/>
                    <a:pt x="1159817" y="40143"/>
                    <a:pt x="1159817" y="89661"/>
                  </a:cubicBezTo>
                  <a:lnTo>
                    <a:pt x="1159817" y="841125"/>
                  </a:lnTo>
                  <a:cubicBezTo>
                    <a:pt x="1159817" y="890643"/>
                    <a:pt x="1119674" y="930786"/>
                    <a:pt x="1070156" y="930786"/>
                  </a:cubicBezTo>
                  <a:lnTo>
                    <a:pt x="89661" y="930786"/>
                  </a:lnTo>
                  <a:cubicBezTo>
                    <a:pt x="40143" y="930786"/>
                    <a:pt x="0" y="890643"/>
                    <a:pt x="0" y="841125"/>
                  </a:cubicBezTo>
                  <a:lnTo>
                    <a:pt x="0" y="89661"/>
                  </a:lnTo>
                  <a:cubicBezTo>
                    <a:pt x="0" y="40143"/>
                    <a:pt x="40143" y="0"/>
                    <a:pt x="89661" y="0"/>
                  </a:cubicBezTo>
                  <a:close/>
                </a:path>
              </a:pathLst>
            </a:custGeom>
            <a:solidFill>
              <a:srgbClr val="ED698E"/>
            </a:solid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24" name="TextBox 24"/>
            <p:cNvSpPr txBox="1"/>
            <p:nvPr/>
          </p:nvSpPr>
          <p:spPr>
            <a:xfrm>
              <a:off x="0" y="-38100"/>
              <a:ext cx="1159817" cy="968886"/>
            </a:xfrm>
            <a:prstGeom prst="rect">
              <a:avLst/>
            </a:prstGeom>
          </p:spPr>
          <p:txBody>
            <a:bodyPr lIns="25400" tIns="25400" rIns="25400" bIns="25400" rtlCol="0" anchor="ctr"/>
            <a:lstStyle/>
            <a:p>
              <a:pPr algn="ctr" defTabSz="457200" eaLnBrk="1" fontAlgn="auto" hangingPunct="1">
                <a:lnSpc>
                  <a:spcPts val="1330"/>
                </a:lnSpc>
                <a:spcBef>
                  <a:spcPts val="0"/>
                </a:spcBef>
                <a:spcAft>
                  <a:spcPts val="0"/>
                </a:spcAft>
              </a:pPr>
              <a:endParaRPr sz="900" b="0">
                <a:solidFill>
                  <a:prstClr val="black"/>
                </a:solidFill>
                <a:latin typeface="Calibri"/>
              </a:endParaRPr>
            </a:p>
          </p:txBody>
        </p:sp>
      </p:grpSp>
      <p:grpSp>
        <p:nvGrpSpPr>
          <p:cNvPr id="25" name="Group 25"/>
          <p:cNvGrpSpPr/>
          <p:nvPr/>
        </p:nvGrpSpPr>
        <p:grpSpPr>
          <a:xfrm>
            <a:off x="598758" y="3777749"/>
            <a:ext cx="2201840" cy="1767039"/>
            <a:chOff x="0" y="0"/>
            <a:chExt cx="1159817" cy="930786"/>
          </a:xfrm>
        </p:grpSpPr>
        <p:sp>
          <p:nvSpPr>
            <p:cNvPr id="26" name="Freeform 26"/>
            <p:cNvSpPr/>
            <p:nvPr/>
          </p:nvSpPr>
          <p:spPr>
            <a:xfrm>
              <a:off x="0" y="0"/>
              <a:ext cx="1159817" cy="930786"/>
            </a:xfrm>
            <a:custGeom>
              <a:avLst/>
              <a:gdLst/>
              <a:ahLst/>
              <a:cxnLst/>
              <a:rect l="l" t="t" r="r" b="b"/>
              <a:pathLst>
                <a:path w="1159817" h="930786">
                  <a:moveTo>
                    <a:pt x="89661" y="0"/>
                  </a:moveTo>
                  <a:lnTo>
                    <a:pt x="1070156" y="0"/>
                  </a:lnTo>
                  <a:cubicBezTo>
                    <a:pt x="1119674" y="0"/>
                    <a:pt x="1159817" y="40143"/>
                    <a:pt x="1159817" y="89661"/>
                  </a:cubicBezTo>
                  <a:lnTo>
                    <a:pt x="1159817" y="841125"/>
                  </a:lnTo>
                  <a:cubicBezTo>
                    <a:pt x="1159817" y="890643"/>
                    <a:pt x="1119674" y="930786"/>
                    <a:pt x="1070156" y="930786"/>
                  </a:cubicBezTo>
                  <a:lnTo>
                    <a:pt x="89661" y="930786"/>
                  </a:lnTo>
                  <a:cubicBezTo>
                    <a:pt x="40143" y="930786"/>
                    <a:pt x="0" y="890643"/>
                    <a:pt x="0" y="841125"/>
                  </a:cubicBezTo>
                  <a:lnTo>
                    <a:pt x="0" y="89661"/>
                  </a:lnTo>
                  <a:cubicBezTo>
                    <a:pt x="0" y="40143"/>
                    <a:pt x="40143" y="0"/>
                    <a:pt x="89661" y="0"/>
                  </a:cubicBezTo>
                  <a:close/>
                </a:path>
              </a:pathLst>
            </a:custGeom>
            <a:solidFill>
              <a:srgbClr val="ED698E"/>
            </a:solid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27" name="TextBox 27"/>
            <p:cNvSpPr txBox="1"/>
            <p:nvPr/>
          </p:nvSpPr>
          <p:spPr>
            <a:xfrm>
              <a:off x="0" y="-66675"/>
              <a:ext cx="1159817" cy="997461"/>
            </a:xfrm>
            <a:prstGeom prst="rect">
              <a:avLst/>
            </a:prstGeom>
          </p:spPr>
          <p:txBody>
            <a:bodyPr lIns="25400" tIns="25400" rIns="25400" bIns="25400" rtlCol="0" anchor="ctr"/>
            <a:lstStyle/>
            <a:p>
              <a:pPr algn="ctr" defTabSz="457200" eaLnBrk="1" fontAlgn="auto" hangingPunct="1">
                <a:lnSpc>
                  <a:spcPts val="2100"/>
                </a:lnSpc>
                <a:spcBef>
                  <a:spcPts val="0"/>
                </a:spcBef>
                <a:spcAft>
                  <a:spcPts val="0"/>
                </a:spcAft>
              </a:pPr>
              <a:r>
                <a:rPr lang="en-US" sz="1500" b="0">
                  <a:solidFill>
                    <a:srgbClr val="000000"/>
                  </a:solidFill>
                  <a:latin typeface="Coming Soon"/>
                  <a:ea typeface="Coming Soon"/>
                  <a:cs typeface="Coming Soon"/>
                  <a:sym typeface="Coming Soon"/>
                </a:rPr>
                <a:t>LINDSEY SUPPORT CENTER</a:t>
              </a:r>
            </a:p>
          </p:txBody>
        </p:sp>
      </p:grpSp>
      <p:grpSp>
        <p:nvGrpSpPr>
          <p:cNvPr id="28" name="Group 28"/>
          <p:cNvGrpSpPr/>
          <p:nvPr/>
        </p:nvGrpSpPr>
        <p:grpSpPr>
          <a:xfrm>
            <a:off x="3471080" y="1461262"/>
            <a:ext cx="2201840" cy="1767039"/>
            <a:chOff x="0" y="0"/>
            <a:chExt cx="1159817" cy="930786"/>
          </a:xfrm>
        </p:grpSpPr>
        <p:sp>
          <p:nvSpPr>
            <p:cNvPr id="29" name="Freeform 29"/>
            <p:cNvSpPr/>
            <p:nvPr/>
          </p:nvSpPr>
          <p:spPr>
            <a:xfrm>
              <a:off x="0" y="0"/>
              <a:ext cx="1159817" cy="930786"/>
            </a:xfrm>
            <a:custGeom>
              <a:avLst/>
              <a:gdLst/>
              <a:ahLst/>
              <a:cxnLst/>
              <a:rect l="l" t="t" r="r" b="b"/>
              <a:pathLst>
                <a:path w="1159817" h="930786">
                  <a:moveTo>
                    <a:pt x="89661" y="0"/>
                  </a:moveTo>
                  <a:lnTo>
                    <a:pt x="1070156" y="0"/>
                  </a:lnTo>
                  <a:cubicBezTo>
                    <a:pt x="1119674" y="0"/>
                    <a:pt x="1159817" y="40143"/>
                    <a:pt x="1159817" y="89661"/>
                  </a:cubicBezTo>
                  <a:lnTo>
                    <a:pt x="1159817" y="841125"/>
                  </a:lnTo>
                  <a:cubicBezTo>
                    <a:pt x="1159817" y="890643"/>
                    <a:pt x="1119674" y="930786"/>
                    <a:pt x="1070156" y="930786"/>
                  </a:cubicBezTo>
                  <a:lnTo>
                    <a:pt x="89661" y="930786"/>
                  </a:lnTo>
                  <a:cubicBezTo>
                    <a:pt x="40143" y="930786"/>
                    <a:pt x="0" y="890643"/>
                    <a:pt x="0" y="841125"/>
                  </a:cubicBezTo>
                  <a:lnTo>
                    <a:pt x="0" y="89661"/>
                  </a:lnTo>
                  <a:cubicBezTo>
                    <a:pt x="0" y="40143"/>
                    <a:pt x="40143" y="0"/>
                    <a:pt x="89661" y="0"/>
                  </a:cubicBezTo>
                  <a:close/>
                </a:path>
              </a:pathLst>
            </a:custGeom>
            <a:solidFill>
              <a:srgbClr val="ED698E"/>
            </a:solid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30" name="TextBox 30"/>
            <p:cNvSpPr txBox="1"/>
            <p:nvPr/>
          </p:nvSpPr>
          <p:spPr>
            <a:xfrm>
              <a:off x="0" y="-38100"/>
              <a:ext cx="1159817" cy="968886"/>
            </a:xfrm>
            <a:prstGeom prst="rect">
              <a:avLst/>
            </a:prstGeom>
          </p:spPr>
          <p:txBody>
            <a:bodyPr lIns="25400" tIns="25400" rIns="25400" bIns="25400" rtlCol="0" anchor="ctr"/>
            <a:lstStyle/>
            <a:p>
              <a:pPr algn="ctr" defTabSz="457200" eaLnBrk="1" fontAlgn="auto" hangingPunct="1">
                <a:lnSpc>
                  <a:spcPts val="1330"/>
                </a:lnSpc>
                <a:spcBef>
                  <a:spcPts val="0"/>
                </a:spcBef>
                <a:spcAft>
                  <a:spcPts val="0"/>
                </a:spcAft>
              </a:pPr>
              <a:endParaRPr sz="900" b="0">
                <a:solidFill>
                  <a:prstClr val="black"/>
                </a:solidFill>
                <a:latin typeface="Calibri"/>
              </a:endParaRPr>
            </a:p>
          </p:txBody>
        </p:sp>
      </p:grpSp>
      <p:grpSp>
        <p:nvGrpSpPr>
          <p:cNvPr id="31" name="Group 31"/>
          <p:cNvGrpSpPr/>
          <p:nvPr/>
        </p:nvGrpSpPr>
        <p:grpSpPr>
          <a:xfrm>
            <a:off x="3562393" y="3869851"/>
            <a:ext cx="2201840" cy="1767039"/>
            <a:chOff x="0" y="0"/>
            <a:chExt cx="1159817" cy="930786"/>
          </a:xfrm>
        </p:grpSpPr>
        <p:sp>
          <p:nvSpPr>
            <p:cNvPr id="32" name="Freeform 32"/>
            <p:cNvSpPr/>
            <p:nvPr/>
          </p:nvSpPr>
          <p:spPr>
            <a:xfrm>
              <a:off x="0" y="0"/>
              <a:ext cx="1159817" cy="930786"/>
            </a:xfrm>
            <a:custGeom>
              <a:avLst/>
              <a:gdLst/>
              <a:ahLst/>
              <a:cxnLst/>
              <a:rect l="l" t="t" r="r" b="b"/>
              <a:pathLst>
                <a:path w="1159817" h="930786">
                  <a:moveTo>
                    <a:pt x="89661" y="0"/>
                  </a:moveTo>
                  <a:lnTo>
                    <a:pt x="1070156" y="0"/>
                  </a:lnTo>
                  <a:cubicBezTo>
                    <a:pt x="1119674" y="0"/>
                    <a:pt x="1159817" y="40143"/>
                    <a:pt x="1159817" y="89661"/>
                  </a:cubicBezTo>
                  <a:lnTo>
                    <a:pt x="1159817" y="841125"/>
                  </a:lnTo>
                  <a:cubicBezTo>
                    <a:pt x="1159817" y="890643"/>
                    <a:pt x="1119674" y="930786"/>
                    <a:pt x="1070156" y="930786"/>
                  </a:cubicBezTo>
                  <a:lnTo>
                    <a:pt x="89661" y="930786"/>
                  </a:lnTo>
                  <a:cubicBezTo>
                    <a:pt x="40143" y="930786"/>
                    <a:pt x="0" y="890643"/>
                    <a:pt x="0" y="841125"/>
                  </a:cubicBezTo>
                  <a:lnTo>
                    <a:pt x="0" y="89661"/>
                  </a:lnTo>
                  <a:cubicBezTo>
                    <a:pt x="0" y="40143"/>
                    <a:pt x="40143" y="0"/>
                    <a:pt x="89661" y="0"/>
                  </a:cubicBezTo>
                  <a:close/>
                </a:path>
              </a:pathLst>
            </a:custGeom>
            <a:solidFill>
              <a:srgbClr val="ED698E"/>
            </a:solid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33" name="TextBox 33"/>
            <p:cNvSpPr txBox="1"/>
            <p:nvPr/>
          </p:nvSpPr>
          <p:spPr>
            <a:xfrm>
              <a:off x="0" y="-66675"/>
              <a:ext cx="1159817" cy="997461"/>
            </a:xfrm>
            <a:prstGeom prst="rect">
              <a:avLst/>
            </a:prstGeom>
          </p:spPr>
          <p:txBody>
            <a:bodyPr lIns="25400" tIns="25400" rIns="25400" bIns="25400" rtlCol="0" anchor="ctr"/>
            <a:lstStyle/>
            <a:p>
              <a:pPr algn="ctr" defTabSz="457200" eaLnBrk="1" fontAlgn="auto" hangingPunct="1">
                <a:lnSpc>
                  <a:spcPts val="2100"/>
                </a:lnSpc>
                <a:spcBef>
                  <a:spcPts val="0"/>
                </a:spcBef>
                <a:spcAft>
                  <a:spcPts val="0"/>
                </a:spcAft>
              </a:pPr>
              <a:r>
                <a:rPr lang="en-US" sz="1500" b="0">
                  <a:solidFill>
                    <a:srgbClr val="000000"/>
                  </a:solidFill>
                  <a:latin typeface="Coming Soon"/>
                  <a:ea typeface="Coming Soon"/>
                  <a:cs typeface="Coming Soon"/>
                  <a:sym typeface="Coming Soon"/>
                </a:rPr>
                <a:t>MALE MENTORING PROGRAMS</a:t>
              </a:r>
            </a:p>
          </p:txBody>
        </p:sp>
      </p:grpSp>
      <p:grpSp>
        <p:nvGrpSpPr>
          <p:cNvPr id="34" name="Group 34"/>
          <p:cNvGrpSpPr/>
          <p:nvPr/>
        </p:nvGrpSpPr>
        <p:grpSpPr>
          <a:xfrm>
            <a:off x="6344433" y="1461262"/>
            <a:ext cx="2201840" cy="1767039"/>
            <a:chOff x="0" y="0"/>
            <a:chExt cx="1159817" cy="930786"/>
          </a:xfrm>
        </p:grpSpPr>
        <p:sp>
          <p:nvSpPr>
            <p:cNvPr id="35" name="Freeform 35"/>
            <p:cNvSpPr/>
            <p:nvPr/>
          </p:nvSpPr>
          <p:spPr>
            <a:xfrm>
              <a:off x="0" y="0"/>
              <a:ext cx="1159817" cy="930786"/>
            </a:xfrm>
            <a:custGeom>
              <a:avLst/>
              <a:gdLst/>
              <a:ahLst/>
              <a:cxnLst/>
              <a:rect l="l" t="t" r="r" b="b"/>
              <a:pathLst>
                <a:path w="1159817" h="930786">
                  <a:moveTo>
                    <a:pt x="89661" y="0"/>
                  </a:moveTo>
                  <a:lnTo>
                    <a:pt x="1070156" y="0"/>
                  </a:lnTo>
                  <a:cubicBezTo>
                    <a:pt x="1119674" y="0"/>
                    <a:pt x="1159817" y="40143"/>
                    <a:pt x="1159817" y="89661"/>
                  </a:cubicBezTo>
                  <a:lnTo>
                    <a:pt x="1159817" y="841125"/>
                  </a:lnTo>
                  <a:cubicBezTo>
                    <a:pt x="1159817" y="890643"/>
                    <a:pt x="1119674" y="930786"/>
                    <a:pt x="1070156" y="930786"/>
                  </a:cubicBezTo>
                  <a:lnTo>
                    <a:pt x="89661" y="930786"/>
                  </a:lnTo>
                  <a:cubicBezTo>
                    <a:pt x="40143" y="930786"/>
                    <a:pt x="0" y="890643"/>
                    <a:pt x="0" y="841125"/>
                  </a:cubicBezTo>
                  <a:lnTo>
                    <a:pt x="0" y="89661"/>
                  </a:lnTo>
                  <a:cubicBezTo>
                    <a:pt x="0" y="40143"/>
                    <a:pt x="40143" y="0"/>
                    <a:pt x="89661" y="0"/>
                  </a:cubicBezTo>
                  <a:close/>
                </a:path>
              </a:pathLst>
            </a:custGeom>
            <a:solidFill>
              <a:srgbClr val="ED698E"/>
            </a:solid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36" name="TextBox 36"/>
            <p:cNvSpPr txBox="1"/>
            <p:nvPr/>
          </p:nvSpPr>
          <p:spPr>
            <a:xfrm>
              <a:off x="0" y="-38100"/>
              <a:ext cx="1159817" cy="968886"/>
            </a:xfrm>
            <a:prstGeom prst="rect">
              <a:avLst/>
            </a:prstGeom>
          </p:spPr>
          <p:txBody>
            <a:bodyPr lIns="25400" tIns="25400" rIns="25400" bIns="25400" rtlCol="0" anchor="ctr"/>
            <a:lstStyle/>
            <a:p>
              <a:pPr algn="ctr" defTabSz="457200" eaLnBrk="1" fontAlgn="auto" hangingPunct="1">
                <a:lnSpc>
                  <a:spcPts val="1330"/>
                </a:lnSpc>
                <a:spcBef>
                  <a:spcPts val="0"/>
                </a:spcBef>
                <a:spcAft>
                  <a:spcPts val="0"/>
                </a:spcAft>
              </a:pPr>
              <a:endParaRPr sz="900" b="0">
                <a:solidFill>
                  <a:prstClr val="black"/>
                </a:solidFill>
                <a:latin typeface="Calibri"/>
              </a:endParaRPr>
            </a:p>
          </p:txBody>
        </p:sp>
      </p:grpSp>
      <p:grpSp>
        <p:nvGrpSpPr>
          <p:cNvPr id="37" name="Group 37"/>
          <p:cNvGrpSpPr/>
          <p:nvPr/>
        </p:nvGrpSpPr>
        <p:grpSpPr>
          <a:xfrm>
            <a:off x="6427811" y="3777749"/>
            <a:ext cx="2201840" cy="1767039"/>
            <a:chOff x="0" y="0"/>
            <a:chExt cx="1159817" cy="930786"/>
          </a:xfrm>
        </p:grpSpPr>
        <p:sp>
          <p:nvSpPr>
            <p:cNvPr id="38" name="Freeform 38"/>
            <p:cNvSpPr/>
            <p:nvPr/>
          </p:nvSpPr>
          <p:spPr>
            <a:xfrm>
              <a:off x="0" y="0"/>
              <a:ext cx="1159817" cy="930786"/>
            </a:xfrm>
            <a:custGeom>
              <a:avLst/>
              <a:gdLst/>
              <a:ahLst/>
              <a:cxnLst/>
              <a:rect l="l" t="t" r="r" b="b"/>
              <a:pathLst>
                <a:path w="1159817" h="930786">
                  <a:moveTo>
                    <a:pt x="89661" y="0"/>
                  </a:moveTo>
                  <a:lnTo>
                    <a:pt x="1070156" y="0"/>
                  </a:lnTo>
                  <a:cubicBezTo>
                    <a:pt x="1119674" y="0"/>
                    <a:pt x="1159817" y="40143"/>
                    <a:pt x="1159817" y="89661"/>
                  </a:cubicBezTo>
                  <a:lnTo>
                    <a:pt x="1159817" y="841125"/>
                  </a:lnTo>
                  <a:cubicBezTo>
                    <a:pt x="1159817" y="890643"/>
                    <a:pt x="1119674" y="930786"/>
                    <a:pt x="1070156" y="930786"/>
                  </a:cubicBezTo>
                  <a:lnTo>
                    <a:pt x="89661" y="930786"/>
                  </a:lnTo>
                  <a:cubicBezTo>
                    <a:pt x="40143" y="930786"/>
                    <a:pt x="0" y="890643"/>
                    <a:pt x="0" y="841125"/>
                  </a:cubicBezTo>
                  <a:lnTo>
                    <a:pt x="0" y="89661"/>
                  </a:lnTo>
                  <a:cubicBezTo>
                    <a:pt x="0" y="40143"/>
                    <a:pt x="40143" y="0"/>
                    <a:pt x="89661" y="0"/>
                  </a:cubicBezTo>
                  <a:close/>
                </a:path>
              </a:pathLst>
            </a:custGeom>
            <a:solidFill>
              <a:srgbClr val="ED698E"/>
            </a:solid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39" name="TextBox 39"/>
            <p:cNvSpPr txBox="1"/>
            <p:nvPr/>
          </p:nvSpPr>
          <p:spPr>
            <a:xfrm>
              <a:off x="0" y="-66675"/>
              <a:ext cx="1159817" cy="997461"/>
            </a:xfrm>
            <a:prstGeom prst="rect">
              <a:avLst/>
            </a:prstGeom>
          </p:spPr>
          <p:txBody>
            <a:bodyPr lIns="25400" tIns="25400" rIns="25400" bIns="25400" rtlCol="0" anchor="ctr"/>
            <a:lstStyle/>
            <a:p>
              <a:pPr algn="ctr" defTabSz="457200" eaLnBrk="1" fontAlgn="auto" hangingPunct="1">
                <a:lnSpc>
                  <a:spcPts val="2100"/>
                </a:lnSpc>
                <a:spcBef>
                  <a:spcPts val="0"/>
                </a:spcBef>
                <a:spcAft>
                  <a:spcPts val="0"/>
                </a:spcAft>
              </a:pPr>
              <a:r>
                <a:rPr lang="en-US" sz="1500" b="0">
                  <a:solidFill>
                    <a:srgbClr val="000000"/>
                  </a:solidFill>
                  <a:latin typeface="Coming Soon"/>
                  <a:ea typeface="Coming Soon"/>
                  <a:cs typeface="Coming Soon"/>
                  <a:sym typeface="Coming Soon"/>
                </a:rPr>
                <a:t>Teachers and school counselors </a:t>
              </a:r>
            </a:p>
          </p:txBody>
        </p:sp>
      </p:grpSp>
      <p:sp>
        <p:nvSpPr>
          <p:cNvPr id="40" name="TextBox 40"/>
          <p:cNvSpPr txBox="1"/>
          <p:nvPr/>
        </p:nvSpPr>
        <p:spPr>
          <a:xfrm>
            <a:off x="1104593" y="1964237"/>
            <a:ext cx="1190169" cy="515077"/>
          </a:xfrm>
          <a:prstGeom prst="rect">
            <a:avLst/>
          </a:prstGeom>
        </p:spPr>
        <p:txBody>
          <a:bodyPr lIns="0" tIns="0" rIns="0" bIns="0" rtlCol="0" anchor="t">
            <a:spAutoFit/>
          </a:bodyPr>
          <a:lstStyle/>
          <a:p>
            <a:pPr algn="ctr" defTabSz="457200" eaLnBrk="1" fontAlgn="auto" hangingPunct="1">
              <a:lnSpc>
                <a:spcPts val="2100"/>
              </a:lnSpc>
              <a:spcBef>
                <a:spcPts val="0"/>
              </a:spcBef>
              <a:spcAft>
                <a:spcPts val="0"/>
              </a:spcAft>
            </a:pPr>
            <a:r>
              <a:rPr lang="en-US" sz="1500" b="0">
                <a:solidFill>
                  <a:srgbClr val="000000"/>
                </a:solidFill>
                <a:latin typeface="Coming Soon"/>
                <a:ea typeface="Coming Soon"/>
                <a:cs typeface="Coming Soon"/>
                <a:sym typeface="Coming Soon"/>
              </a:rPr>
              <a:t>Infinite Campus </a:t>
            </a:r>
          </a:p>
        </p:txBody>
      </p:sp>
      <p:sp>
        <p:nvSpPr>
          <p:cNvPr id="41" name="TextBox 41"/>
          <p:cNvSpPr txBox="1"/>
          <p:nvPr/>
        </p:nvSpPr>
        <p:spPr>
          <a:xfrm>
            <a:off x="3562393" y="2097562"/>
            <a:ext cx="2020244" cy="245773"/>
          </a:xfrm>
          <a:prstGeom prst="rect">
            <a:avLst/>
          </a:prstGeom>
        </p:spPr>
        <p:txBody>
          <a:bodyPr lIns="0" tIns="0" rIns="0" bIns="0" rtlCol="0" anchor="t">
            <a:spAutoFit/>
          </a:bodyPr>
          <a:lstStyle/>
          <a:p>
            <a:pPr algn="ctr" defTabSz="457200" eaLnBrk="1" fontAlgn="auto" hangingPunct="1">
              <a:lnSpc>
                <a:spcPts val="2100"/>
              </a:lnSpc>
              <a:spcBef>
                <a:spcPts val="0"/>
              </a:spcBef>
              <a:spcAft>
                <a:spcPts val="0"/>
              </a:spcAft>
            </a:pPr>
            <a:r>
              <a:rPr lang="en-US" sz="1500" b="0">
                <a:solidFill>
                  <a:srgbClr val="000000"/>
                </a:solidFill>
                <a:latin typeface="Coming Soon"/>
                <a:ea typeface="Coming Soon"/>
                <a:cs typeface="Coming Soon"/>
                <a:sym typeface="Coming Soon"/>
              </a:rPr>
              <a:t>Project Aware</a:t>
            </a:r>
          </a:p>
        </p:txBody>
      </p:sp>
      <p:sp>
        <p:nvSpPr>
          <p:cNvPr id="42" name="TextBox 42"/>
          <p:cNvSpPr txBox="1"/>
          <p:nvPr/>
        </p:nvSpPr>
        <p:spPr>
          <a:xfrm>
            <a:off x="6427811" y="2097562"/>
            <a:ext cx="2020244" cy="252762"/>
          </a:xfrm>
          <a:prstGeom prst="rect">
            <a:avLst/>
          </a:prstGeom>
        </p:spPr>
        <p:txBody>
          <a:bodyPr lIns="0" tIns="0" rIns="0" bIns="0" rtlCol="0" anchor="t">
            <a:spAutoFit/>
          </a:bodyPr>
          <a:lstStyle/>
          <a:p>
            <a:pPr algn="ctr" defTabSz="457200" eaLnBrk="1" fontAlgn="auto" hangingPunct="1">
              <a:lnSpc>
                <a:spcPts val="2100"/>
              </a:lnSpc>
              <a:spcBef>
                <a:spcPts val="0"/>
              </a:spcBef>
              <a:spcAft>
                <a:spcPts val="0"/>
              </a:spcAft>
            </a:pPr>
            <a:r>
              <a:rPr lang="en-US" sz="1500" b="0" dirty="0">
                <a:solidFill>
                  <a:srgbClr val="000000"/>
                </a:solidFill>
                <a:latin typeface="Coming Soon"/>
                <a:ea typeface="Coming Soon"/>
                <a:cs typeface="Coming Soon"/>
              </a:rPr>
              <a:t>HCSD Mobile App</a:t>
            </a:r>
          </a:p>
        </p:txBody>
      </p:sp>
      <p:sp>
        <p:nvSpPr>
          <p:cNvPr id="43" name="TextBox 43"/>
          <p:cNvSpPr txBox="1"/>
          <p:nvPr/>
        </p:nvSpPr>
        <p:spPr>
          <a:xfrm>
            <a:off x="3094509" y="2994526"/>
            <a:ext cx="2954983" cy="749821"/>
          </a:xfrm>
          <a:prstGeom prst="rect">
            <a:avLst/>
          </a:prstGeom>
        </p:spPr>
        <p:txBody>
          <a:bodyPr lIns="0" tIns="0" rIns="0" bIns="0" rtlCol="0" anchor="t">
            <a:spAutoFit/>
          </a:bodyPr>
          <a:lstStyle/>
          <a:p>
            <a:pPr algn="ctr" defTabSz="457200" eaLnBrk="1" fontAlgn="auto" hangingPunct="1">
              <a:lnSpc>
                <a:spcPts val="6440"/>
              </a:lnSpc>
              <a:spcBef>
                <a:spcPts val="0"/>
              </a:spcBef>
              <a:spcAft>
                <a:spcPts val="0"/>
              </a:spcAft>
            </a:pPr>
            <a:r>
              <a:rPr lang="en-US" sz="4600" b="0">
                <a:solidFill>
                  <a:srgbClr val="000000"/>
                </a:solidFill>
                <a:latin typeface="Canva Sans Bold"/>
                <a:ea typeface="Canva Sans Bold"/>
                <a:cs typeface="Canva Sans Bold"/>
                <a:sym typeface="Canva Sans Bold"/>
              </a:rPr>
              <a:t>Resources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0281CC3-18CB-D014-9ECA-CA05961A316A}"/>
              </a:ext>
            </a:extLst>
          </p:cNvPr>
          <p:cNvSpPr>
            <a:spLocks noGrp="1" noChangeArrowheads="1"/>
          </p:cNvSpPr>
          <p:nvPr>
            <p:ph type="title"/>
          </p:nvPr>
        </p:nvSpPr>
        <p:spPr/>
        <p:txBody>
          <a:bodyPr/>
          <a:lstStyle/>
          <a:p>
            <a:pPr eaLnBrk="1" hangingPunct="1"/>
            <a:r>
              <a:rPr lang="en-US" altLang="en-US" sz="3600" b="1"/>
              <a:t>What is a Title I school?</a:t>
            </a:r>
          </a:p>
        </p:txBody>
      </p:sp>
      <p:sp>
        <p:nvSpPr>
          <p:cNvPr id="9219" name="Rectangle 3">
            <a:extLst>
              <a:ext uri="{FF2B5EF4-FFF2-40B4-BE49-F238E27FC236}">
                <a16:creationId xmlns:a16="http://schemas.microsoft.com/office/drawing/2014/main" id="{95E48191-30A3-1BC8-26FE-878D161A5F9A}"/>
              </a:ext>
            </a:extLst>
          </p:cNvPr>
          <p:cNvSpPr>
            <a:spLocks noGrp="1" noChangeArrowheads="1"/>
          </p:cNvSpPr>
          <p:nvPr>
            <p:ph idx="1"/>
          </p:nvPr>
        </p:nvSpPr>
        <p:spPr>
          <a:xfrm>
            <a:off x="533400" y="1295400"/>
            <a:ext cx="8229600" cy="5287963"/>
          </a:xfrm>
        </p:spPr>
        <p:txBody>
          <a:bodyPr/>
          <a:lstStyle/>
          <a:p>
            <a:pPr eaLnBrk="1" hangingPunct="1">
              <a:lnSpc>
                <a:spcPct val="90000"/>
              </a:lnSpc>
            </a:pPr>
            <a:r>
              <a:rPr lang="en-US" altLang="en-US" sz="2800"/>
              <a:t>Title I of the Elementary and Secondary Education Act of 1965 (20 U.S.C. 6301 et seq.) is amended to read as follows:</a:t>
            </a:r>
          </a:p>
          <a:p>
            <a:pPr lvl="1" eaLnBrk="1" hangingPunct="1">
              <a:lnSpc>
                <a:spcPct val="90000"/>
              </a:lnSpc>
            </a:pPr>
            <a:r>
              <a:rPr lang="en-US" altLang="en-US" sz="2400"/>
              <a:t>Title I:  Improving the Academic Achievement of the Disadvantaged</a:t>
            </a:r>
          </a:p>
          <a:p>
            <a:pPr eaLnBrk="1" hangingPunct="1">
              <a:lnSpc>
                <a:spcPct val="90000"/>
              </a:lnSpc>
            </a:pPr>
            <a:r>
              <a:rPr lang="en-US" altLang="en-US" sz="2800"/>
              <a:t>Title I funds aim to bridge the gap between low-income students and other students.  The U.S. Department of Education provides supplemental funding to local school districts to meet the needs of at-risk and low-income students.</a:t>
            </a:r>
          </a:p>
          <a:p>
            <a:pPr eaLnBrk="1" hangingPunct="1">
              <a:lnSpc>
                <a:spcPct val="90000"/>
              </a:lnSpc>
            </a:pPr>
            <a:r>
              <a:rPr lang="en-US" altLang="en-US" sz="2800"/>
              <a:t>Title I is the nation’s oldest and largest federally funded program, according to the U.S. Department of Education.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57250"/>
            <a:ext cx="9199551" cy="5365579"/>
            <a:chOff x="0" y="0"/>
            <a:chExt cx="24532136" cy="14308209"/>
          </a:xfrm>
        </p:grpSpPr>
        <p:sp>
          <p:nvSpPr>
            <p:cNvPr id="3" name="AutoShape 3"/>
            <p:cNvSpPr/>
            <p:nvPr/>
          </p:nvSpPr>
          <p:spPr>
            <a:xfrm flipH="1" flipV="1">
              <a:off x="0" y="295586"/>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4" name="AutoShape 4"/>
            <p:cNvSpPr/>
            <p:nvPr/>
          </p:nvSpPr>
          <p:spPr>
            <a:xfrm flipH="1" flipV="1">
              <a:off x="0" y="1115888"/>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5" name="AutoShape 5"/>
            <p:cNvSpPr/>
            <p:nvPr/>
          </p:nvSpPr>
          <p:spPr>
            <a:xfrm flipH="1">
              <a:off x="0" y="1936190"/>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6" name="AutoShape 6"/>
            <p:cNvSpPr/>
            <p:nvPr/>
          </p:nvSpPr>
          <p:spPr>
            <a:xfrm flipH="1">
              <a:off x="0" y="2756493"/>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7" name="AutoShape 7"/>
            <p:cNvSpPr/>
            <p:nvPr/>
          </p:nvSpPr>
          <p:spPr>
            <a:xfrm flipH="1">
              <a:off x="0" y="3576795"/>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8" name="AutoShape 8"/>
            <p:cNvSpPr/>
            <p:nvPr/>
          </p:nvSpPr>
          <p:spPr>
            <a:xfrm flipH="1">
              <a:off x="0" y="4397097"/>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9" name="AutoShape 9"/>
            <p:cNvSpPr/>
            <p:nvPr/>
          </p:nvSpPr>
          <p:spPr>
            <a:xfrm flipH="1">
              <a:off x="0" y="5217399"/>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0" name="AutoShape 10"/>
            <p:cNvSpPr/>
            <p:nvPr/>
          </p:nvSpPr>
          <p:spPr>
            <a:xfrm flipH="1">
              <a:off x="0" y="6037701"/>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1" name="AutoShape 11"/>
            <p:cNvSpPr/>
            <p:nvPr/>
          </p:nvSpPr>
          <p:spPr>
            <a:xfrm flipH="1" flipV="1">
              <a:off x="0" y="6858003"/>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2" name="AutoShape 12"/>
            <p:cNvSpPr/>
            <p:nvPr/>
          </p:nvSpPr>
          <p:spPr>
            <a:xfrm flipH="1">
              <a:off x="0" y="7678305"/>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3" name="AutoShape 13"/>
            <p:cNvSpPr/>
            <p:nvPr/>
          </p:nvSpPr>
          <p:spPr>
            <a:xfrm flipH="1">
              <a:off x="0" y="8498607"/>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4" name="AutoShape 14"/>
            <p:cNvSpPr/>
            <p:nvPr/>
          </p:nvSpPr>
          <p:spPr>
            <a:xfrm flipH="1">
              <a:off x="0" y="9318909"/>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5" name="AutoShape 15"/>
            <p:cNvSpPr/>
            <p:nvPr/>
          </p:nvSpPr>
          <p:spPr>
            <a:xfrm flipH="1">
              <a:off x="0" y="10139211"/>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6" name="AutoShape 16"/>
            <p:cNvSpPr/>
            <p:nvPr/>
          </p:nvSpPr>
          <p:spPr>
            <a:xfrm flipH="1">
              <a:off x="0" y="10959513"/>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7" name="AutoShape 17"/>
            <p:cNvSpPr/>
            <p:nvPr/>
          </p:nvSpPr>
          <p:spPr>
            <a:xfrm flipH="1">
              <a:off x="0" y="11779815"/>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8" name="AutoShape 18"/>
            <p:cNvSpPr/>
            <p:nvPr/>
          </p:nvSpPr>
          <p:spPr>
            <a:xfrm flipH="1">
              <a:off x="0" y="12600117"/>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19" name="AutoShape 19"/>
            <p:cNvSpPr/>
            <p:nvPr/>
          </p:nvSpPr>
          <p:spPr>
            <a:xfrm flipH="1">
              <a:off x="0" y="13420420"/>
              <a:ext cx="24532136" cy="0"/>
            </a:xfrm>
            <a:prstGeom prst="line">
              <a:avLst/>
            </a:prstGeom>
            <a:ln w="66132" cap="flat">
              <a:solidFill>
                <a:srgbClr val="95CEE1"/>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20" name="AutoShape 20"/>
            <p:cNvSpPr/>
            <p:nvPr/>
          </p:nvSpPr>
          <p:spPr>
            <a:xfrm flipH="1" flipV="1">
              <a:off x="893615" y="73"/>
              <a:ext cx="31750" cy="14308063"/>
            </a:xfrm>
            <a:prstGeom prst="line">
              <a:avLst/>
            </a:prstGeom>
            <a:ln w="66132" cap="flat">
              <a:solidFill>
                <a:srgbClr val="ED698E"/>
              </a:solidFill>
              <a:prstDash val="solid"/>
              <a:headEnd type="none" w="sm" len="sm"/>
              <a:tailEnd type="none" w="sm" len="sm"/>
            </a:ln>
          </p:spPr>
          <p:txBody>
            <a:bodyPr/>
            <a:lstStyle/>
            <a:p>
              <a:pPr defTabSz="457200" eaLnBrk="1" fontAlgn="auto" hangingPunct="1">
                <a:spcBef>
                  <a:spcPts val="0"/>
                </a:spcBef>
                <a:spcAft>
                  <a:spcPts val="0"/>
                </a:spcAft>
              </a:pPr>
              <a:endParaRPr lang="en-US" sz="900" b="0">
                <a:solidFill>
                  <a:prstClr val="black"/>
                </a:solidFill>
                <a:latin typeface="Calibri"/>
              </a:endParaRPr>
            </a:p>
          </p:txBody>
        </p:sp>
      </p:grpSp>
      <p:sp>
        <p:nvSpPr>
          <p:cNvPr id="21" name="Freeform 21"/>
          <p:cNvSpPr/>
          <p:nvPr/>
        </p:nvSpPr>
        <p:spPr>
          <a:xfrm>
            <a:off x="-1289575" y="1048009"/>
            <a:ext cx="2916310" cy="1593034"/>
          </a:xfrm>
          <a:custGeom>
            <a:avLst/>
            <a:gdLst/>
            <a:ahLst/>
            <a:cxnLst/>
            <a:rect l="l" t="t" r="r" b="b"/>
            <a:pathLst>
              <a:path w="5832619" h="3186068">
                <a:moveTo>
                  <a:pt x="0" y="0"/>
                </a:moveTo>
                <a:lnTo>
                  <a:pt x="5832619" y="0"/>
                </a:lnTo>
                <a:lnTo>
                  <a:pt x="5832619" y="3186068"/>
                </a:lnTo>
                <a:lnTo>
                  <a:pt x="0" y="31860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grpSp>
        <p:nvGrpSpPr>
          <p:cNvPr id="22" name="Group 22"/>
          <p:cNvGrpSpPr/>
          <p:nvPr/>
        </p:nvGrpSpPr>
        <p:grpSpPr>
          <a:xfrm>
            <a:off x="5510860" y="2505569"/>
            <a:ext cx="2359949" cy="3066101"/>
            <a:chOff x="0" y="0"/>
            <a:chExt cx="1243101" cy="1615066"/>
          </a:xfrm>
        </p:grpSpPr>
        <p:sp>
          <p:nvSpPr>
            <p:cNvPr id="23" name="Freeform 23"/>
            <p:cNvSpPr/>
            <p:nvPr/>
          </p:nvSpPr>
          <p:spPr>
            <a:xfrm>
              <a:off x="0" y="0"/>
              <a:ext cx="1243101" cy="1615066"/>
            </a:xfrm>
            <a:custGeom>
              <a:avLst/>
              <a:gdLst/>
              <a:ahLst/>
              <a:cxnLst/>
              <a:rect l="l" t="t" r="r" b="b"/>
              <a:pathLst>
                <a:path w="1243101" h="1615066">
                  <a:moveTo>
                    <a:pt x="83654" y="0"/>
                  </a:moveTo>
                  <a:lnTo>
                    <a:pt x="1159447" y="0"/>
                  </a:lnTo>
                  <a:cubicBezTo>
                    <a:pt x="1205648" y="0"/>
                    <a:pt x="1243101" y="37453"/>
                    <a:pt x="1243101" y="83654"/>
                  </a:cubicBezTo>
                  <a:lnTo>
                    <a:pt x="1243101" y="1531412"/>
                  </a:lnTo>
                  <a:cubicBezTo>
                    <a:pt x="1243101" y="1577613"/>
                    <a:pt x="1205648" y="1615066"/>
                    <a:pt x="1159447" y="1615066"/>
                  </a:cubicBezTo>
                  <a:lnTo>
                    <a:pt x="83654" y="1615066"/>
                  </a:lnTo>
                  <a:cubicBezTo>
                    <a:pt x="37453" y="1615066"/>
                    <a:pt x="0" y="1577613"/>
                    <a:pt x="0" y="1531412"/>
                  </a:cubicBezTo>
                  <a:lnTo>
                    <a:pt x="0" y="83654"/>
                  </a:lnTo>
                  <a:cubicBezTo>
                    <a:pt x="0" y="37453"/>
                    <a:pt x="37453" y="0"/>
                    <a:pt x="83654" y="0"/>
                  </a:cubicBezTo>
                  <a:close/>
                </a:path>
              </a:pathLst>
            </a:custGeom>
            <a:solidFill>
              <a:srgbClr val="ED698E"/>
            </a:solid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24" name="TextBox 24"/>
            <p:cNvSpPr txBox="1"/>
            <p:nvPr/>
          </p:nvSpPr>
          <p:spPr>
            <a:xfrm>
              <a:off x="0" y="-38100"/>
              <a:ext cx="1243101" cy="1653166"/>
            </a:xfrm>
            <a:prstGeom prst="rect">
              <a:avLst/>
            </a:prstGeom>
          </p:spPr>
          <p:txBody>
            <a:bodyPr lIns="25400" tIns="25400" rIns="25400" bIns="25400" rtlCol="0" anchor="ctr"/>
            <a:lstStyle/>
            <a:p>
              <a:pPr algn="ctr" defTabSz="457200" eaLnBrk="1" fontAlgn="auto" hangingPunct="1">
                <a:lnSpc>
                  <a:spcPts val="1330"/>
                </a:lnSpc>
                <a:spcBef>
                  <a:spcPts val="0"/>
                </a:spcBef>
                <a:spcAft>
                  <a:spcPts val="0"/>
                </a:spcAft>
              </a:pPr>
              <a:endParaRPr sz="900" b="0">
                <a:solidFill>
                  <a:prstClr val="black"/>
                </a:solidFill>
                <a:latin typeface="Calibri"/>
              </a:endParaRPr>
            </a:p>
          </p:txBody>
        </p:sp>
      </p:grpSp>
      <p:sp>
        <p:nvSpPr>
          <p:cNvPr id="25" name="Freeform 25"/>
          <p:cNvSpPr/>
          <p:nvPr/>
        </p:nvSpPr>
        <p:spPr>
          <a:xfrm>
            <a:off x="6170867" y="2259117"/>
            <a:ext cx="1239434" cy="407887"/>
          </a:xfrm>
          <a:custGeom>
            <a:avLst/>
            <a:gdLst/>
            <a:ahLst/>
            <a:cxnLst/>
            <a:rect l="l" t="t" r="r" b="b"/>
            <a:pathLst>
              <a:path w="2478868" h="815773">
                <a:moveTo>
                  <a:pt x="0" y="0"/>
                </a:moveTo>
                <a:lnTo>
                  <a:pt x="2478868" y="0"/>
                </a:lnTo>
                <a:lnTo>
                  <a:pt x="2478868" y="815772"/>
                </a:lnTo>
                <a:lnTo>
                  <a:pt x="0" y="8157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26" name="Freeform 26"/>
          <p:cNvSpPr/>
          <p:nvPr/>
        </p:nvSpPr>
        <p:spPr>
          <a:xfrm>
            <a:off x="7870809" y="1454740"/>
            <a:ext cx="249319" cy="222517"/>
          </a:xfrm>
          <a:custGeom>
            <a:avLst/>
            <a:gdLst/>
            <a:ahLst/>
            <a:cxnLst/>
            <a:rect l="l" t="t" r="r" b="b"/>
            <a:pathLst>
              <a:path w="498638" h="445034">
                <a:moveTo>
                  <a:pt x="0" y="0"/>
                </a:moveTo>
                <a:lnTo>
                  <a:pt x="498638" y="0"/>
                </a:lnTo>
                <a:lnTo>
                  <a:pt x="498638" y="445035"/>
                </a:lnTo>
                <a:lnTo>
                  <a:pt x="0" y="4450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27" name="Freeform 27"/>
          <p:cNvSpPr/>
          <p:nvPr/>
        </p:nvSpPr>
        <p:spPr>
          <a:xfrm>
            <a:off x="8498228" y="1720185"/>
            <a:ext cx="202995" cy="199189"/>
          </a:xfrm>
          <a:custGeom>
            <a:avLst/>
            <a:gdLst/>
            <a:ahLst/>
            <a:cxnLst/>
            <a:rect l="l" t="t" r="r" b="b"/>
            <a:pathLst>
              <a:path w="405990" h="398378">
                <a:moveTo>
                  <a:pt x="0" y="0"/>
                </a:moveTo>
                <a:lnTo>
                  <a:pt x="405990" y="0"/>
                </a:lnTo>
                <a:lnTo>
                  <a:pt x="405990" y="398378"/>
                </a:lnTo>
                <a:lnTo>
                  <a:pt x="0" y="39837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28" name="TextBox 28"/>
          <p:cNvSpPr txBox="1"/>
          <p:nvPr/>
        </p:nvSpPr>
        <p:spPr>
          <a:xfrm>
            <a:off x="2605488" y="1580287"/>
            <a:ext cx="5151800" cy="589905"/>
          </a:xfrm>
          <a:prstGeom prst="rect">
            <a:avLst/>
          </a:prstGeom>
        </p:spPr>
        <p:txBody>
          <a:bodyPr lIns="0" tIns="0" rIns="0" bIns="0" rtlCol="0" anchor="t">
            <a:spAutoFit/>
          </a:bodyPr>
          <a:lstStyle/>
          <a:p>
            <a:pPr defTabSz="457200" eaLnBrk="1" fontAlgn="auto" hangingPunct="1">
              <a:lnSpc>
                <a:spcPts val="4640"/>
              </a:lnSpc>
              <a:spcBef>
                <a:spcPts val="0"/>
              </a:spcBef>
              <a:spcAft>
                <a:spcPts val="0"/>
              </a:spcAft>
            </a:pPr>
            <a:r>
              <a:rPr lang="en-US" sz="4000" b="0">
                <a:solidFill>
                  <a:srgbClr val="000000"/>
                </a:solidFill>
                <a:latin typeface="Ultra"/>
                <a:ea typeface="Ultra"/>
                <a:cs typeface="Ultra"/>
                <a:sym typeface="Ultra"/>
              </a:rPr>
              <a:t>Contact Us</a:t>
            </a:r>
          </a:p>
        </p:txBody>
      </p:sp>
      <p:sp>
        <p:nvSpPr>
          <p:cNvPr id="29" name="Freeform 29"/>
          <p:cNvSpPr/>
          <p:nvPr/>
        </p:nvSpPr>
        <p:spPr>
          <a:xfrm rot="548556">
            <a:off x="8293871" y="2386369"/>
            <a:ext cx="268229" cy="495054"/>
          </a:xfrm>
          <a:custGeom>
            <a:avLst/>
            <a:gdLst/>
            <a:ahLst/>
            <a:cxnLst/>
            <a:rect l="l" t="t" r="r" b="b"/>
            <a:pathLst>
              <a:path w="536458" h="990107">
                <a:moveTo>
                  <a:pt x="0" y="0"/>
                </a:moveTo>
                <a:lnTo>
                  <a:pt x="536458" y="0"/>
                </a:lnTo>
                <a:lnTo>
                  <a:pt x="536458" y="990107"/>
                </a:lnTo>
                <a:lnTo>
                  <a:pt x="0" y="99010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30" name="Freeform 30"/>
          <p:cNvSpPr/>
          <p:nvPr/>
        </p:nvSpPr>
        <p:spPr>
          <a:xfrm rot="548556">
            <a:off x="5937003" y="5238874"/>
            <a:ext cx="268229" cy="495054"/>
          </a:xfrm>
          <a:custGeom>
            <a:avLst/>
            <a:gdLst/>
            <a:ahLst/>
            <a:cxnLst/>
            <a:rect l="l" t="t" r="r" b="b"/>
            <a:pathLst>
              <a:path w="536458" h="990107">
                <a:moveTo>
                  <a:pt x="0" y="0"/>
                </a:moveTo>
                <a:lnTo>
                  <a:pt x="536458" y="0"/>
                </a:lnTo>
                <a:lnTo>
                  <a:pt x="536458" y="990106"/>
                </a:lnTo>
                <a:lnTo>
                  <a:pt x="0" y="99010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grpSp>
        <p:nvGrpSpPr>
          <p:cNvPr id="31" name="Group 31"/>
          <p:cNvGrpSpPr/>
          <p:nvPr/>
        </p:nvGrpSpPr>
        <p:grpSpPr>
          <a:xfrm>
            <a:off x="685521" y="2463060"/>
            <a:ext cx="2593746" cy="3108610"/>
            <a:chOff x="0" y="0"/>
            <a:chExt cx="1366253" cy="1637457"/>
          </a:xfrm>
        </p:grpSpPr>
        <p:sp>
          <p:nvSpPr>
            <p:cNvPr id="32" name="Freeform 32"/>
            <p:cNvSpPr/>
            <p:nvPr/>
          </p:nvSpPr>
          <p:spPr>
            <a:xfrm>
              <a:off x="0" y="0"/>
              <a:ext cx="1366253" cy="1637457"/>
            </a:xfrm>
            <a:custGeom>
              <a:avLst/>
              <a:gdLst/>
              <a:ahLst/>
              <a:cxnLst/>
              <a:rect l="l" t="t" r="r" b="b"/>
              <a:pathLst>
                <a:path w="1366253" h="1637457">
                  <a:moveTo>
                    <a:pt x="76113" y="0"/>
                  </a:moveTo>
                  <a:lnTo>
                    <a:pt x="1290139" y="0"/>
                  </a:lnTo>
                  <a:cubicBezTo>
                    <a:pt x="1332176" y="0"/>
                    <a:pt x="1366253" y="34077"/>
                    <a:pt x="1366253" y="76113"/>
                  </a:cubicBezTo>
                  <a:lnTo>
                    <a:pt x="1366253" y="1561343"/>
                  </a:lnTo>
                  <a:cubicBezTo>
                    <a:pt x="1366253" y="1603380"/>
                    <a:pt x="1332176" y="1637457"/>
                    <a:pt x="1290139" y="1637457"/>
                  </a:cubicBezTo>
                  <a:lnTo>
                    <a:pt x="76113" y="1637457"/>
                  </a:lnTo>
                  <a:cubicBezTo>
                    <a:pt x="34077" y="1637457"/>
                    <a:pt x="0" y="1603380"/>
                    <a:pt x="0" y="1561343"/>
                  </a:cubicBezTo>
                  <a:lnTo>
                    <a:pt x="0" y="76113"/>
                  </a:lnTo>
                  <a:cubicBezTo>
                    <a:pt x="0" y="34077"/>
                    <a:pt x="34077" y="0"/>
                    <a:pt x="76113" y="0"/>
                  </a:cubicBezTo>
                  <a:close/>
                </a:path>
              </a:pathLst>
            </a:custGeom>
            <a:solidFill>
              <a:srgbClr val="ED698E"/>
            </a:solid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33" name="TextBox 33"/>
            <p:cNvSpPr txBox="1"/>
            <p:nvPr/>
          </p:nvSpPr>
          <p:spPr>
            <a:xfrm>
              <a:off x="0" y="-38100"/>
              <a:ext cx="1366253" cy="1675557"/>
            </a:xfrm>
            <a:prstGeom prst="rect">
              <a:avLst/>
            </a:prstGeom>
          </p:spPr>
          <p:txBody>
            <a:bodyPr lIns="25400" tIns="25400" rIns="25400" bIns="25400" rtlCol="0" anchor="ctr"/>
            <a:lstStyle/>
            <a:p>
              <a:pPr algn="ctr" defTabSz="457200" eaLnBrk="1" fontAlgn="auto" hangingPunct="1">
                <a:lnSpc>
                  <a:spcPts val="1330"/>
                </a:lnSpc>
                <a:spcBef>
                  <a:spcPts val="0"/>
                </a:spcBef>
                <a:spcAft>
                  <a:spcPts val="0"/>
                </a:spcAft>
              </a:pPr>
              <a:endParaRPr sz="900" b="0">
                <a:solidFill>
                  <a:prstClr val="black"/>
                </a:solidFill>
                <a:latin typeface="Calibri"/>
              </a:endParaRPr>
            </a:p>
          </p:txBody>
        </p:sp>
      </p:grpSp>
      <p:sp>
        <p:nvSpPr>
          <p:cNvPr id="34" name="Freeform 34"/>
          <p:cNvSpPr/>
          <p:nvPr/>
        </p:nvSpPr>
        <p:spPr>
          <a:xfrm>
            <a:off x="1522084" y="2233156"/>
            <a:ext cx="1239434" cy="407887"/>
          </a:xfrm>
          <a:custGeom>
            <a:avLst/>
            <a:gdLst/>
            <a:ahLst/>
            <a:cxnLst/>
            <a:rect l="l" t="t" r="r" b="b"/>
            <a:pathLst>
              <a:path w="2478868" h="815773">
                <a:moveTo>
                  <a:pt x="0" y="0"/>
                </a:moveTo>
                <a:lnTo>
                  <a:pt x="2478867" y="0"/>
                </a:lnTo>
                <a:lnTo>
                  <a:pt x="2478867" y="815773"/>
                </a:lnTo>
                <a:lnTo>
                  <a:pt x="0" y="8157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grpSp>
        <p:nvGrpSpPr>
          <p:cNvPr id="35" name="Group 35"/>
          <p:cNvGrpSpPr/>
          <p:nvPr/>
        </p:nvGrpSpPr>
        <p:grpSpPr>
          <a:xfrm>
            <a:off x="1386551" y="2930571"/>
            <a:ext cx="1218937" cy="1218937"/>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2"/>
              <a:stretch>
                <a:fillRect l="-35119" r="-35119"/>
              </a:stretch>
            </a:blip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grpSp>
      <p:sp>
        <p:nvSpPr>
          <p:cNvPr id="37" name="TextBox 37"/>
          <p:cNvSpPr txBox="1"/>
          <p:nvPr/>
        </p:nvSpPr>
        <p:spPr>
          <a:xfrm>
            <a:off x="742941" y="4192370"/>
            <a:ext cx="2478906" cy="415050"/>
          </a:xfrm>
          <a:prstGeom prst="rect">
            <a:avLst/>
          </a:prstGeom>
        </p:spPr>
        <p:txBody>
          <a:bodyPr lIns="0" tIns="0" rIns="0" bIns="0" rtlCol="0" anchor="t">
            <a:spAutoFit/>
          </a:bodyPr>
          <a:lstStyle/>
          <a:p>
            <a:pPr algn="ctr" defTabSz="457200" eaLnBrk="1" fontAlgn="auto" hangingPunct="1">
              <a:lnSpc>
                <a:spcPts val="1120"/>
              </a:lnSpc>
              <a:spcBef>
                <a:spcPts val="0"/>
              </a:spcBef>
              <a:spcAft>
                <a:spcPts val="0"/>
              </a:spcAft>
            </a:pPr>
            <a:r>
              <a:rPr lang="en-US" sz="800" b="0" dirty="0">
                <a:solidFill>
                  <a:srgbClr val="000000"/>
                </a:solidFill>
                <a:latin typeface="Coming Soon"/>
                <a:ea typeface="Coming Soon"/>
                <a:cs typeface="Coming Soon"/>
                <a:sym typeface="Coming Soon"/>
              </a:rPr>
              <a:t>Mrs. Roberts serves the following students:</a:t>
            </a:r>
          </a:p>
          <a:p>
            <a:pPr algn="ctr" defTabSz="457200" eaLnBrk="1" fontAlgn="auto" hangingPunct="1">
              <a:lnSpc>
                <a:spcPts val="1120"/>
              </a:lnSpc>
              <a:spcBef>
                <a:spcPts val="0"/>
              </a:spcBef>
              <a:spcAft>
                <a:spcPts val="0"/>
              </a:spcAft>
            </a:pPr>
            <a:r>
              <a:rPr lang="en-US" sz="800" b="0" dirty="0">
                <a:solidFill>
                  <a:srgbClr val="000000"/>
                </a:solidFill>
                <a:latin typeface="Coming Soon"/>
                <a:ea typeface="Coming Soon"/>
                <a:cs typeface="Coming Soon"/>
                <a:sym typeface="Coming Soon"/>
              </a:rPr>
              <a:t>All 6th Grade Students</a:t>
            </a:r>
            <a:endParaRPr lang="en-US" sz="800" b="0" dirty="0">
              <a:solidFill>
                <a:srgbClr val="000000"/>
              </a:solidFill>
              <a:latin typeface="Coming Soon"/>
              <a:ea typeface="Coming Soon"/>
              <a:cs typeface="Coming Soon"/>
            </a:endParaRPr>
          </a:p>
          <a:p>
            <a:pPr algn="ctr" defTabSz="457200" eaLnBrk="1" fontAlgn="auto" hangingPunct="1">
              <a:lnSpc>
                <a:spcPts val="1120"/>
              </a:lnSpc>
              <a:spcBef>
                <a:spcPts val="0"/>
              </a:spcBef>
              <a:spcAft>
                <a:spcPts val="0"/>
              </a:spcAft>
            </a:pPr>
            <a:r>
              <a:rPr lang="en-US" sz="800" b="0" dirty="0">
                <a:solidFill>
                  <a:srgbClr val="000000"/>
                </a:solidFill>
                <a:latin typeface="Coming Soon"/>
                <a:ea typeface="Coming Soon"/>
                <a:cs typeface="Coming Soon"/>
                <a:sym typeface="Coming Soon"/>
              </a:rPr>
              <a:t>8th Grade- Aces &amp; Diamonds Teams </a:t>
            </a:r>
            <a:endParaRPr lang="en-US" sz="800" b="0" dirty="0">
              <a:solidFill>
                <a:srgbClr val="000000"/>
              </a:solidFill>
              <a:latin typeface="Coming Soon"/>
              <a:ea typeface="Coming Soon"/>
              <a:cs typeface="Coming Soon"/>
            </a:endParaRPr>
          </a:p>
        </p:txBody>
      </p:sp>
      <p:sp>
        <p:nvSpPr>
          <p:cNvPr id="38" name="TextBox 38"/>
          <p:cNvSpPr txBox="1"/>
          <p:nvPr/>
        </p:nvSpPr>
        <p:spPr>
          <a:xfrm>
            <a:off x="1458006" y="4857489"/>
            <a:ext cx="1076028" cy="415050"/>
          </a:xfrm>
          <a:prstGeom prst="rect">
            <a:avLst/>
          </a:prstGeom>
        </p:spPr>
        <p:txBody>
          <a:bodyPr lIns="0" tIns="0" rIns="0" bIns="0" rtlCol="0" anchor="t">
            <a:spAutoFit/>
          </a:bodyPr>
          <a:lstStyle/>
          <a:p>
            <a:pPr algn="ctr" defTabSz="457200" eaLnBrk="1" fontAlgn="auto" hangingPunct="1">
              <a:lnSpc>
                <a:spcPts val="1120"/>
              </a:lnSpc>
              <a:spcBef>
                <a:spcPts val="0"/>
              </a:spcBef>
              <a:spcAft>
                <a:spcPts val="0"/>
              </a:spcAft>
            </a:pPr>
            <a:r>
              <a:rPr lang="en-US" sz="800" b="0" dirty="0">
                <a:solidFill>
                  <a:srgbClr val="000000"/>
                </a:solidFill>
                <a:latin typeface="Coming Soon"/>
                <a:ea typeface="Coming Soon"/>
                <a:cs typeface="Coming Soon"/>
                <a:sym typeface="Coming Soon"/>
              </a:rPr>
              <a:t>Contact Information:</a:t>
            </a:r>
          </a:p>
          <a:p>
            <a:pPr algn="ctr" defTabSz="457200" eaLnBrk="1" fontAlgn="auto" hangingPunct="1">
              <a:lnSpc>
                <a:spcPts val="1120"/>
              </a:lnSpc>
              <a:spcBef>
                <a:spcPts val="0"/>
              </a:spcBef>
              <a:spcAft>
                <a:spcPts val="0"/>
              </a:spcAft>
            </a:pPr>
            <a:r>
              <a:rPr lang="en-US" sz="800" b="0" dirty="0">
                <a:solidFill>
                  <a:srgbClr val="000000"/>
                </a:solidFill>
                <a:latin typeface="Coming Soon"/>
                <a:ea typeface="Coming Soon"/>
                <a:cs typeface="Coming Soon"/>
                <a:sym typeface="Coming Soon"/>
              </a:rPr>
              <a:t>ronda.roberts@hcbe.net</a:t>
            </a:r>
            <a:endParaRPr lang="en-US" sz="800" b="0" dirty="0">
              <a:solidFill>
                <a:srgbClr val="000000"/>
              </a:solidFill>
              <a:latin typeface="Coming Soon"/>
              <a:ea typeface="Coming Soon"/>
              <a:cs typeface="Coming Soon"/>
            </a:endParaRPr>
          </a:p>
          <a:p>
            <a:pPr algn="ctr" defTabSz="457200" eaLnBrk="1" fontAlgn="auto" hangingPunct="1">
              <a:lnSpc>
                <a:spcPts val="1120"/>
              </a:lnSpc>
              <a:spcAft>
                <a:spcPts val="0"/>
              </a:spcAft>
            </a:pPr>
            <a:r>
              <a:rPr lang="en-US" sz="800" b="0" dirty="0">
                <a:solidFill>
                  <a:srgbClr val="000000"/>
                </a:solidFill>
                <a:latin typeface="Coming Soon"/>
                <a:ea typeface="Coming Soon"/>
                <a:cs typeface="Coming Soon"/>
                <a:sym typeface="Coming Soon"/>
              </a:rPr>
              <a:t>478-542-2240 ext. 1904</a:t>
            </a:r>
            <a:endParaRPr lang="en-US" sz="800" b="0" dirty="0">
              <a:solidFill>
                <a:srgbClr val="000000"/>
              </a:solidFill>
              <a:latin typeface="Coming Soon"/>
              <a:ea typeface="Coming Soon"/>
              <a:cs typeface="Coming Soon"/>
            </a:endParaRPr>
          </a:p>
        </p:txBody>
      </p:sp>
      <p:sp>
        <p:nvSpPr>
          <p:cNvPr id="39" name="TextBox 39"/>
          <p:cNvSpPr txBox="1"/>
          <p:nvPr/>
        </p:nvSpPr>
        <p:spPr>
          <a:xfrm>
            <a:off x="1177763" y="2679143"/>
            <a:ext cx="1609262" cy="152927"/>
          </a:xfrm>
          <a:prstGeom prst="rect">
            <a:avLst/>
          </a:prstGeom>
        </p:spPr>
        <p:txBody>
          <a:bodyPr lIns="0" tIns="0" rIns="0" bIns="0" rtlCol="0" anchor="t">
            <a:spAutoFit/>
          </a:bodyPr>
          <a:lstStyle/>
          <a:p>
            <a:pPr algn="ctr" defTabSz="457200" eaLnBrk="1" fontAlgn="auto" hangingPunct="1">
              <a:lnSpc>
                <a:spcPts val="1338"/>
              </a:lnSpc>
              <a:spcAft>
                <a:spcPts val="0"/>
              </a:spcAft>
            </a:pPr>
            <a:r>
              <a:rPr lang="en-US" sz="956" b="0">
                <a:solidFill>
                  <a:srgbClr val="000000"/>
                </a:solidFill>
                <a:latin typeface="Apricots"/>
                <a:ea typeface="Apricots"/>
                <a:cs typeface="Apricots"/>
                <a:sym typeface="Apricots"/>
              </a:rPr>
              <a:t>Mrs. Ronda Roberts</a:t>
            </a:r>
          </a:p>
        </p:txBody>
      </p:sp>
      <p:grpSp>
        <p:nvGrpSpPr>
          <p:cNvPr id="40" name="Group 40"/>
          <p:cNvGrpSpPr/>
          <p:nvPr/>
        </p:nvGrpSpPr>
        <p:grpSpPr>
          <a:xfrm>
            <a:off x="6125842" y="2985313"/>
            <a:ext cx="1215003" cy="1285270"/>
            <a:chOff x="0" y="0"/>
            <a:chExt cx="812800" cy="859806"/>
          </a:xfrm>
        </p:grpSpPr>
        <p:sp>
          <p:nvSpPr>
            <p:cNvPr id="41" name="Freeform 41"/>
            <p:cNvSpPr/>
            <p:nvPr/>
          </p:nvSpPr>
          <p:spPr>
            <a:xfrm>
              <a:off x="0" y="0"/>
              <a:ext cx="812800" cy="859806"/>
            </a:xfrm>
            <a:custGeom>
              <a:avLst/>
              <a:gdLst/>
              <a:ahLst/>
              <a:cxnLst/>
              <a:rect l="l" t="t" r="r" b="b"/>
              <a:pathLst>
                <a:path w="812800" h="859806">
                  <a:moveTo>
                    <a:pt x="406400" y="0"/>
                  </a:moveTo>
                  <a:cubicBezTo>
                    <a:pt x="181951" y="0"/>
                    <a:pt x="0" y="192474"/>
                    <a:pt x="0" y="429903"/>
                  </a:cubicBezTo>
                  <a:cubicBezTo>
                    <a:pt x="0" y="667332"/>
                    <a:pt x="181951" y="859806"/>
                    <a:pt x="406400" y="859806"/>
                  </a:cubicBezTo>
                  <a:cubicBezTo>
                    <a:pt x="630849" y="859806"/>
                    <a:pt x="812800" y="667332"/>
                    <a:pt x="812800" y="429903"/>
                  </a:cubicBezTo>
                  <a:cubicBezTo>
                    <a:pt x="812800" y="192474"/>
                    <a:pt x="630849" y="0"/>
                    <a:pt x="406400" y="0"/>
                  </a:cubicBezTo>
                  <a:close/>
                </a:path>
              </a:pathLst>
            </a:custGeom>
            <a:blipFill>
              <a:blip r:embed="rId13"/>
              <a:stretch>
                <a:fillRect l="-2891" r="-2891" b="-33352"/>
              </a:stretch>
            </a:blip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grpSp>
      <p:sp>
        <p:nvSpPr>
          <p:cNvPr id="42" name="TextBox 42"/>
          <p:cNvSpPr txBox="1"/>
          <p:nvPr/>
        </p:nvSpPr>
        <p:spPr>
          <a:xfrm>
            <a:off x="6030303" y="2724153"/>
            <a:ext cx="1520562" cy="162865"/>
          </a:xfrm>
          <a:prstGeom prst="rect">
            <a:avLst/>
          </a:prstGeom>
        </p:spPr>
        <p:txBody>
          <a:bodyPr lIns="0" tIns="0" rIns="0" bIns="0" rtlCol="0" anchor="t">
            <a:spAutoFit/>
          </a:bodyPr>
          <a:lstStyle/>
          <a:p>
            <a:pPr algn="ctr" defTabSz="457200" eaLnBrk="1" fontAlgn="auto" hangingPunct="1">
              <a:lnSpc>
                <a:spcPts val="1353"/>
              </a:lnSpc>
              <a:spcAft>
                <a:spcPts val="0"/>
              </a:spcAft>
            </a:pPr>
            <a:r>
              <a:rPr lang="en-US" sz="966" b="0">
                <a:solidFill>
                  <a:srgbClr val="000000"/>
                </a:solidFill>
                <a:latin typeface="Apricots"/>
                <a:ea typeface="Apricots"/>
                <a:cs typeface="Apricots"/>
                <a:sym typeface="Apricots"/>
              </a:rPr>
              <a:t>Mrs. Sonja Gibson</a:t>
            </a:r>
          </a:p>
        </p:txBody>
      </p:sp>
      <p:sp>
        <p:nvSpPr>
          <p:cNvPr id="43" name="TextBox 43"/>
          <p:cNvSpPr txBox="1"/>
          <p:nvPr/>
        </p:nvSpPr>
        <p:spPr>
          <a:xfrm>
            <a:off x="5591639" y="4251533"/>
            <a:ext cx="2279171" cy="415050"/>
          </a:xfrm>
          <a:prstGeom prst="rect">
            <a:avLst/>
          </a:prstGeom>
        </p:spPr>
        <p:txBody>
          <a:bodyPr lIns="0" tIns="0" rIns="0" bIns="0" rtlCol="0" anchor="t">
            <a:spAutoFit/>
          </a:bodyPr>
          <a:lstStyle/>
          <a:p>
            <a:pPr algn="ctr" defTabSz="457200" eaLnBrk="1" fontAlgn="auto" hangingPunct="1">
              <a:lnSpc>
                <a:spcPts val="1120"/>
              </a:lnSpc>
              <a:spcBef>
                <a:spcPts val="0"/>
              </a:spcBef>
              <a:spcAft>
                <a:spcPts val="0"/>
              </a:spcAft>
            </a:pPr>
            <a:r>
              <a:rPr lang="en-US" sz="800" b="0" dirty="0">
                <a:solidFill>
                  <a:srgbClr val="000000"/>
                </a:solidFill>
                <a:latin typeface="Coming Soon"/>
                <a:ea typeface="Coming Soon"/>
                <a:cs typeface="Coming Soon"/>
                <a:sym typeface="Coming Soon"/>
              </a:rPr>
              <a:t>Mrs. Gibson serves the following students:</a:t>
            </a:r>
          </a:p>
          <a:p>
            <a:pPr algn="ctr" defTabSz="457200" eaLnBrk="1" fontAlgn="auto" hangingPunct="1">
              <a:lnSpc>
                <a:spcPts val="1120"/>
              </a:lnSpc>
              <a:spcBef>
                <a:spcPts val="0"/>
              </a:spcBef>
              <a:spcAft>
                <a:spcPts val="0"/>
              </a:spcAft>
            </a:pPr>
            <a:r>
              <a:rPr lang="en-US" sz="800" b="0" dirty="0">
                <a:solidFill>
                  <a:srgbClr val="000000"/>
                </a:solidFill>
                <a:latin typeface="Coming Soon"/>
                <a:ea typeface="Coming Soon"/>
                <a:cs typeface="Coming Soon"/>
                <a:sym typeface="Coming Soon"/>
              </a:rPr>
              <a:t>All 7th Grade Students</a:t>
            </a:r>
            <a:endParaRPr lang="en-US" sz="800" b="0" dirty="0">
              <a:solidFill>
                <a:srgbClr val="000000"/>
              </a:solidFill>
              <a:latin typeface="Coming Soon"/>
              <a:ea typeface="Coming Soon"/>
              <a:cs typeface="Coming Soon"/>
            </a:endParaRPr>
          </a:p>
          <a:p>
            <a:pPr algn="ctr" defTabSz="457200" eaLnBrk="1" fontAlgn="auto" hangingPunct="1">
              <a:lnSpc>
                <a:spcPts val="1120"/>
              </a:lnSpc>
              <a:spcBef>
                <a:spcPts val="0"/>
              </a:spcBef>
              <a:spcAft>
                <a:spcPts val="0"/>
              </a:spcAft>
            </a:pPr>
            <a:r>
              <a:rPr lang="en-US" sz="800" b="0" dirty="0">
                <a:solidFill>
                  <a:srgbClr val="000000"/>
                </a:solidFill>
                <a:latin typeface="Coming Soon"/>
                <a:ea typeface="Coming Soon"/>
                <a:cs typeface="Coming Soon"/>
                <a:sym typeface="Coming Soon"/>
              </a:rPr>
              <a:t>8th Grade- Legend &amp; Diamonds Teams</a:t>
            </a:r>
            <a:endParaRPr lang="en-US" sz="800" b="0" dirty="0">
              <a:solidFill>
                <a:srgbClr val="000000"/>
              </a:solidFill>
              <a:latin typeface="Coming Soon"/>
              <a:ea typeface="Coming Soon"/>
              <a:cs typeface="Coming Soon"/>
            </a:endParaRPr>
          </a:p>
        </p:txBody>
      </p:sp>
      <p:sp>
        <p:nvSpPr>
          <p:cNvPr id="44" name="Freeform 44"/>
          <p:cNvSpPr/>
          <p:nvPr/>
        </p:nvSpPr>
        <p:spPr>
          <a:xfrm rot="548556">
            <a:off x="3316893" y="5324143"/>
            <a:ext cx="268229" cy="495054"/>
          </a:xfrm>
          <a:custGeom>
            <a:avLst/>
            <a:gdLst/>
            <a:ahLst/>
            <a:cxnLst/>
            <a:rect l="l" t="t" r="r" b="b"/>
            <a:pathLst>
              <a:path w="536458" h="990107">
                <a:moveTo>
                  <a:pt x="0" y="0"/>
                </a:moveTo>
                <a:lnTo>
                  <a:pt x="536458" y="0"/>
                </a:lnTo>
                <a:lnTo>
                  <a:pt x="536458" y="990107"/>
                </a:lnTo>
                <a:lnTo>
                  <a:pt x="0" y="99010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45" name="Freeform 45"/>
          <p:cNvSpPr/>
          <p:nvPr/>
        </p:nvSpPr>
        <p:spPr>
          <a:xfrm rot="548556">
            <a:off x="551977" y="2386369"/>
            <a:ext cx="268229" cy="495054"/>
          </a:xfrm>
          <a:custGeom>
            <a:avLst/>
            <a:gdLst/>
            <a:ahLst/>
            <a:cxnLst/>
            <a:rect l="l" t="t" r="r" b="b"/>
            <a:pathLst>
              <a:path w="536458" h="990107">
                <a:moveTo>
                  <a:pt x="0" y="0"/>
                </a:moveTo>
                <a:lnTo>
                  <a:pt x="536458" y="0"/>
                </a:lnTo>
                <a:lnTo>
                  <a:pt x="536458" y="990107"/>
                </a:lnTo>
                <a:lnTo>
                  <a:pt x="0" y="99010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46" name="TextBox 46"/>
          <p:cNvSpPr txBox="1"/>
          <p:nvPr/>
        </p:nvSpPr>
        <p:spPr>
          <a:xfrm>
            <a:off x="6325178" y="4857489"/>
            <a:ext cx="1085123" cy="415050"/>
          </a:xfrm>
          <a:prstGeom prst="rect">
            <a:avLst/>
          </a:prstGeom>
        </p:spPr>
        <p:txBody>
          <a:bodyPr lIns="0" tIns="0" rIns="0" bIns="0" rtlCol="0" anchor="t">
            <a:spAutoFit/>
          </a:bodyPr>
          <a:lstStyle/>
          <a:p>
            <a:pPr algn="ctr" defTabSz="457200" eaLnBrk="1" fontAlgn="auto" hangingPunct="1">
              <a:lnSpc>
                <a:spcPts val="1120"/>
              </a:lnSpc>
              <a:spcBef>
                <a:spcPts val="0"/>
              </a:spcBef>
              <a:spcAft>
                <a:spcPts val="0"/>
              </a:spcAft>
            </a:pPr>
            <a:r>
              <a:rPr lang="en-US" sz="800" b="0" dirty="0">
                <a:solidFill>
                  <a:srgbClr val="000000"/>
                </a:solidFill>
                <a:latin typeface="Coming Soon"/>
                <a:ea typeface="Coming Soon"/>
                <a:cs typeface="Coming Soon"/>
                <a:sym typeface="Coming Soon"/>
              </a:rPr>
              <a:t>Contact Information:</a:t>
            </a:r>
          </a:p>
          <a:p>
            <a:pPr algn="ctr" defTabSz="457200" eaLnBrk="1" fontAlgn="auto" hangingPunct="1">
              <a:lnSpc>
                <a:spcPts val="1120"/>
              </a:lnSpc>
              <a:spcBef>
                <a:spcPts val="0"/>
              </a:spcBef>
              <a:spcAft>
                <a:spcPts val="0"/>
              </a:spcAft>
            </a:pPr>
            <a:r>
              <a:rPr lang="en-US" sz="800" b="0" dirty="0">
                <a:solidFill>
                  <a:srgbClr val="000000"/>
                </a:solidFill>
                <a:latin typeface="Coming Soon"/>
                <a:ea typeface="Coming Soon"/>
                <a:cs typeface="Coming Soon"/>
                <a:sym typeface="Coming Soon"/>
              </a:rPr>
              <a:t>sonja.gibson@hcbe.net</a:t>
            </a:r>
            <a:endParaRPr lang="en-US" sz="800" b="0" dirty="0">
              <a:solidFill>
                <a:srgbClr val="000000"/>
              </a:solidFill>
              <a:latin typeface="Coming Soon"/>
              <a:ea typeface="Coming Soon"/>
              <a:cs typeface="Coming Soon"/>
            </a:endParaRPr>
          </a:p>
          <a:p>
            <a:pPr algn="ctr" defTabSz="457200" eaLnBrk="1" fontAlgn="auto" hangingPunct="1">
              <a:lnSpc>
                <a:spcPts val="1120"/>
              </a:lnSpc>
              <a:spcAft>
                <a:spcPts val="0"/>
              </a:spcAft>
            </a:pPr>
            <a:r>
              <a:rPr lang="en-US" sz="800" b="0" dirty="0">
                <a:solidFill>
                  <a:srgbClr val="000000"/>
                </a:solidFill>
                <a:latin typeface="Coming Soon"/>
                <a:ea typeface="Coming Soon"/>
                <a:cs typeface="Coming Soon"/>
                <a:sym typeface="Coming Soon"/>
              </a:rPr>
              <a:t>478-542-2240 ext. 1908</a:t>
            </a:r>
            <a:endParaRPr lang="en-US" sz="800" b="0" dirty="0">
              <a:solidFill>
                <a:srgbClr val="000000"/>
              </a:solidFill>
              <a:latin typeface="Coming Soon"/>
              <a:ea typeface="Coming Soon"/>
              <a:cs typeface="Coming Soon"/>
            </a:endParaRPr>
          </a:p>
        </p:txBody>
      </p:sp>
      <p:sp>
        <p:nvSpPr>
          <p:cNvPr id="47" name="Freeform 47"/>
          <p:cNvSpPr/>
          <p:nvPr/>
        </p:nvSpPr>
        <p:spPr>
          <a:xfrm>
            <a:off x="4156669" y="2555745"/>
            <a:ext cx="249319" cy="222517"/>
          </a:xfrm>
          <a:custGeom>
            <a:avLst/>
            <a:gdLst/>
            <a:ahLst/>
            <a:cxnLst/>
            <a:rect l="l" t="t" r="r" b="b"/>
            <a:pathLst>
              <a:path w="498638" h="445034">
                <a:moveTo>
                  <a:pt x="0" y="0"/>
                </a:moveTo>
                <a:lnTo>
                  <a:pt x="498638" y="0"/>
                </a:lnTo>
                <a:lnTo>
                  <a:pt x="498638" y="445035"/>
                </a:lnTo>
                <a:lnTo>
                  <a:pt x="0" y="4450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
        <p:nvSpPr>
          <p:cNvPr id="48" name="Freeform 48"/>
          <p:cNvSpPr/>
          <p:nvPr/>
        </p:nvSpPr>
        <p:spPr>
          <a:xfrm>
            <a:off x="4369005" y="2845367"/>
            <a:ext cx="202995" cy="199189"/>
          </a:xfrm>
          <a:custGeom>
            <a:avLst/>
            <a:gdLst/>
            <a:ahLst/>
            <a:cxnLst/>
            <a:rect l="l" t="t" r="r" b="b"/>
            <a:pathLst>
              <a:path w="405990" h="398378">
                <a:moveTo>
                  <a:pt x="0" y="0"/>
                </a:moveTo>
                <a:lnTo>
                  <a:pt x="405990" y="0"/>
                </a:lnTo>
                <a:lnTo>
                  <a:pt x="405990" y="398377"/>
                </a:lnTo>
                <a:lnTo>
                  <a:pt x="0" y="39837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457200" eaLnBrk="1" fontAlgn="auto" hangingPunct="1">
              <a:spcBef>
                <a:spcPts val="0"/>
              </a:spcBef>
              <a:spcAft>
                <a:spcPts val="0"/>
              </a:spcAft>
            </a:pPr>
            <a:endParaRPr lang="en-US" sz="900" b="0">
              <a:solidFill>
                <a:prstClr val="black"/>
              </a:solidFill>
              <a:latin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9A110-8E6A-0119-C267-769DC2606F62}"/>
              </a:ext>
            </a:extLst>
          </p:cNvPr>
          <p:cNvSpPr>
            <a:spLocks noGrp="1"/>
          </p:cNvSpPr>
          <p:nvPr>
            <p:ph type="ctrTitle"/>
          </p:nvPr>
        </p:nvSpPr>
        <p:spPr>
          <a:xfrm>
            <a:off x="866216" y="2258667"/>
            <a:ext cx="6619244" cy="2765563"/>
          </a:xfrm>
        </p:spPr>
        <p:txBody>
          <a:bodyPr/>
          <a:lstStyle/>
          <a:p>
            <a:r>
              <a:rPr lang="en-US" dirty="0"/>
              <a:t>Lexile: Understanding Reading Measures</a:t>
            </a:r>
          </a:p>
        </p:txBody>
      </p:sp>
      <p:pic>
        <p:nvPicPr>
          <p:cNvPr id="4" name="Picture 6" descr="lexile">
            <a:extLst>
              <a:ext uri="{FF2B5EF4-FFF2-40B4-BE49-F238E27FC236}">
                <a16:creationId xmlns:a16="http://schemas.microsoft.com/office/drawing/2014/main" id="{3B370CC3-405B-106F-5552-49B47CDB0E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50" y="1190547"/>
            <a:ext cx="1407681" cy="120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descr="3applesKDK - &lt;strong&gt;Family&lt;/strong&gt; &lt;strong&gt;Literacy&lt;/strong&gt;- KW">
            <a:extLst>
              <a:ext uri="{FF2B5EF4-FFF2-40B4-BE49-F238E27FC236}">
                <a16:creationId xmlns:a16="http://schemas.microsoft.com/office/drawing/2014/main" id="{202B1334-E49B-D221-E564-308A357858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0123" y="1894966"/>
            <a:ext cx="3526327" cy="1474400"/>
          </a:xfrm>
          <a:prstGeom prst="rect">
            <a:avLst/>
          </a:prstGeom>
        </p:spPr>
      </p:pic>
    </p:spTree>
    <p:extLst>
      <p:ext uri="{BB962C8B-B14F-4D97-AF65-F5344CB8AC3E}">
        <p14:creationId xmlns:p14="http://schemas.microsoft.com/office/powerpoint/2010/main" val="2777448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0F43-E8E8-468B-0D08-AA3E593A784E}"/>
              </a:ext>
            </a:extLst>
          </p:cNvPr>
          <p:cNvSpPr>
            <a:spLocks noGrp="1"/>
          </p:cNvSpPr>
          <p:nvPr>
            <p:ph type="title"/>
          </p:nvPr>
        </p:nvSpPr>
        <p:spPr>
          <a:xfrm>
            <a:off x="486697" y="1329200"/>
            <a:ext cx="6939116" cy="917987"/>
          </a:xfrm>
        </p:spPr>
        <p:txBody>
          <a:bodyPr>
            <a:normAutofit/>
          </a:bodyPr>
          <a:lstStyle/>
          <a:p>
            <a:r>
              <a:rPr lang="en-US" dirty="0"/>
              <a:t>What is the Lexile Framework?</a:t>
            </a:r>
          </a:p>
        </p:txBody>
      </p:sp>
      <p:sp>
        <p:nvSpPr>
          <p:cNvPr id="3" name="Content Placeholder 2">
            <a:extLst>
              <a:ext uri="{FF2B5EF4-FFF2-40B4-BE49-F238E27FC236}">
                <a16:creationId xmlns:a16="http://schemas.microsoft.com/office/drawing/2014/main" id="{0715F1E8-36E5-9733-FCDF-A2C3E73B3B3F}"/>
              </a:ext>
            </a:extLst>
          </p:cNvPr>
          <p:cNvSpPr>
            <a:spLocks noGrp="1"/>
          </p:cNvSpPr>
          <p:nvPr>
            <p:ph idx="1"/>
          </p:nvPr>
        </p:nvSpPr>
        <p:spPr>
          <a:xfrm>
            <a:off x="827483" y="2129790"/>
            <a:ext cx="5352337" cy="3566160"/>
          </a:xfrm>
        </p:spPr>
        <p:txBody>
          <a:bodyPr>
            <a:normAutofit/>
          </a:bodyPr>
          <a:lstStyle/>
          <a:p>
            <a:pPr>
              <a:buClr>
                <a:schemeClr val="accent1">
                  <a:lumMod val="40000"/>
                  <a:lumOff val="60000"/>
                </a:schemeClr>
              </a:buClr>
              <a:buFont typeface="Wingdings" panose="05000000000000000000" pitchFamily="2" charset="2"/>
              <a:buChar char="q"/>
              <a:defRPr/>
            </a:pPr>
            <a:r>
              <a:rPr lang="en-US" sz="1800" dirty="0"/>
              <a:t>An educational tool that educators use to link texts and readers under a common metric known as </a:t>
            </a:r>
            <a:r>
              <a:rPr lang="en-US" sz="1800" b="1" dirty="0"/>
              <a:t>Lexile</a:t>
            </a:r>
            <a:endParaRPr lang="en-US" sz="1800" dirty="0"/>
          </a:p>
          <a:p>
            <a:pPr>
              <a:buClr>
                <a:schemeClr val="accent1">
                  <a:lumMod val="40000"/>
                  <a:lumOff val="60000"/>
                </a:schemeClr>
              </a:buClr>
              <a:buFont typeface="Wingdings" panose="05000000000000000000" pitchFamily="2" charset="2"/>
              <a:buChar char="q"/>
              <a:defRPr/>
            </a:pPr>
            <a:r>
              <a:rPr lang="en-US" sz="1800" dirty="0"/>
              <a:t>Allows educators to assess both the reading ability of a students and the complexity of the text.</a:t>
            </a:r>
          </a:p>
          <a:p>
            <a:pPr>
              <a:buClr>
                <a:schemeClr val="accent1">
                  <a:lumMod val="40000"/>
                  <a:lumOff val="60000"/>
                </a:schemeClr>
              </a:buClr>
              <a:buFont typeface="Wingdings" panose="05000000000000000000" pitchFamily="2" charset="2"/>
              <a:buChar char="q"/>
              <a:defRPr/>
            </a:pPr>
            <a:r>
              <a:rPr lang="en-US" sz="1800" dirty="0"/>
              <a:t>Most commonly-used reading measure.</a:t>
            </a:r>
          </a:p>
          <a:p>
            <a:pPr marL="637794" lvl="1" indent="-342900">
              <a:buClr>
                <a:schemeClr val="accent3">
                  <a:lumMod val="50000"/>
                </a:schemeClr>
              </a:buClr>
              <a:buFont typeface="Calibri" panose="020F0502020204030204" pitchFamily="34" charset="0"/>
              <a:buChar char="̶"/>
              <a:defRPr/>
            </a:pPr>
            <a:r>
              <a:rPr lang="en-US" sz="1500" b="1" dirty="0"/>
              <a:t>Over 19 million students receive Lexile scores through commercial and state assessments</a:t>
            </a:r>
          </a:p>
          <a:p>
            <a:pPr marL="637794" lvl="1" indent="-342900">
              <a:buClr>
                <a:schemeClr val="accent3">
                  <a:lumMod val="50000"/>
                </a:schemeClr>
              </a:buClr>
              <a:buFont typeface="Calibri" panose="020F0502020204030204" pitchFamily="34" charset="0"/>
              <a:buChar char="̶"/>
              <a:defRPr/>
            </a:pPr>
            <a:r>
              <a:rPr lang="en-US" sz="1500" b="1" dirty="0"/>
              <a:t>Over 100,000 books and tens of millions of articles have Lexile measures</a:t>
            </a:r>
          </a:p>
          <a:p>
            <a:endParaRPr lang="en-US" dirty="0"/>
          </a:p>
        </p:txBody>
      </p:sp>
      <p:grpSp>
        <p:nvGrpSpPr>
          <p:cNvPr id="7" name="Group 6">
            <a:extLst>
              <a:ext uri="{FF2B5EF4-FFF2-40B4-BE49-F238E27FC236}">
                <a16:creationId xmlns:a16="http://schemas.microsoft.com/office/drawing/2014/main" id="{33491682-4F3C-3C98-B696-72E7CE0C313F}"/>
              </a:ext>
            </a:extLst>
          </p:cNvPr>
          <p:cNvGrpSpPr/>
          <p:nvPr/>
        </p:nvGrpSpPr>
        <p:grpSpPr>
          <a:xfrm>
            <a:off x="6179820" y="2509587"/>
            <a:ext cx="2682241" cy="1906203"/>
            <a:chOff x="9246166" y="2017837"/>
            <a:chExt cx="2751990" cy="2033180"/>
          </a:xfrm>
        </p:grpSpPr>
        <p:pic>
          <p:nvPicPr>
            <p:cNvPr id="4" name="Picture 3" descr="scales.jpg">
              <a:extLst>
                <a:ext uri="{FF2B5EF4-FFF2-40B4-BE49-F238E27FC236}">
                  <a16:creationId xmlns:a16="http://schemas.microsoft.com/office/drawing/2014/main" id="{3F9B66BC-E414-3A4B-AE35-3FA13301119F}"/>
                </a:ext>
              </a:extLst>
            </p:cNvPr>
            <p:cNvPicPr/>
            <p:nvPr/>
          </p:nvPicPr>
          <p:blipFill>
            <a:blip r:embed="rId3"/>
            <a:stretch>
              <a:fillRect/>
            </a:stretch>
          </p:blipFill>
          <p:spPr>
            <a:xfrm>
              <a:off x="9246166" y="2017837"/>
              <a:ext cx="2751990" cy="2033180"/>
            </a:xfrm>
            <a:prstGeom prst="rect">
              <a:avLst/>
            </a:prstGeom>
          </p:spPr>
          <p:style>
            <a:lnRef idx="2">
              <a:schemeClr val="accent6">
                <a:shade val="50000"/>
              </a:schemeClr>
            </a:lnRef>
            <a:fillRef idx="1">
              <a:schemeClr val="accent6"/>
            </a:fillRef>
            <a:effectRef idx="0">
              <a:schemeClr val="accent6"/>
            </a:effectRef>
            <a:fontRef idx="minor">
              <a:schemeClr val="lt1"/>
            </a:fontRef>
          </p:style>
        </p:pic>
        <p:sp>
          <p:nvSpPr>
            <p:cNvPr id="5" name="Text Box 6">
              <a:extLst>
                <a:ext uri="{FF2B5EF4-FFF2-40B4-BE49-F238E27FC236}">
                  <a16:creationId xmlns:a16="http://schemas.microsoft.com/office/drawing/2014/main" id="{92CD7798-D454-587D-F399-5F68F0E67F07}"/>
                </a:ext>
              </a:extLst>
            </p:cNvPr>
            <p:cNvSpPr txBox="1">
              <a:spLocks noChangeArrowheads="1"/>
            </p:cNvSpPr>
            <p:nvPr/>
          </p:nvSpPr>
          <p:spPr bwMode="auto">
            <a:xfrm>
              <a:off x="10938600" y="3134734"/>
              <a:ext cx="934704" cy="517504"/>
            </a:xfrm>
            <a:prstGeom prst="rect">
              <a:avLst/>
            </a:prstGeom>
            <a:solidFill>
              <a:schemeClr val="accent5">
                <a:lumMod val="60000"/>
                <a:lumOff val="40000"/>
              </a:schemeClr>
            </a:solidFill>
            <a:ln w="9525">
              <a:solidFill>
                <a:srgbClr val="000000"/>
              </a:solidFill>
              <a:miter lim="800000"/>
              <a:headEnd/>
              <a:tailEnd/>
            </a:ln>
          </p:spPr>
          <p:txBody>
            <a:bodyPr/>
            <a:lstStyle/>
            <a:p>
              <a:pPr algn="ctr" defTabSz="497205" eaLnBrk="1" fontAlgn="auto" hangingPunct="1">
                <a:spcBef>
                  <a:spcPts val="0"/>
                </a:spcBef>
                <a:spcAft>
                  <a:spcPts val="1088"/>
                </a:spcAft>
                <a:defRPr/>
              </a:pPr>
              <a:r>
                <a:rPr lang="en-US" sz="1196">
                  <a:solidFill>
                    <a:srgbClr val="000000"/>
                  </a:solidFill>
                  <a:latin typeface="Calibri" pitchFamily="34" charset="0"/>
                  <a:cs typeface="Arial" pitchFamily="34" charset="0"/>
                </a:rPr>
                <a:t>Text Complexity</a:t>
              </a:r>
              <a:endParaRPr lang="en-US" sz="1350" b="0">
                <a:solidFill>
                  <a:srgbClr val="000000"/>
                </a:solidFill>
                <a:cs typeface="Arial" pitchFamily="34" charset="0"/>
              </a:endParaRPr>
            </a:p>
          </p:txBody>
        </p:sp>
        <p:sp>
          <p:nvSpPr>
            <p:cNvPr id="6" name="Text Box 5">
              <a:extLst>
                <a:ext uri="{FF2B5EF4-FFF2-40B4-BE49-F238E27FC236}">
                  <a16:creationId xmlns:a16="http://schemas.microsoft.com/office/drawing/2014/main" id="{42F4115B-7D8D-4E2E-3C69-BB705BD9373F}"/>
                </a:ext>
              </a:extLst>
            </p:cNvPr>
            <p:cNvSpPr txBox="1">
              <a:spLocks noChangeArrowheads="1"/>
            </p:cNvSpPr>
            <p:nvPr/>
          </p:nvSpPr>
          <p:spPr bwMode="auto">
            <a:xfrm>
              <a:off x="9413324" y="3134734"/>
              <a:ext cx="934704" cy="517504"/>
            </a:xfrm>
            <a:prstGeom prst="rect">
              <a:avLst/>
            </a:prstGeom>
            <a:solidFill>
              <a:srgbClr val="FF0000"/>
            </a:solidFill>
            <a:ln w="9525">
              <a:solidFill>
                <a:srgbClr val="0000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497205" eaLnBrk="1" fontAlgn="auto" hangingPunct="1">
                <a:spcBef>
                  <a:spcPct val="0"/>
                </a:spcBef>
                <a:spcAft>
                  <a:spcPts val="1088"/>
                </a:spcAft>
                <a:buNone/>
              </a:pPr>
              <a:r>
                <a:rPr lang="en-US" altLang="en-US" sz="1196">
                  <a:solidFill>
                    <a:srgbClr val="000000"/>
                  </a:solidFill>
                </a:rPr>
                <a:t>Reading Ability</a:t>
              </a:r>
              <a:endParaRPr lang="en-US" altLang="en-US" sz="1350" b="0">
                <a:solidFill>
                  <a:srgbClr val="000000"/>
                </a:solidFill>
                <a:latin typeface="Arial" charset="0"/>
              </a:endParaRPr>
            </a:p>
          </p:txBody>
        </p:sp>
      </p:grpSp>
    </p:spTree>
    <p:extLst>
      <p:ext uri="{BB962C8B-B14F-4D97-AF65-F5344CB8AC3E}">
        <p14:creationId xmlns:p14="http://schemas.microsoft.com/office/powerpoint/2010/main" val="3784868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93052-57A4-B570-E10D-D58DEFF9402F}"/>
              </a:ext>
            </a:extLst>
          </p:cNvPr>
          <p:cNvSpPr>
            <a:spLocks noGrp="1"/>
          </p:cNvSpPr>
          <p:nvPr>
            <p:ph type="title"/>
          </p:nvPr>
        </p:nvSpPr>
        <p:spPr>
          <a:xfrm>
            <a:off x="486697" y="1329200"/>
            <a:ext cx="4692317" cy="1231490"/>
          </a:xfrm>
        </p:spPr>
        <p:txBody>
          <a:bodyPr>
            <a:normAutofit/>
          </a:bodyPr>
          <a:lstStyle/>
          <a:p>
            <a:r>
              <a:rPr lang="en-US" dirty="0"/>
              <a:t>How Does Knowing My Lexile Help?</a:t>
            </a:r>
          </a:p>
        </p:txBody>
      </p:sp>
      <p:pic>
        <p:nvPicPr>
          <p:cNvPr id="4" name="Content Placeholder 4" descr="TE CUENTO UN CUENTO: 10 consejos para ser un Buen Lector">
            <a:extLst>
              <a:ext uri="{FF2B5EF4-FFF2-40B4-BE49-F238E27FC236}">
                <a16:creationId xmlns:a16="http://schemas.microsoft.com/office/drawing/2014/main" id="{0129419C-6FF0-61B2-A98A-1D78FF4D67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671" r="-3" b="-3"/>
          <a:stretch/>
        </p:blipFill>
        <p:spPr>
          <a:xfrm>
            <a:off x="5665604" y="1314451"/>
            <a:ext cx="2992620" cy="4229098"/>
          </a:xfrm>
          <a:prstGeom prst="rect">
            <a:avLst/>
          </a:prstGeom>
          <a:effectLst>
            <a:outerShdw blurRad="50800" dist="38100" dir="5400000" algn="t" rotWithShape="0">
              <a:prstClr val="black">
                <a:alpha val="43000"/>
              </a:prstClr>
            </a:outerShdw>
          </a:effectLst>
        </p:spPr>
      </p:pic>
      <p:sp>
        <p:nvSpPr>
          <p:cNvPr id="9" name="Rectangle 8">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defTabSz="342900" eaLnBrk="1" fontAlgn="auto" hangingPunct="1">
              <a:spcBef>
                <a:spcPts val="0"/>
              </a:spcBef>
              <a:spcAft>
                <a:spcPts val="0"/>
              </a:spcAft>
            </a:pPr>
            <a:endParaRPr lang="en-US" sz="1350" b="0">
              <a:solidFill>
                <a:prstClr val="white"/>
              </a:solidFill>
              <a:latin typeface="Century Gothic" panose="020B0502020202020204"/>
            </a:endParaRPr>
          </a:p>
        </p:txBody>
      </p:sp>
      <p:sp>
        <p:nvSpPr>
          <p:cNvPr id="3" name="Content Placeholder 2">
            <a:extLst>
              <a:ext uri="{FF2B5EF4-FFF2-40B4-BE49-F238E27FC236}">
                <a16:creationId xmlns:a16="http://schemas.microsoft.com/office/drawing/2014/main" id="{EC3E2AD0-AB77-F130-66D6-9D26462783AA}"/>
              </a:ext>
            </a:extLst>
          </p:cNvPr>
          <p:cNvSpPr>
            <a:spLocks noGrp="1"/>
          </p:cNvSpPr>
          <p:nvPr>
            <p:ph idx="1"/>
          </p:nvPr>
        </p:nvSpPr>
        <p:spPr>
          <a:xfrm>
            <a:off x="485775" y="2560690"/>
            <a:ext cx="4694053" cy="2982860"/>
          </a:xfrm>
        </p:spPr>
        <p:txBody>
          <a:bodyPr>
            <a:normAutofit/>
          </a:bodyPr>
          <a:lstStyle/>
          <a:p>
            <a:pPr>
              <a:spcBef>
                <a:spcPts val="0"/>
              </a:spcBef>
              <a:buClr>
                <a:schemeClr val="accent1">
                  <a:lumMod val="40000"/>
                  <a:lumOff val="60000"/>
                </a:schemeClr>
              </a:buClr>
              <a:buFont typeface="Wingdings" panose="05000000000000000000" pitchFamily="2" charset="2"/>
              <a:buChar char="q"/>
              <a:defRPr/>
            </a:pPr>
            <a:r>
              <a:rPr lang="en-US" dirty="0"/>
              <a:t>Personalized reading</a:t>
            </a:r>
          </a:p>
          <a:p>
            <a:pPr lvl="1">
              <a:spcBef>
                <a:spcPts val="0"/>
              </a:spcBef>
              <a:buClr>
                <a:schemeClr val="accent1">
                  <a:lumMod val="40000"/>
                  <a:lumOff val="60000"/>
                </a:schemeClr>
              </a:buClr>
              <a:buFont typeface="Wingdings" panose="05000000000000000000" pitchFamily="2" charset="2"/>
              <a:buChar char="q"/>
              <a:defRPr/>
            </a:pPr>
            <a:r>
              <a:rPr lang="en-US" dirty="0"/>
              <a:t>Be sure students don’t read more than 50L measures below their levels and more than 100L measures above their levels.</a:t>
            </a:r>
          </a:p>
          <a:p>
            <a:pPr eaLnBrk="1" hangingPunct="1">
              <a:buClr>
                <a:schemeClr val="accent1">
                  <a:lumMod val="40000"/>
                  <a:lumOff val="60000"/>
                </a:schemeClr>
              </a:buClr>
              <a:buFont typeface="Wingdings" panose="05000000000000000000" pitchFamily="2" charset="2"/>
              <a:buChar char="q"/>
              <a:defRPr/>
            </a:pPr>
            <a:r>
              <a:rPr lang="en-US" dirty="0"/>
              <a:t>Monitor your growth</a:t>
            </a:r>
          </a:p>
          <a:p>
            <a:pPr eaLnBrk="1" hangingPunct="1">
              <a:buClr>
                <a:schemeClr val="accent1">
                  <a:lumMod val="40000"/>
                  <a:lumOff val="60000"/>
                </a:schemeClr>
              </a:buClr>
              <a:buFont typeface="Wingdings" panose="05000000000000000000" pitchFamily="2" charset="2"/>
              <a:buChar char="q"/>
              <a:defRPr/>
            </a:pPr>
            <a:r>
              <a:rPr lang="en-US" dirty="0"/>
              <a:t>Preparedness</a:t>
            </a:r>
          </a:p>
          <a:p>
            <a:endParaRPr lang="en-US" dirty="0"/>
          </a:p>
        </p:txBody>
      </p:sp>
    </p:spTree>
    <p:extLst>
      <p:ext uri="{BB962C8B-B14F-4D97-AF65-F5344CB8AC3E}">
        <p14:creationId xmlns:p14="http://schemas.microsoft.com/office/powerpoint/2010/main" val="27678018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b="0">
              <a:solidFill>
                <a:prstClr val="white"/>
              </a:solidFill>
              <a:latin typeface="Century Gothic" panose="020B0502020202020204"/>
            </a:endParaRPr>
          </a:p>
        </p:txBody>
      </p:sp>
      <p:sp>
        <p:nvSpPr>
          <p:cNvPr id="2" name="Title 1">
            <a:extLst>
              <a:ext uri="{FF2B5EF4-FFF2-40B4-BE49-F238E27FC236}">
                <a16:creationId xmlns:a16="http://schemas.microsoft.com/office/drawing/2014/main" id="{FE30A42C-3530-E389-7E12-F69976233ECF}"/>
              </a:ext>
            </a:extLst>
          </p:cNvPr>
          <p:cNvSpPr>
            <a:spLocks noGrp="1"/>
          </p:cNvSpPr>
          <p:nvPr>
            <p:ph type="title"/>
          </p:nvPr>
        </p:nvSpPr>
        <p:spPr>
          <a:xfrm>
            <a:off x="486698" y="1329200"/>
            <a:ext cx="3124883" cy="1216741"/>
          </a:xfrm>
        </p:spPr>
        <p:txBody>
          <a:bodyPr vert="horz" lIns="68580" tIns="34290" rIns="68580" bIns="34290" rtlCol="0" anchor="t">
            <a:normAutofit/>
          </a:bodyPr>
          <a:lstStyle/>
          <a:p>
            <a:pPr>
              <a:lnSpc>
                <a:spcPct val="90000"/>
              </a:lnSpc>
            </a:pPr>
            <a:r>
              <a:rPr lang="en-US" sz="2700" dirty="0">
                <a:solidFill>
                  <a:srgbClr val="EBEBEB"/>
                </a:solidFill>
              </a:rPr>
              <a:t>Finding My Child’s Lexile Score:</a:t>
            </a:r>
          </a:p>
        </p:txBody>
      </p:sp>
      <p:sp>
        <p:nvSpPr>
          <p:cNvPr id="36"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857249"/>
            <a:ext cx="419604" cy="278223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defTabSz="342900" eaLnBrk="1" fontAlgn="auto" hangingPunct="1">
              <a:spcBef>
                <a:spcPts val="0"/>
              </a:spcBef>
              <a:spcAft>
                <a:spcPts val="0"/>
              </a:spcAft>
            </a:pPr>
            <a:endParaRPr lang="en-US" sz="1350" b="0">
              <a:solidFill>
                <a:srgbClr val="000000"/>
              </a:solidFill>
              <a:latin typeface="Century Gothic" panose="020B0502020202020204"/>
            </a:endParaRPr>
          </a:p>
        </p:txBody>
      </p:sp>
      <p:sp useBgFill="1">
        <p:nvSpPr>
          <p:cNvPr id="38" name="Freeform: Shape 37">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53115" y="809550"/>
            <a:ext cx="51435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pPr defTabSz="342900" eaLnBrk="1" fontAlgn="auto" hangingPunct="1">
              <a:spcBef>
                <a:spcPts val="0"/>
              </a:spcBef>
              <a:spcAft>
                <a:spcPts val="0"/>
              </a:spcAft>
            </a:pPr>
            <a:endParaRPr lang="en-US" sz="1350" b="0">
              <a:solidFill>
                <a:srgbClr val="000000"/>
              </a:solidFill>
              <a:latin typeface="Century Gothic" panose="020B0502020202020204"/>
            </a:endParaRPr>
          </a:p>
        </p:txBody>
      </p:sp>
      <p:pic>
        <p:nvPicPr>
          <p:cNvPr id="4" name="Picture 2">
            <a:extLst>
              <a:ext uri="{FF2B5EF4-FFF2-40B4-BE49-F238E27FC236}">
                <a16:creationId xmlns:a16="http://schemas.microsoft.com/office/drawing/2014/main" id="{BBC22EFE-667A-5828-A5B1-80471C9F055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12982" y="2789386"/>
            <a:ext cx="2319964" cy="3083009"/>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39">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defTabSz="342900" eaLnBrk="1" fontAlgn="auto" hangingPunct="1">
              <a:spcBef>
                <a:spcPts val="0"/>
              </a:spcBef>
              <a:spcAft>
                <a:spcPts val="0"/>
              </a:spcAft>
            </a:pPr>
            <a:endParaRPr lang="en-US" sz="1350" b="0">
              <a:solidFill>
                <a:prstClr val="white"/>
              </a:solidFill>
              <a:latin typeface="Century Gothic" panose="020B0502020202020204"/>
            </a:endParaRPr>
          </a:p>
        </p:txBody>
      </p:sp>
      <p:sp>
        <p:nvSpPr>
          <p:cNvPr id="31" name="Content Placeholder 30">
            <a:extLst>
              <a:ext uri="{FF2B5EF4-FFF2-40B4-BE49-F238E27FC236}">
                <a16:creationId xmlns:a16="http://schemas.microsoft.com/office/drawing/2014/main" id="{F6B26789-1A0E-334A-5698-EA7AD07AB15D}"/>
              </a:ext>
            </a:extLst>
          </p:cNvPr>
          <p:cNvSpPr>
            <a:spLocks noGrp="1"/>
          </p:cNvSpPr>
          <p:nvPr>
            <p:ph idx="1"/>
          </p:nvPr>
        </p:nvSpPr>
        <p:spPr>
          <a:xfrm>
            <a:off x="392578" y="2545941"/>
            <a:ext cx="3219002" cy="2979174"/>
          </a:xfrm>
        </p:spPr>
        <p:txBody>
          <a:bodyPr>
            <a:normAutofit/>
          </a:bodyPr>
          <a:lstStyle/>
          <a:p>
            <a:pPr marL="259556" indent="0">
              <a:buClr>
                <a:schemeClr val="accent1">
                  <a:lumMod val="20000"/>
                  <a:lumOff val="80000"/>
                </a:schemeClr>
              </a:buClr>
              <a:buNone/>
              <a:defRPr/>
            </a:pPr>
            <a:r>
              <a:rPr lang="en-US" dirty="0">
                <a:solidFill>
                  <a:schemeClr val="bg1"/>
                </a:solidFill>
              </a:rPr>
              <a:t>Teachers provide parents with individual student reports that contain Lexile scores.</a:t>
            </a:r>
          </a:p>
          <a:p>
            <a:pPr marL="516731">
              <a:buClr>
                <a:schemeClr val="accent1">
                  <a:lumMod val="20000"/>
                  <a:lumOff val="80000"/>
                </a:schemeClr>
              </a:buClr>
              <a:buFont typeface="Wingdings" panose="05000000000000000000" pitchFamily="2" charset="2"/>
              <a:buChar char="q"/>
              <a:defRPr/>
            </a:pPr>
            <a:r>
              <a:rPr lang="en-US" dirty="0">
                <a:solidFill>
                  <a:schemeClr val="bg1"/>
                </a:solidFill>
              </a:rPr>
              <a:t>Measure of Academic Progress</a:t>
            </a:r>
          </a:p>
          <a:p>
            <a:pPr marL="516731">
              <a:buClr>
                <a:schemeClr val="accent1">
                  <a:lumMod val="20000"/>
                  <a:lumOff val="80000"/>
                </a:schemeClr>
              </a:buClr>
              <a:buFont typeface="Wingdings" panose="05000000000000000000" pitchFamily="2" charset="2"/>
              <a:buChar char="q"/>
              <a:defRPr/>
            </a:pPr>
            <a:r>
              <a:rPr lang="en-US" dirty="0">
                <a:solidFill>
                  <a:schemeClr val="bg1"/>
                </a:solidFill>
              </a:rPr>
              <a:t>Georgia Milestones</a:t>
            </a:r>
          </a:p>
          <a:p>
            <a:endParaRPr lang="en-US" dirty="0">
              <a:solidFill>
                <a:srgbClr val="EBEBEB"/>
              </a:solidFill>
            </a:endParaRPr>
          </a:p>
        </p:txBody>
      </p:sp>
      <p:pic>
        <p:nvPicPr>
          <p:cNvPr id="7" name="Content Placeholder 5" descr="A screenshot of a computer&#10;&#10;Description automatically generated">
            <a:extLst>
              <a:ext uri="{FF2B5EF4-FFF2-40B4-BE49-F238E27FC236}">
                <a16:creationId xmlns:a16="http://schemas.microsoft.com/office/drawing/2014/main" id="{0A2444D9-5B57-B3FB-CDAE-203AD9314D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5526" y="950228"/>
            <a:ext cx="2786402" cy="3000742"/>
          </a:xfrm>
          <a:prstGeom prst="rect">
            <a:avLst/>
          </a:prstGeom>
        </p:spPr>
      </p:pic>
      <p:sp>
        <p:nvSpPr>
          <p:cNvPr id="8" name="Arrow: Right 7">
            <a:extLst>
              <a:ext uri="{FF2B5EF4-FFF2-40B4-BE49-F238E27FC236}">
                <a16:creationId xmlns:a16="http://schemas.microsoft.com/office/drawing/2014/main" id="{F273B989-D552-3657-3884-0F7827478E51}"/>
              </a:ext>
            </a:extLst>
          </p:cNvPr>
          <p:cNvSpPr/>
          <p:nvPr/>
        </p:nvSpPr>
        <p:spPr>
          <a:xfrm flipH="1">
            <a:off x="6896048" y="1662321"/>
            <a:ext cx="1871576" cy="10748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b="0">
              <a:solidFill>
                <a:prstClr val="white"/>
              </a:solidFill>
              <a:latin typeface="Century Gothic" panose="020B0502020202020204"/>
            </a:endParaRPr>
          </a:p>
        </p:txBody>
      </p:sp>
      <p:sp>
        <p:nvSpPr>
          <p:cNvPr id="10" name="Arrow: Right 9">
            <a:extLst>
              <a:ext uri="{FF2B5EF4-FFF2-40B4-BE49-F238E27FC236}">
                <a16:creationId xmlns:a16="http://schemas.microsoft.com/office/drawing/2014/main" id="{B9FE3F3E-AAE1-1551-517B-9154C853A00A}"/>
              </a:ext>
            </a:extLst>
          </p:cNvPr>
          <p:cNvSpPr/>
          <p:nvPr/>
        </p:nvSpPr>
        <p:spPr>
          <a:xfrm>
            <a:off x="4435337" y="4330889"/>
            <a:ext cx="1974101" cy="105860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b="0">
              <a:solidFill>
                <a:prstClr val="white"/>
              </a:solidFill>
              <a:latin typeface="Century Gothic" panose="020B0502020202020204"/>
            </a:endParaRPr>
          </a:p>
        </p:txBody>
      </p:sp>
      <p:sp>
        <p:nvSpPr>
          <p:cNvPr id="12" name="TextBox 11">
            <a:extLst>
              <a:ext uri="{FF2B5EF4-FFF2-40B4-BE49-F238E27FC236}">
                <a16:creationId xmlns:a16="http://schemas.microsoft.com/office/drawing/2014/main" id="{DBD94567-A66A-7620-9C48-96550EEBEB2D}"/>
              </a:ext>
            </a:extLst>
          </p:cNvPr>
          <p:cNvSpPr txBox="1"/>
          <p:nvPr/>
        </p:nvSpPr>
        <p:spPr>
          <a:xfrm>
            <a:off x="7357096" y="1953040"/>
            <a:ext cx="1300206" cy="507831"/>
          </a:xfrm>
          <a:prstGeom prst="rect">
            <a:avLst/>
          </a:prstGeom>
          <a:noFill/>
        </p:spPr>
        <p:txBody>
          <a:bodyPr wrap="square" rtlCol="0">
            <a:spAutoFit/>
          </a:bodyPr>
          <a:lstStyle/>
          <a:p>
            <a:pPr algn="ctr" defTabSz="342900" eaLnBrk="1" fontAlgn="auto" hangingPunct="1">
              <a:spcBef>
                <a:spcPts val="0"/>
              </a:spcBef>
              <a:spcAft>
                <a:spcPts val="0"/>
              </a:spcAft>
            </a:pPr>
            <a:r>
              <a:rPr lang="en-US" sz="1350" dirty="0">
                <a:solidFill>
                  <a:srgbClr val="000000"/>
                </a:solidFill>
                <a:latin typeface="Century Gothic" panose="020B0502020202020204"/>
              </a:rPr>
              <a:t>MAP ASSESSMENT</a:t>
            </a:r>
          </a:p>
        </p:txBody>
      </p:sp>
      <p:sp>
        <p:nvSpPr>
          <p:cNvPr id="14" name="TextBox 13">
            <a:extLst>
              <a:ext uri="{FF2B5EF4-FFF2-40B4-BE49-F238E27FC236}">
                <a16:creationId xmlns:a16="http://schemas.microsoft.com/office/drawing/2014/main" id="{92A31B3E-1F81-A07E-6590-37A87C9DFE57}"/>
              </a:ext>
            </a:extLst>
          </p:cNvPr>
          <p:cNvSpPr txBox="1"/>
          <p:nvPr/>
        </p:nvSpPr>
        <p:spPr>
          <a:xfrm>
            <a:off x="4599134" y="4617817"/>
            <a:ext cx="1300206" cy="507831"/>
          </a:xfrm>
          <a:prstGeom prst="rect">
            <a:avLst/>
          </a:prstGeom>
          <a:noFill/>
        </p:spPr>
        <p:txBody>
          <a:bodyPr wrap="square" rtlCol="0">
            <a:spAutoFit/>
          </a:bodyPr>
          <a:lstStyle/>
          <a:p>
            <a:pPr algn="ctr" defTabSz="342900" eaLnBrk="1" fontAlgn="auto" hangingPunct="1">
              <a:spcBef>
                <a:spcPts val="0"/>
              </a:spcBef>
              <a:spcAft>
                <a:spcPts val="0"/>
              </a:spcAft>
            </a:pPr>
            <a:r>
              <a:rPr lang="en-US" sz="1350" dirty="0">
                <a:solidFill>
                  <a:srgbClr val="000000"/>
                </a:solidFill>
                <a:latin typeface="Century Gothic" panose="020B0502020202020204"/>
              </a:rPr>
              <a:t>GEORGIA</a:t>
            </a:r>
          </a:p>
          <a:p>
            <a:pPr algn="ctr" defTabSz="342900" eaLnBrk="1" fontAlgn="auto" hangingPunct="1">
              <a:spcBef>
                <a:spcPts val="0"/>
              </a:spcBef>
              <a:spcAft>
                <a:spcPts val="0"/>
              </a:spcAft>
            </a:pPr>
            <a:r>
              <a:rPr lang="en-US" sz="1350" dirty="0">
                <a:solidFill>
                  <a:srgbClr val="000000"/>
                </a:solidFill>
                <a:latin typeface="Century Gothic" panose="020B0502020202020204"/>
              </a:rPr>
              <a:t>MILESTONES</a:t>
            </a:r>
          </a:p>
        </p:txBody>
      </p:sp>
    </p:spTree>
    <p:extLst>
      <p:ext uri="{BB962C8B-B14F-4D97-AF65-F5344CB8AC3E}">
        <p14:creationId xmlns:p14="http://schemas.microsoft.com/office/powerpoint/2010/main" val="1482629257"/>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1515115-95FB-41E0-86F3-8744438C0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b="0">
              <a:solidFill>
                <a:prstClr val="white"/>
              </a:solidFill>
              <a:latin typeface="Century Gothic" panose="020B0502020202020204"/>
            </a:endParaRPr>
          </a:p>
        </p:txBody>
      </p:sp>
      <p:sp>
        <p:nvSpPr>
          <p:cNvPr id="2" name="Title 1">
            <a:extLst>
              <a:ext uri="{FF2B5EF4-FFF2-40B4-BE49-F238E27FC236}">
                <a16:creationId xmlns:a16="http://schemas.microsoft.com/office/drawing/2014/main" id="{5B2EA69E-4E15-D039-B6D4-D171140477C9}"/>
              </a:ext>
            </a:extLst>
          </p:cNvPr>
          <p:cNvSpPr>
            <a:spLocks noGrp="1"/>
          </p:cNvSpPr>
          <p:nvPr>
            <p:ph type="title"/>
          </p:nvPr>
        </p:nvSpPr>
        <p:spPr>
          <a:xfrm>
            <a:off x="486698" y="1329200"/>
            <a:ext cx="4212163" cy="1216741"/>
          </a:xfrm>
        </p:spPr>
        <p:txBody>
          <a:bodyPr>
            <a:normAutofit/>
          </a:bodyPr>
          <a:lstStyle/>
          <a:p>
            <a:r>
              <a:rPr lang="en-US">
                <a:solidFill>
                  <a:srgbClr val="EBEBEB"/>
                </a:solidFill>
              </a:rPr>
              <a:t>Lexile Stretch Bands</a:t>
            </a:r>
          </a:p>
        </p:txBody>
      </p:sp>
      <p:sp>
        <p:nvSpPr>
          <p:cNvPr id="23"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7382" y="857249"/>
            <a:ext cx="419604" cy="278223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defTabSz="342900" eaLnBrk="1" fontAlgn="auto" hangingPunct="1">
              <a:spcBef>
                <a:spcPts val="0"/>
              </a:spcBef>
              <a:spcAft>
                <a:spcPts val="0"/>
              </a:spcAft>
            </a:pPr>
            <a:endParaRPr lang="en-US" sz="1350" b="0">
              <a:solidFill>
                <a:srgbClr val="FFFFFF"/>
              </a:solidFill>
              <a:latin typeface="Century Gothic" panose="020B0502020202020204"/>
            </a:endParaRPr>
          </a:p>
        </p:txBody>
      </p:sp>
      <p:sp useBgFill="1">
        <p:nvSpPr>
          <p:cNvPr id="25" name="Freeform: Shape 24">
            <a:extLst>
              <a:ext uri="{FF2B5EF4-FFF2-40B4-BE49-F238E27FC236}">
                <a16:creationId xmlns:a16="http://schemas.microsoft.com/office/drawing/2014/main" id="{CE1C74D0-9609-468A-9597-5D87C8A42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99049" y="1355484"/>
            <a:ext cx="5143501" cy="4147033"/>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pPr defTabSz="342900" eaLnBrk="1" fontAlgn="auto" hangingPunct="1">
              <a:spcBef>
                <a:spcPts val="0"/>
              </a:spcBef>
              <a:spcAft>
                <a:spcPts val="0"/>
              </a:spcAft>
            </a:pPr>
            <a:endParaRPr lang="en-US" sz="1350" b="0">
              <a:solidFill>
                <a:srgbClr val="000000"/>
              </a:solidFill>
              <a:latin typeface="Century Gothic" panose="020B0502020202020204"/>
            </a:endParaRPr>
          </a:p>
        </p:txBody>
      </p:sp>
      <p:pic>
        <p:nvPicPr>
          <p:cNvPr id="16" name="Picture 15">
            <a:extLst>
              <a:ext uri="{FF2B5EF4-FFF2-40B4-BE49-F238E27FC236}">
                <a16:creationId xmlns:a16="http://schemas.microsoft.com/office/drawing/2014/main" id="{8BA886F1-9AAF-BE40-4B6D-85418D1A3863}"/>
              </a:ext>
            </a:extLst>
          </p:cNvPr>
          <p:cNvPicPr>
            <a:picLocks noChangeAspect="1"/>
          </p:cNvPicPr>
          <p:nvPr/>
        </p:nvPicPr>
        <p:blipFill>
          <a:blip r:embed="rId2"/>
          <a:stretch>
            <a:fillRect/>
          </a:stretch>
        </p:blipFill>
        <p:spPr>
          <a:xfrm>
            <a:off x="5292753" y="1776022"/>
            <a:ext cx="3851405" cy="3726233"/>
          </a:xfrm>
          <a:prstGeom prst="rect">
            <a:avLst/>
          </a:prstGeom>
          <a:effectLst/>
        </p:spPr>
      </p:pic>
      <p:sp>
        <p:nvSpPr>
          <p:cNvPr id="27" name="Rectangle 26">
            <a:extLst>
              <a:ext uri="{FF2B5EF4-FFF2-40B4-BE49-F238E27FC236}">
                <a16:creationId xmlns:a16="http://schemas.microsoft.com/office/drawing/2014/main" id="{C137128D-E594-4905-9F76-E385F0831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defTabSz="342900" eaLnBrk="1" fontAlgn="auto" hangingPunct="1">
              <a:spcBef>
                <a:spcPts val="0"/>
              </a:spcBef>
              <a:spcAft>
                <a:spcPts val="0"/>
              </a:spcAft>
            </a:pPr>
            <a:endParaRPr lang="en-US" sz="1350" b="0">
              <a:solidFill>
                <a:prstClr val="white"/>
              </a:solidFill>
              <a:latin typeface="Century Gothic" panose="020B0502020202020204"/>
            </a:endParaRPr>
          </a:p>
        </p:txBody>
      </p:sp>
      <p:sp>
        <p:nvSpPr>
          <p:cNvPr id="9" name="Content Placeholder 8">
            <a:extLst>
              <a:ext uri="{FF2B5EF4-FFF2-40B4-BE49-F238E27FC236}">
                <a16:creationId xmlns:a16="http://schemas.microsoft.com/office/drawing/2014/main" id="{F73BEFFA-B213-4EE6-530A-CCE92A765273}"/>
              </a:ext>
            </a:extLst>
          </p:cNvPr>
          <p:cNvSpPr>
            <a:spLocks noGrp="1"/>
          </p:cNvSpPr>
          <p:nvPr>
            <p:ph idx="1"/>
          </p:nvPr>
        </p:nvSpPr>
        <p:spPr>
          <a:xfrm>
            <a:off x="486698" y="2686051"/>
            <a:ext cx="4212162" cy="2839064"/>
          </a:xfrm>
        </p:spPr>
        <p:txBody>
          <a:bodyPr>
            <a:normAutofit/>
          </a:bodyPr>
          <a:lstStyle/>
          <a:p>
            <a:pPr marL="0" indent="0">
              <a:buNone/>
            </a:pPr>
            <a:r>
              <a:rPr lang="en-US" b="0" i="0" dirty="0">
                <a:solidFill>
                  <a:srgbClr val="FFFFFF"/>
                </a:solidFill>
                <a:effectLst/>
              </a:rPr>
              <a:t>These grade and Lexile bands are the basis for determining at what text complexity level students should be reading—and at which grades—to make sure they are ultimately prepared for the reading demands of college and careers.</a:t>
            </a:r>
            <a:endParaRPr lang="en-US" dirty="0">
              <a:solidFill>
                <a:srgbClr val="FFFFFF"/>
              </a:solidFill>
            </a:endParaRPr>
          </a:p>
        </p:txBody>
      </p:sp>
      <p:sp>
        <p:nvSpPr>
          <p:cNvPr id="18" name="Rectangle: Rounded Corners 17">
            <a:extLst>
              <a:ext uri="{FF2B5EF4-FFF2-40B4-BE49-F238E27FC236}">
                <a16:creationId xmlns:a16="http://schemas.microsoft.com/office/drawing/2014/main" id="{845CC139-0B13-E570-A4FF-A62B4F39488F}"/>
              </a:ext>
            </a:extLst>
          </p:cNvPr>
          <p:cNvSpPr/>
          <p:nvPr/>
        </p:nvSpPr>
        <p:spPr>
          <a:xfrm>
            <a:off x="5449129" y="3771900"/>
            <a:ext cx="3510998" cy="797615"/>
          </a:xfrm>
          <a:prstGeom prst="round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342900" eaLnBrk="1" fontAlgn="auto" hangingPunct="1">
              <a:spcBef>
                <a:spcPts val="0"/>
              </a:spcBef>
              <a:spcAft>
                <a:spcPts val="0"/>
              </a:spcAft>
            </a:pPr>
            <a:endParaRPr lang="en-US" sz="1350" b="0">
              <a:solidFill>
                <a:srgbClr val="000000"/>
              </a:solidFill>
              <a:latin typeface="Century Gothic" panose="020B0502020202020204"/>
            </a:endParaRPr>
          </a:p>
        </p:txBody>
      </p:sp>
      <p:sp>
        <p:nvSpPr>
          <p:cNvPr id="19" name="Arrow: Right 18">
            <a:extLst>
              <a:ext uri="{FF2B5EF4-FFF2-40B4-BE49-F238E27FC236}">
                <a16:creationId xmlns:a16="http://schemas.microsoft.com/office/drawing/2014/main" id="{04A43B4B-52DB-2BED-60AC-8D264AA8A9A4}"/>
              </a:ext>
            </a:extLst>
          </p:cNvPr>
          <p:cNvSpPr/>
          <p:nvPr/>
        </p:nvSpPr>
        <p:spPr>
          <a:xfrm rot="2263220">
            <a:off x="4499290" y="3047862"/>
            <a:ext cx="1095789" cy="581439"/>
          </a:xfrm>
          <a:prstGeom prst="rightArrow">
            <a:avLst/>
          </a:prstGeom>
          <a:solidFill>
            <a:srgbClr val="FFFF00"/>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b="0" dirty="0">
              <a:solidFill>
                <a:prstClr val="white"/>
              </a:solidFill>
              <a:latin typeface="Century Gothic" panose="020B0502020202020204"/>
            </a:endParaRPr>
          </a:p>
        </p:txBody>
      </p:sp>
    </p:spTree>
    <p:extLst>
      <p:ext uri="{BB962C8B-B14F-4D97-AF65-F5344CB8AC3E}">
        <p14:creationId xmlns:p14="http://schemas.microsoft.com/office/powerpoint/2010/main" val="3990392760"/>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379A7-8A69-99F5-3805-91B8BF118732}"/>
              </a:ext>
            </a:extLst>
          </p:cNvPr>
          <p:cNvSpPr>
            <a:spLocks noGrp="1"/>
          </p:cNvSpPr>
          <p:nvPr>
            <p:ph type="title"/>
          </p:nvPr>
        </p:nvSpPr>
        <p:spPr>
          <a:xfrm>
            <a:off x="342900" y="1123950"/>
            <a:ext cx="3421380" cy="1394461"/>
          </a:xfrm>
        </p:spPr>
        <p:txBody>
          <a:bodyPr>
            <a:normAutofit/>
          </a:bodyPr>
          <a:lstStyle/>
          <a:p>
            <a:pPr>
              <a:lnSpc>
                <a:spcPct val="90000"/>
              </a:lnSpc>
            </a:pPr>
            <a:r>
              <a:rPr lang="en-US" sz="2400" dirty="0"/>
              <a:t>How Can I Help My Student Reach Their Reading Goal?</a:t>
            </a:r>
          </a:p>
        </p:txBody>
      </p:sp>
      <p:pic>
        <p:nvPicPr>
          <p:cNvPr id="5" name="Content Placeholder 4" descr="A family sitting on a couch looking at a tablet&#10;&#10;Description automatically generated">
            <a:extLst>
              <a:ext uri="{FF2B5EF4-FFF2-40B4-BE49-F238E27FC236}">
                <a16:creationId xmlns:a16="http://schemas.microsoft.com/office/drawing/2014/main" id="{54BD70A4-F85A-F7D4-E012-7A8C0E3FD0A3}"/>
              </a:ext>
            </a:extLst>
          </p:cNvPr>
          <p:cNvPicPr>
            <a:picLocks noChangeAspect="1"/>
          </p:cNvPicPr>
          <p:nvPr/>
        </p:nvPicPr>
        <p:blipFill rotWithShape="1">
          <a:blip r:embed="rId3">
            <a:extLst>
              <a:ext uri="{28A0092B-C50C-407E-A947-70E740481C1C}">
                <a14:useLocalDpi xmlns:a14="http://schemas.microsoft.com/office/drawing/2010/main" val="0"/>
              </a:ext>
            </a:extLst>
          </a:blip>
          <a:srcRect l="6081" r="11946"/>
          <a:stretch/>
        </p:blipFill>
        <p:spPr>
          <a:xfrm>
            <a:off x="3921522" y="1329200"/>
            <a:ext cx="4819258" cy="3924299"/>
          </a:xfrm>
          <a:prstGeom prst="rect">
            <a:avLst/>
          </a:prstGeom>
          <a:effectLst>
            <a:outerShdw blurRad="50800" dist="38100" dir="5400000" algn="t" rotWithShape="0">
              <a:prstClr val="black">
                <a:alpha val="43000"/>
              </a:prstClr>
            </a:outerShdw>
          </a:effectLst>
        </p:spPr>
      </p:pic>
      <p:sp>
        <p:nvSpPr>
          <p:cNvPr id="12" name="Rectangle 11">
            <a:extLst>
              <a:ext uri="{FF2B5EF4-FFF2-40B4-BE49-F238E27FC236}">
                <a16:creationId xmlns:a16="http://schemas.microsoft.com/office/drawing/2014/main" id="{A93A089E-0A16-452C-B341-0F769780D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defTabSz="342900" eaLnBrk="1" fontAlgn="auto" hangingPunct="1">
              <a:spcBef>
                <a:spcPts val="0"/>
              </a:spcBef>
              <a:spcAft>
                <a:spcPts val="0"/>
              </a:spcAft>
            </a:pPr>
            <a:endParaRPr lang="en-US" sz="1350" b="0">
              <a:solidFill>
                <a:prstClr val="white"/>
              </a:solidFill>
              <a:latin typeface="Century Gothic" panose="020B0502020202020204"/>
            </a:endParaRPr>
          </a:p>
        </p:txBody>
      </p:sp>
      <p:sp>
        <p:nvSpPr>
          <p:cNvPr id="9" name="Content Placeholder 8">
            <a:extLst>
              <a:ext uri="{FF2B5EF4-FFF2-40B4-BE49-F238E27FC236}">
                <a16:creationId xmlns:a16="http://schemas.microsoft.com/office/drawing/2014/main" id="{0B47B2D4-E460-52BD-ADFB-3BC2C89CA3D8}"/>
              </a:ext>
            </a:extLst>
          </p:cNvPr>
          <p:cNvSpPr>
            <a:spLocks noGrp="1"/>
          </p:cNvSpPr>
          <p:nvPr>
            <p:ph idx="1"/>
          </p:nvPr>
        </p:nvSpPr>
        <p:spPr>
          <a:xfrm>
            <a:off x="182881" y="2348120"/>
            <a:ext cx="3421380" cy="3540815"/>
          </a:xfrm>
        </p:spPr>
        <p:txBody>
          <a:bodyPr>
            <a:normAutofit/>
          </a:bodyPr>
          <a:lstStyle/>
          <a:p>
            <a:pPr>
              <a:buFont typeface="Wingdings" panose="05000000000000000000" pitchFamily="2" charset="2"/>
              <a:buChar char="q"/>
            </a:pPr>
            <a:r>
              <a:rPr lang="en-US" dirty="0"/>
              <a:t>Know your child’s Lexile measure and ensure they are reading between those levels.</a:t>
            </a:r>
          </a:p>
          <a:p>
            <a:pPr lvl="1">
              <a:buFont typeface="Wingdings" panose="05000000000000000000" pitchFamily="2" charset="2"/>
              <a:buChar char="q"/>
            </a:pPr>
            <a:r>
              <a:rPr lang="en-US" dirty="0"/>
              <a:t>Be sure students don’t read more than 50L measures below their levels and more than 100L measures above their levels.</a:t>
            </a:r>
          </a:p>
          <a:p>
            <a:pPr>
              <a:buFont typeface="Wingdings" panose="05000000000000000000" pitchFamily="2" charset="2"/>
              <a:buChar char="q"/>
            </a:pPr>
            <a:r>
              <a:rPr lang="en-US" dirty="0"/>
              <a:t>Encourage your child to read for 25-30 minutes at home.</a:t>
            </a:r>
          </a:p>
          <a:p>
            <a:pPr>
              <a:buFont typeface="Wingdings" panose="05000000000000000000" pitchFamily="2" charset="2"/>
              <a:buChar char="q"/>
            </a:pPr>
            <a:r>
              <a:rPr lang="en-US" dirty="0"/>
              <a:t>Encourage progress and track improvements. </a:t>
            </a:r>
          </a:p>
          <a:p>
            <a:pPr>
              <a:buFont typeface="Wingdings" panose="05000000000000000000" pitchFamily="2" charset="2"/>
              <a:buChar char="q"/>
            </a:pPr>
            <a:r>
              <a:rPr lang="en-US" dirty="0"/>
              <a:t>Celebrate your child’s reading accomplishments.</a:t>
            </a:r>
          </a:p>
        </p:txBody>
      </p:sp>
    </p:spTree>
    <p:extLst>
      <p:ext uri="{BB962C8B-B14F-4D97-AF65-F5344CB8AC3E}">
        <p14:creationId xmlns:p14="http://schemas.microsoft.com/office/powerpoint/2010/main" val="29644619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8F92-9D5C-CCFD-CCBB-32937744B72D}"/>
              </a:ext>
            </a:extLst>
          </p:cNvPr>
          <p:cNvSpPr>
            <a:spLocks noGrp="1"/>
          </p:cNvSpPr>
          <p:nvPr>
            <p:ph type="title"/>
          </p:nvPr>
        </p:nvSpPr>
        <p:spPr>
          <a:xfrm>
            <a:off x="0" y="857251"/>
            <a:ext cx="5722620" cy="1125608"/>
          </a:xfrm>
        </p:spPr>
        <p:txBody>
          <a:bodyPr>
            <a:normAutofit/>
          </a:bodyPr>
          <a:lstStyle/>
          <a:p>
            <a:pPr algn="ctr"/>
            <a:r>
              <a:rPr lang="en-US" b="1" dirty="0"/>
              <a:t>READ EVERYDAY!</a:t>
            </a:r>
          </a:p>
        </p:txBody>
      </p:sp>
      <p:pic>
        <p:nvPicPr>
          <p:cNvPr id="5" name="Content Placeholder 4" descr="A family reading a book together&#10;&#10;Description automatically generated">
            <a:extLst>
              <a:ext uri="{FF2B5EF4-FFF2-40B4-BE49-F238E27FC236}">
                <a16:creationId xmlns:a16="http://schemas.microsoft.com/office/drawing/2014/main" id="{6FC9738E-AB00-17C6-F66E-8C4173A6F869}"/>
              </a:ext>
            </a:extLst>
          </p:cNvPr>
          <p:cNvPicPr>
            <a:picLocks noChangeAspect="1"/>
          </p:cNvPicPr>
          <p:nvPr/>
        </p:nvPicPr>
        <p:blipFill rotWithShape="1">
          <a:blip r:embed="rId3">
            <a:extLst>
              <a:ext uri="{28A0092B-C50C-407E-A947-70E740481C1C}">
                <a14:useLocalDpi xmlns:a14="http://schemas.microsoft.com/office/drawing/2010/main" val="0"/>
              </a:ext>
            </a:extLst>
          </a:blip>
          <a:srcRect r="3722" b="4"/>
          <a:stretch/>
        </p:blipFill>
        <p:spPr>
          <a:xfrm>
            <a:off x="5665604" y="1177786"/>
            <a:ext cx="3308024" cy="2293380"/>
          </a:xfrm>
          <a:prstGeom prst="rect">
            <a:avLst/>
          </a:prstGeom>
          <a:effectLst>
            <a:outerShdw blurRad="50800" dist="38100" dir="5400000" algn="t" rotWithShape="0">
              <a:prstClr val="black">
                <a:alpha val="43000"/>
              </a:prstClr>
            </a:outerShdw>
          </a:effectLst>
        </p:spPr>
      </p:pic>
      <p:sp>
        <p:nvSpPr>
          <p:cNvPr id="14" name="Rectangle 13">
            <a:extLst>
              <a:ext uri="{FF2B5EF4-FFF2-40B4-BE49-F238E27FC236}">
                <a16:creationId xmlns:a16="http://schemas.microsoft.com/office/drawing/2014/main" id="{78D66203-18BB-40A2-B632-9356FE169D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defTabSz="342900" eaLnBrk="1" fontAlgn="auto" hangingPunct="1">
              <a:spcBef>
                <a:spcPts val="0"/>
              </a:spcBef>
              <a:spcAft>
                <a:spcPts val="0"/>
              </a:spcAft>
            </a:pPr>
            <a:endParaRPr lang="en-US" sz="1350" b="0">
              <a:solidFill>
                <a:prstClr val="white"/>
              </a:solidFill>
              <a:latin typeface="Century Gothic" panose="020B0502020202020204"/>
            </a:endParaRPr>
          </a:p>
        </p:txBody>
      </p:sp>
      <p:pic>
        <p:nvPicPr>
          <p:cNvPr id="9" name="Content Placeholder 8" descr="A person and person reading a book&#10;&#10;Description automatically generated">
            <a:extLst>
              <a:ext uri="{FF2B5EF4-FFF2-40B4-BE49-F238E27FC236}">
                <a16:creationId xmlns:a16="http://schemas.microsoft.com/office/drawing/2014/main" id="{E9CFB872-03EB-EA7D-B3A3-E099E3864744}"/>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a:stretch/>
        </p:blipFill>
        <p:spPr>
          <a:xfrm>
            <a:off x="2150691" y="3550827"/>
            <a:ext cx="3440070" cy="2293381"/>
          </a:xfrm>
        </p:spPr>
      </p:pic>
      <p:pic>
        <p:nvPicPr>
          <p:cNvPr id="7" name="Picture 6" descr="A family reading a book&#10;&#10;Description automatically generated">
            <a:extLst>
              <a:ext uri="{FF2B5EF4-FFF2-40B4-BE49-F238E27FC236}">
                <a16:creationId xmlns:a16="http://schemas.microsoft.com/office/drawing/2014/main" id="{2C8F4695-1095-1434-20BB-7074DBDB1FA4}"/>
              </a:ext>
            </a:extLst>
          </p:cNvPr>
          <p:cNvPicPr>
            <a:picLocks noChangeAspect="1"/>
          </p:cNvPicPr>
          <p:nvPr/>
        </p:nvPicPr>
        <p:blipFill rotWithShape="1">
          <a:blip r:embed="rId5">
            <a:extLst>
              <a:ext uri="{28A0092B-C50C-407E-A947-70E740481C1C}">
                <a14:useLocalDpi xmlns:a14="http://schemas.microsoft.com/office/drawing/2010/main" val="0"/>
              </a:ext>
            </a:extLst>
          </a:blip>
          <a:srcRect l="3718" r="3" b="4"/>
          <a:stretch/>
        </p:blipFill>
        <p:spPr>
          <a:xfrm>
            <a:off x="5665604" y="3550828"/>
            <a:ext cx="3308024" cy="2293380"/>
          </a:xfrm>
          <a:prstGeom prst="rect">
            <a:avLst/>
          </a:prstGeom>
          <a:effectLst>
            <a:outerShdw blurRad="50800" dist="38100" dir="5400000" algn="t" rotWithShape="0">
              <a:prstClr val="black">
                <a:alpha val="43000"/>
              </a:prstClr>
            </a:outerShdw>
          </a:effectLst>
        </p:spPr>
      </p:pic>
      <p:pic>
        <p:nvPicPr>
          <p:cNvPr id="12" name="Picture 11" descr="A group of people reading a book&#10;&#10;Description automatically generated">
            <a:extLst>
              <a:ext uri="{FF2B5EF4-FFF2-40B4-BE49-F238E27FC236}">
                <a16:creationId xmlns:a16="http://schemas.microsoft.com/office/drawing/2014/main" id="{2F6E0483-ADDA-500F-C55F-F3A15144F0AA}"/>
              </a:ext>
            </a:extLst>
          </p:cNvPr>
          <p:cNvPicPr>
            <a:picLocks noChangeAspect="1"/>
          </p:cNvPicPr>
          <p:nvPr/>
        </p:nvPicPr>
        <p:blipFill rotWithShape="1">
          <a:blip r:embed="rId6">
            <a:extLst>
              <a:ext uri="{28A0092B-C50C-407E-A947-70E740481C1C}">
                <a14:useLocalDpi xmlns:a14="http://schemas.microsoft.com/office/drawing/2010/main" val="0"/>
              </a:ext>
            </a:extLst>
          </a:blip>
          <a:srcRect t="4874" b="10056"/>
          <a:stretch/>
        </p:blipFill>
        <p:spPr>
          <a:xfrm>
            <a:off x="2136876" y="1520190"/>
            <a:ext cx="3453886" cy="1950976"/>
          </a:xfrm>
          <a:prstGeom prst="rect">
            <a:avLst/>
          </a:prstGeom>
        </p:spPr>
      </p:pic>
      <p:pic>
        <p:nvPicPr>
          <p:cNvPr id="15" name="Picture 14" descr="A person reading a book with two children&#10;&#10;Description automatically generated">
            <a:extLst>
              <a:ext uri="{FF2B5EF4-FFF2-40B4-BE49-F238E27FC236}">
                <a16:creationId xmlns:a16="http://schemas.microsoft.com/office/drawing/2014/main" id="{D5C83DCB-A45B-71FF-055D-82F08D3311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741" y="1520190"/>
            <a:ext cx="2056714" cy="1351555"/>
          </a:xfrm>
          <a:prstGeom prst="rect">
            <a:avLst/>
          </a:prstGeom>
        </p:spPr>
      </p:pic>
      <p:pic>
        <p:nvPicPr>
          <p:cNvPr id="17" name="Picture 16" descr="A family sitting on a couch reading a book&#10;&#10;Description automatically generated">
            <a:extLst>
              <a:ext uri="{FF2B5EF4-FFF2-40B4-BE49-F238E27FC236}">
                <a16:creationId xmlns:a16="http://schemas.microsoft.com/office/drawing/2014/main" id="{5FF093C8-1F6A-F0E2-20E7-5300B3E330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062" y="2989857"/>
            <a:ext cx="2056714" cy="1371410"/>
          </a:xfrm>
          <a:prstGeom prst="rect">
            <a:avLst/>
          </a:prstGeom>
        </p:spPr>
      </p:pic>
      <p:pic>
        <p:nvPicPr>
          <p:cNvPr id="19" name="Picture 18" descr="A person and person reading a book&#10;&#10;Description automatically generated">
            <a:extLst>
              <a:ext uri="{FF2B5EF4-FFF2-40B4-BE49-F238E27FC236}">
                <a16:creationId xmlns:a16="http://schemas.microsoft.com/office/drawing/2014/main" id="{6F0CDF13-02A7-F70B-10C1-49FA23CBA2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75" y="4487097"/>
            <a:ext cx="2039374" cy="1357111"/>
          </a:xfrm>
          <a:prstGeom prst="rect">
            <a:avLst/>
          </a:prstGeom>
        </p:spPr>
      </p:pic>
    </p:spTree>
    <p:extLst>
      <p:ext uri="{BB962C8B-B14F-4D97-AF65-F5344CB8AC3E}">
        <p14:creationId xmlns:p14="http://schemas.microsoft.com/office/powerpoint/2010/main" val="2312977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6EDD8-8B9B-857F-C203-976A676A420C}"/>
              </a:ext>
            </a:extLst>
          </p:cNvPr>
          <p:cNvSpPr>
            <a:spLocks noGrp="1"/>
          </p:cNvSpPr>
          <p:nvPr>
            <p:ph type="title"/>
          </p:nvPr>
        </p:nvSpPr>
        <p:spPr>
          <a:xfrm>
            <a:off x="484584" y="1196789"/>
            <a:ext cx="7053542" cy="607164"/>
          </a:xfrm>
        </p:spPr>
        <p:txBody>
          <a:bodyPr/>
          <a:lstStyle/>
          <a:p>
            <a:pPr algn="ctr"/>
            <a:r>
              <a:rPr lang="en-US" dirty="0"/>
              <a:t>Resources</a:t>
            </a:r>
          </a:p>
        </p:txBody>
      </p:sp>
      <p:sp>
        <p:nvSpPr>
          <p:cNvPr id="3" name="Content Placeholder 2">
            <a:extLst>
              <a:ext uri="{FF2B5EF4-FFF2-40B4-BE49-F238E27FC236}">
                <a16:creationId xmlns:a16="http://schemas.microsoft.com/office/drawing/2014/main" id="{3ACB0D94-19D2-FEAE-F55E-550EBD73345F}"/>
              </a:ext>
            </a:extLst>
          </p:cNvPr>
          <p:cNvSpPr>
            <a:spLocks noGrp="1"/>
          </p:cNvSpPr>
          <p:nvPr>
            <p:ph idx="1"/>
          </p:nvPr>
        </p:nvSpPr>
        <p:spPr/>
        <p:txBody>
          <a:bodyPr vert="horz" lIns="91440" tIns="45720" rIns="91440" bIns="45720" rtlCol="0" anchor="t">
            <a:normAutofit/>
          </a:bodyPr>
          <a:lstStyle/>
          <a:p>
            <a:r>
              <a:rPr lang="en-US" dirty="0"/>
              <a:t>GADOE- https://www.gadoe.org</a:t>
            </a:r>
          </a:p>
          <a:p>
            <a:endParaRPr lang="en-US" dirty="0"/>
          </a:p>
          <a:p>
            <a:r>
              <a:rPr lang="en-US" dirty="0"/>
              <a:t>Lexile Stretch Bands: </a:t>
            </a:r>
            <a:r>
              <a:rPr lang="en-US" dirty="0">
                <a:ea typeface="+mj-lt"/>
                <a:cs typeface="+mj-lt"/>
                <a:hlinkClick r:id="rId2"/>
              </a:rPr>
              <a:t>https://hub.lexile.com/lexile-grade-level-charts/</a:t>
            </a:r>
            <a:r>
              <a:rPr lang="en-US" dirty="0">
                <a:ea typeface="+mj-lt"/>
                <a:cs typeface="+mj-lt"/>
              </a:rPr>
              <a:t> </a:t>
            </a:r>
          </a:p>
        </p:txBody>
      </p:sp>
    </p:spTree>
    <p:extLst>
      <p:ext uri="{BB962C8B-B14F-4D97-AF65-F5344CB8AC3E}">
        <p14:creationId xmlns:p14="http://schemas.microsoft.com/office/powerpoint/2010/main" val="698489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7AEA068-21FA-7B8B-BC1B-CBC2BCD5DAD2}"/>
              </a:ext>
            </a:extLst>
          </p:cNvPr>
          <p:cNvSpPr>
            <a:spLocks noGrp="1" noChangeArrowheads="1"/>
          </p:cNvSpPr>
          <p:nvPr>
            <p:ph type="title"/>
          </p:nvPr>
        </p:nvSpPr>
        <p:spPr>
          <a:xfrm>
            <a:off x="304800" y="304800"/>
            <a:ext cx="8534400" cy="1143000"/>
          </a:xfrm>
        </p:spPr>
        <p:txBody>
          <a:bodyPr/>
          <a:lstStyle/>
          <a:p>
            <a:pPr eaLnBrk="1" hangingPunct="1"/>
            <a:r>
              <a:rPr lang="en-US" altLang="en-US" sz="4000" b="1"/>
              <a:t>How does our School Spend     Title I Money?</a:t>
            </a:r>
          </a:p>
        </p:txBody>
      </p:sp>
      <p:sp>
        <p:nvSpPr>
          <p:cNvPr id="11267" name="Rectangle 3">
            <a:extLst>
              <a:ext uri="{FF2B5EF4-FFF2-40B4-BE49-F238E27FC236}">
                <a16:creationId xmlns:a16="http://schemas.microsoft.com/office/drawing/2014/main" id="{04C725A8-DECA-3F0F-46A4-BB6F64C54F2C}"/>
              </a:ext>
            </a:extLst>
          </p:cNvPr>
          <p:cNvSpPr>
            <a:spLocks noGrp="1" noChangeArrowheads="1"/>
          </p:cNvSpPr>
          <p:nvPr>
            <p:ph idx="1"/>
          </p:nvPr>
        </p:nvSpPr>
        <p:spPr>
          <a:xfrm>
            <a:off x="457200" y="1752600"/>
            <a:ext cx="8229600" cy="4830763"/>
          </a:xfrm>
        </p:spPr>
        <p:txBody>
          <a:bodyPr/>
          <a:lstStyle/>
          <a:p>
            <a:pPr eaLnBrk="1" hangingPunct="1"/>
            <a:r>
              <a:rPr lang="en-US" altLang="en-US"/>
              <a:t>Instructional Supplies</a:t>
            </a:r>
          </a:p>
          <a:p>
            <a:pPr eaLnBrk="1" hangingPunct="1"/>
            <a:r>
              <a:rPr lang="en-US" altLang="en-US"/>
              <a:t>Technology</a:t>
            </a:r>
          </a:p>
          <a:p>
            <a:pPr eaLnBrk="1" hangingPunct="1"/>
            <a:r>
              <a:rPr lang="en-US" altLang="en-US"/>
              <a:t>Professional Development</a:t>
            </a:r>
          </a:p>
          <a:p>
            <a:pPr eaLnBrk="1" hangingPunct="1"/>
            <a:r>
              <a:rPr lang="en-US" altLang="en-US"/>
              <a:t>Personnel</a:t>
            </a:r>
          </a:p>
          <a:p>
            <a:pPr lvl="1" eaLnBrk="1" hangingPunct="1"/>
            <a:r>
              <a:rPr lang="en-US" altLang="en-US" sz="2400"/>
              <a:t>Family Engagement Liaison</a:t>
            </a:r>
          </a:p>
          <a:p>
            <a:pPr lvl="1" eaLnBrk="1" hangingPunct="1"/>
            <a:r>
              <a:rPr lang="en-US" altLang="en-US" sz="2400"/>
              <a:t>Academic Support</a:t>
            </a:r>
          </a:p>
          <a:p>
            <a:pPr eaLnBrk="1" hangingPunct="1"/>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5C5CEED-E1D2-E827-61A8-B947BEA39634}"/>
              </a:ext>
            </a:extLst>
          </p:cNvPr>
          <p:cNvSpPr>
            <a:spLocks noGrp="1" noChangeArrowheads="1"/>
          </p:cNvSpPr>
          <p:nvPr>
            <p:ph type="title"/>
          </p:nvPr>
        </p:nvSpPr>
        <p:spPr/>
        <p:txBody>
          <a:bodyPr/>
          <a:lstStyle/>
          <a:p>
            <a:pPr eaLnBrk="1" hangingPunct="1"/>
            <a:r>
              <a:rPr lang="en-US" altLang="en-US" sz="4000" b="1"/>
              <a:t>How does our school participate in the Title I program?</a:t>
            </a:r>
          </a:p>
        </p:txBody>
      </p:sp>
      <p:sp>
        <p:nvSpPr>
          <p:cNvPr id="7171" name="Rectangle 3">
            <a:extLst>
              <a:ext uri="{FF2B5EF4-FFF2-40B4-BE49-F238E27FC236}">
                <a16:creationId xmlns:a16="http://schemas.microsoft.com/office/drawing/2014/main" id="{9FE39F4C-27CE-9D93-7893-D85538374442}"/>
              </a:ext>
            </a:extLst>
          </p:cNvPr>
          <p:cNvSpPr>
            <a:spLocks noGrp="1" noChangeArrowheads="1"/>
          </p:cNvSpPr>
          <p:nvPr>
            <p:ph idx="1"/>
          </p:nvPr>
        </p:nvSpPr>
        <p:spPr>
          <a:xfrm>
            <a:off x="228600" y="1676400"/>
            <a:ext cx="8763000" cy="1905000"/>
          </a:xfrm>
        </p:spPr>
        <p:txBody>
          <a:bodyPr/>
          <a:lstStyle/>
          <a:p>
            <a:pPr marL="0" indent="0" algn="ctr" eaLnBrk="1" hangingPunct="1">
              <a:buFontTx/>
              <a:buNone/>
              <a:defRPr/>
            </a:pPr>
            <a:r>
              <a:rPr lang="en-US" altLang="en-US" sz="2800" dirty="0">
                <a:latin typeface="Arial Rounded MT Bold" panose="020F0704030504030204" pitchFamily="34" charset="0"/>
              </a:rPr>
              <a:t>We follow all Federal and State Regulations as directed by Dana Morris, Houston County’s         </a:t>
            </a:r>
          </a:p>
          <a:p>
            <a:pPr marL="0" indent="0" algn="ctr" eaLnBrk="1" hangingPunct="1">
              <a:buFontTx/>
              <a:buNone/>
              <a:defRPr/>
            </a:pPr>
            <a:r>
              <a:rPr lang="en-US" altLang="en-US" sz="2800" dirty="0">
                <a:latin typeface="Arial Rounded MT Bold" panose="020F0704030504030204" pitchFamily="34" charset="0"/>
              </a:rPr>
              <a:t>Director of Federal Programs</a:t>
            </a:r>
          </a:p>
          <a:p>
            <a:pPr eaLnBrk="1" hangingPunct="1">
              <a:defRPr/>
            </a:pPr>
            <a:endParaRPr lang="en-US" altLang="en-US" dirty="0"/>
          </a:p>
          <a:p>
            <a:pPr eaLnBrk="1" hangingPunct="1">
              <a:defRPr/>
            </a:pPr>
            <a:endParaRPr lang="en-US" altLang="en-US" dirty="0"/>
          </a:p>
        </p:txBody>
      </p:sp>
      <p:pic>
        <p:nvPicPr>
          <p:cNvPr id="13316" name="Picture 4" descr="Title I / Title I">
            <a:extLst>
              <a:ext uri="{FF2B5EF4-FFF2-40B4-BE49-F238E27FC236}">
                <a16:creationId xmlns:a16="http://schemas.microsoft.com/office/drawing/2014/main" id="{16C38105-B4B2-7B0E-DFF6-2AF95A08D1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505200"/>
            <a:ext cx="3581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9EA26A2-53E7-5377-F8E1-880A1013E350}"/>
              </a:ext>
            </a:extLst>
          </p:cNvPr>
          <p:cNvSpPr>
            <a:spLocks noGrp="1" noChangeArrowheads="1"/>
          </p:cNvSpPr>
          <p:nvPr>
            <p:ph type="title"/>
          </p:nvPr>
        </p:nvSpPr>
        <p:spPr/>
        <p:txBody>
          <a:bodyPr/>
          <a:lstStyle/>
          <a:p>
            <a:pPr eaLnBrk="1" hangingPunct="1"/>
            <a:r>
              <a:rPr lang="en-US" altLang="en-US" sz="4000" b="1"/>
              <a:t>What are our school’s                    Title I requirements?</a:t>
            </a:r>
          </a:p>
        </p:txBody>
      </p:sp>
      <p:sp>
        <p:nvSpPr>
          <p:cNvPr id="15363" name="Rectangle 3">
            <a:extLst>
              <a:ext uri="{FF2B5EF4-FFF2-40B4-BE49-F238E27FC236}">
                <a16:creationId xmlns:a16="http://schemas.microsoft.com/office/drawing/2014/main" id="{66061B6B-22EF-6904-806C-A7334CFA892C}"/>
              </a:ext>
            </a:extLst>
          </p:cNvPr>
          <p:cNvSpPr>
            <a:spLocks noGrp="1" noChangeArrowheads="1"/>
          </p:cNvSpPr>
          <p:nvPr>
            <p:ph idx="1"/>
          </p:nvPr>
        </p:nvSpPr>
        <p:spPr>
          <a:xfrm>
            <a:off x="609600" y="1720850"/>
            <a:ext cx="8229600" cy="4527550"/>
          </a:xfrm>
        </p:spPr>
        <p:txBody>
          <a:bodyPr/>
          <a:lstStyle/>
          <a:p>
            <a:pPr eaLnBrk="1" hangingPunct="1">
              <a:lnSpc>
                <a:spcPct val="90000"/>
              </a:lnSpc>
            </a:pPr>
            <a:r>
              <a:rPr lang="en-US" altLang="en-US"/>
              <a:t>Schoolwide Title I School</a:t>
            </a:r>
          </a:p>
          <a:p>
            <a:pPr lvl="1" eaLnBrk="1" hangingPunct="1">
              <a:lnSpc>
                <a:spcPct val="90000"/>
              </a:lnSpc>
            </a:pPr>
            <a:r>
              <a:rPr lang="en-US" altLang="en-US" sz="2400"/>
              <a:t>Title I funds can be used with students</a:t>
            </a:r>
          </a:p>
          <a:p>
            <a:pPr lvl="2" eaLnBrk="1" hangingPunct="1">
              <a:lnSpc>
                <a:spcPct val="90000"/>
              </a:lnSpc>
            </a:pPr>
            <a:r>
              <a:rPr lang="en-US" altLang="en-US"/>
              <a:t>Examples</a:t>
            </a:r>
          </a:p>
          <a:p>
            <a:pPr lvl="3" eaLnBrk="1" hangingPunct="1">
              <a:lnSpc>
                <a:spcPct val="90000"/>
              </a:lnSpc>
            </a:pPr>
            <a:r>
              <a:rPr lang="en-US" altLang="en-US"/>
              <a:t>Math and ELA Instructional Resources</a:t>
            </a:r>
          </a:p>
          <a:p>
            <a:pPr lvl="3" eaLnBrk="1" hangingPunct="1">
              <a:lnSpc>
                <a:spcPct val="90000"/>
              </a:lnSpc>
            </a:pPr>
            <a:r>
              <a:rPr lang="en-US" altLang="en-US"/>
              <a:t>Professional Learning for staff</a:t>
            </a:r>
          </a:p>
          <a:p>
            <a:pPr lvl="3" eaLnBrk="1" hangingPunct="1">
              <a:lnSpc>
                <a:spcPct val="90000"/>
              </a:lnSpc>
            </a:pPr>
            <a:r>
              <a:rPr lang="en-US" altLang="en-US"/>
              <a:t>Consumable supplies (paper, notebooks, pencils)</a:t>
            </a:r>
          </a:p>
          <a:p>
            <a:pPr lvl="3" eaLnBrk="1" hangingPunct="1">
              <a:lnSpc>
                <a:spcPct val="90000"/>
              </a:lnSpc>
            </a:pPr>
            <a:r>
              <a:rPr lang="en-US" altLang="en-US"/>
              <a:t>Personnel</a:t>
            </a:r>
          </a:p>
          <a:p>
            <a:pPr lvl="1" eaLnBrk="1" hangingPunct="1">
              <a:lnSpc>
                <a:spcPct val="90000"/>
              </a:lnSpc>
            </a:pPr>
            <a:r>
              <a:rPr lang="en-US" altLang="en-US" sz="2400"/>
              <a:t>Report School Status to Parents</a:t>
            </a:r>
          </a:p>
          <a:p>
            <a:pPr lvl="1" eaLnBrk="1" hangingPunct="1">
              <a:lnSpc>
                <a:spcPct val="90000"/>
              </a:lnSpc>
            </a:pPr>
            <a:r>
              <a:rPr lang="en-US" altLang="en-US" sz="2400"/>
              <a:t>Provide Opportunities for Parental Capacity Building</a:t>
            </a:r>
          </a:p>
          <a:p>
            <a:pPr lvl="1" eaLnBrk="1" hangingPunct="1">
              <a:lnSpc>
                <a:spcPct val="90000"/>
              </a:lnSpc>
            </a:pPr>
            <a:r>
              <a:rPr lang="en-US" altLang="en-US" sz="2400"/>
              <a:t>Maintain Highly Qualified Staff</a:t>
            </a:r>
          </a:p>
          <a:p>
            <a:pPr eaLnBrk="1" hangingPunct="1">
              <a:lnSpc>
                <a:spcPct val="90000"/>
              </a:lnSpc>
            </a:pP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1049C1A4-78A0-638F-1D30-39A6A2A4C5AC}"/>
              </a:ext>
            </a:extLst>
          </p:cNvPr>
          <p:cNvSpPr>
            <a:spLocks noGrp="1" noChangeArrowheads="1"/>
          </p:cNvSpPr>
          <p:nvPr>
            <p:ph idx="1"/>
          </p:nvPr>
        </p:nvSpPr>
        <p:spPr>
          <a:xfrm>
            <a:off x="304800" y="3581400"/>
            <a:ext cx="8572500" cy="2667000"/>
          </a:xfrm>
        </p:spPr>
        <p:txBody>
          <a:bodyPr/>
          <a:lstStyle/>
          <a:p>
            <a:pPr>
              <a:lnSpc>
                <a:spcPct val="107000"/>
              </a:lnSpc>
              <a:spcBef>
                <a:spcPts val="0"/>
              </a:spcBef>
              <a:spcAft>
                <a:spcPts val="0"/>
              </a:spcAft>
              <a:buFont typeface="Wingdings" panose="05000000000000000000" pitchFamily="2" charset="2"/>
              <a:buChar char="§"/>
              <a:defRPr/>
            </a:pPr>
            <a:r>
              <a:rPr lang="en-US" sz="2200" b="1" dirty="0">
                <a:latin typeface="Calibri"/>
                <a:ea typeface="Calibri"/>
                <a:cs typeface="Times New Roman"/>
              </a:rPr>
              <a:t>To have 50 % of the lowest 25% of students reading at or above the appropriate grade level Lexile by May 20, 2026. Monitoring will take place two time during the school year.</a:t>
            </a:r>
          </a:p>
          <a:p>
            <a:pPr marL="0" indent="0">
              <a:lnSpc>
                <a:spcPct val="107000"/>
              </a:lnSpc>
              <a:spcBef>
                <a:spcPts val="0"/>
              </a:spcBef>
              <a:spcAft>
                <a:spcPts val="0"/>
              </a:spcAft>
              <a:buFontTx/>
              <a:buNone/>
              <a:defRPr/>
            </a:pPr>
            <a:endParaRPr lang="en-US" sz="22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buFont typeface="Wingdings" panose="05000000000000000000" pitchFamily="2" charset="2"/>
              <a:buChar char="§"/>
              <a:defRPr/>
            </a:pPr>
            <a:r>
              <a:rPr lang="en-US" sz="2200" b="1" dirty="0">
                <a:latin typeface="Calibri" panose="020F0502020204030204" pitchFamily="34" charset="0"/>
                <a:ea typeface="Calibri" panose="020F0502020204030204" pitchFamily="34" charset="0"/>
                <a:cs typeface="Times New Roman" panose="02020603050405020304" pitchFamily="18" charset="0"/>
              </a:rPr>
              <a:t>To have 50 % of the students meet or exceed grade level targets in all academic content areas.</a:t>
            </a:r>
          </a:p>
          <a:p>
            <a:pPr marL="0" indent="0" eaLnBrk="1" hangingPunct="1">
              <a:lnSpc>
                <a:spcPct val="90000"/>
              </a:lnSpc>
              <a:buFontTx/>
              <a:buNone/>
              <a:defRPr/>
            </a:pPr>
            <a:endParaRPr lang="en-US" altLang="en-US" sz="2800" dirty="0"/>
          </a:p>
          <a:p>
            <a:pPr marL="0" indent="0" eaLnBrk="1" hangingPunct="1">
              <a:lnSpc>
                <a:spcPct val="90000"/>
              </a:lnSpc>
              <a:buFontTx/>
              <a:buNone/>
              <a:defRPr/>
            </a:pPr>
            <a:endParaRPr lang="en-US" altLang="en-US" sz="2800" dirty="0"/>
          </a:p>
          <a:p>
            <a:pPr eaLnBrk="1" hangingPunct="1">
              <a:lnSpc>
                <a:spcPct val="90000"/>
              </a:lnSpc>
              <a:defRPr/>
            </a:pPr>
            <a:endParaRPr lang="en-US" altLang="en-US" sz="800" dirty="0"/>
          </a:p>
        </p:txBody>
      </p:sp>
      <p:sp>
        <p:nvSpPr>
          <p:cNvPr id="17411" name="TextBox 1">
            <a:extLst>
              <a:ext uri="{FF2B5EF4-FFF2-40B4-BE49-F238E27FC236}">
                <a16:creationId xmlns:a16="http://schemas.microsoft.com/office/drawing/2014/main" id="{C509D3E7-82B2-2BAB-2B60-BB7B6667D1E2}"/>
              </a:ext>
            </a:extLst>
          </p:cNvPr>
          <p:cNvSpPr txBox="1">
            <a:spLocks noChangeArrowheads="1"/>
          </p:cNvSpPr>
          <p:nvPr/>
        </p:nvSpPr>
        <p:spPr bwMode="auto">
          <a:xfrm>
            <a:off x="381000" y="685800"/>
            <a:ext cx="838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a:t>Huntington Middle Schoolwide Goals</a:t>
            </a:r>
          </a:p>
        </p:txBody>
      </p:sp>
      <p:pic>
        <p:nvPicPr>
          <p:cNvPr id="17412" name="Picture 3">
            <a:extLst>
              <a:ext uri="{FF2B5EF4-FFF2-40B4-BE49-F238E27FC236}">
                <a16:creationId xmlns:a16="http://schemas.microsoft.com/office/drawing/2014/main" id="{B95BD738-6659-D19B-4500-8D513269EB24}"/>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581400" y="1676400"/>
            <a:ext cx="175260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1D7EEEB-8BFA-F19E-C226-CFC177EA49B5}"/>
              </a:ext>
            </a:extLst>
          </p:cNvPr>
          <p:cNvSpPr>
            <a:spLocks noGrp="1" noChangeArrowheads="1"/>
          </p:cNvSpPr>
          <p:nvPr>
            <p:ph type="title"/>
          </p:nvPr>
        </p:nvSpPr>
        <p:spPr>
          <a:xfrm>
            <a:off x="457200" y="1676400"/>
            <a:ext cx="8229600" cy="1143000"/>
          </a:xfrm>
        </p:spPr>
        <p:txBody>
          <a:bodyPr/>
          <a:lstStyle/>
          <a:p>
            <a:pPr marL="571500" indent="-571500" eaLnBrk="1" hangingPunct="1">
              <a:buFont typeface="Wingdings" panose="05000000000000000000" pitchFamily="2" charset="2"/>
              <a:buChar char="v"/>
            </a:pPr>
            <a:r>
              <a:rPr lang="en-US" altLang="en-US" sz="3600" b="1"/>
              <a:t>HMS Student Programs/Supports</a:t>
            </a:r>
          </a:p>
        </p:txBody>
      </p:sp>
      <p:sp>
        <p:nvSpPr>
          <p:cNvPr id="19459" name="Rectangle 3">
            <a:extLst>
              <a:ext uri="{FF2B5EF4-FFF2-40B4-BE49-F238E27FC236}">
                <a16:creationId xmlns:a16="http://schemas.microsoft.com/office/drawing/2014/main" id="{4348D9AC-C8F9-14E6-79C6-E842F2E4C380}"/>
              </a:ext>
            </a:extLst>
          </p:cNvPr>
          <p:cNvSpPr>
            <a:spLocks noGrp="1" noChangeArrowheads="1"/>
          </p:cNvSpPr>
          <p:nvPr>
            <p:ph idx="1"/>
          </p:nvPr>
        </p:nvSpPr>
        <p:spPr>
          <a:xfrm>
            <a:off x="457200" y="2895600"/>
            <a:ext cx="8229600" cy="3576638"/>
          </a:xfrm>
        </p:spPr>
        <p:txBody>
          <a:bodyPr/>
          <a:lstStyle/>
          <a:p>
            <a:pPr eaLnBrk="1" hangingPunct="1"/>
            <a:r>
              <a:rPr lang="en-US" altLang="en-US" sz="2400"/>
              <a:t>Use of Assessments</a:t>
            </a:r>
          </a:p>
          <a:p>
            <a:pPr lvl="1" eaLnBrk="1" hangingPunct="1"/>
            <a:r>
              <a:rPr lang="en-US" altLang="en-US" sz="2400"/>
              <a:t>Formative and Summative Assessments</a:t>
            </a:r>
          </a:p>
          <a:p>
            <a:pPr eaLnBrk="1" hangingPunct="1"/>
            <a:r>
              <a:rPr lang="en-US" altLang="en-US" sz="2400"/>
              <a:t>Professional Learning for Staff</a:t>
            </a:r>
          </a:p>
          <a:p>
            <a:pPr eaLnBrk="1" hangingPunct="1"/>
            <a:r>
              <a:rPr lang="en-US" altLang="en-US" sz="2400"/>
              <a:t>Reading and Writing Across the Curriculum</a:t>
            </a:r>
          </a:p>
          <a:p>
            <a:pPr eaLnBrk="1" hangingPunct="1"/>
            <a:r>
              <a:rPr lang="en-US" altLang="en-US" sz="2400"/>
              <a:t>Response to Intervention (RTI)</a:t>
            </a:r>
          </a:p>
          <a:p>
            <a:pPr eaLnBrk="1" hangingPunct="1"/>
            <a:r>
              <a:rPr lang="en-US" altLang="en-US" sz="2400"/>
              <a:t>Positive Behavior Interventions and Supports (PBIS)</a:t>
            </a:r>
          </a:p>
          <a:p>
            <a:pPr eaLnBrk="1" hangingPunct="1"/>
            <a:r>
              <a:rPr lang="en-US" altLang="en-US" sz="2400"/>
              <a:t>Technology </a:t>
            </a:r>
          </a:p>
          <a:p>
            <a:pPr eaLnBrk="1" hangingPunct="1"/>
            <a:endParaRPr lang="en-US" altLang="en-US" sz="2600"/>
          </a:p>
        </p:txBody>
      </p:sp>
      <p:sp>
        <p:nvSpPr>
          <p:cNvPr id="19460" name="TextBox 1">
            <a:extLst>
              <a:ext uri="{FF2B5EF4-FFF2-40B4-BE49-F238E27FC236}">
                <a16:creationId xmlns:a16="http://schemas.microsoft.com/office/drawing/2014/main" id="{ECE524E1-EF04-B21C-533E-EE0B3B4A0175}"/>
              </a:ext>
            </a:extLst>
          </p:cNvPr>
          <p:cNvSpPr txBox="1">
            <a:spLocks noChangeArrowheads="1"/>
          </p:cNvSpPr>
          <p:nvPr/>
        </p:nvSpPr>
        <p:spPr bwMode="auto">
          <a:xfrm>
            <a:off x="723900" y="304800"/>
            <a:ext cx="7696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0">
                <a:solidFill>
                  <a:srgbClr val="FFFFFF"/>
                </a:solidFill>
              </a:rPr>
              <a:t>HMS Schoolwide Program</a:t>
            </a:r>
            <a:br>
              <a:rPr lang="en-US" altLang="en-US" sz="4000" b="0">
                <a:solidFill>
                  <a:srgbClr val="FFFFFF"/>
                </a:solidFill>
              </a:rPr>
            </a:br>
            <a:endParaRPr lang="en-US" altLang="en-US" sz="400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4">
      <a:dk1>
        <a:srgbClr val="808080"/>
      </a:dk1>
      <a:lt1>
        <a:srgbClr val="FFFFFF"/>
      </a:lt1>
      <a:dk2>
        <a:srgbClr val="0066FF"/>
      </a:dk2>
      <a:lt2>
        <a:srgbClr val="FFFFFF"/>
      </a:lt2>
      <a:accent1>
        <a:srgbClr val="BBE0E3"/>
      </a:accent1>
      <a:accent2>
        <a:srgbClr val="333399"/>
      </a:accent2>
      <a:accent3>
        <a:srgbClr val="AAB8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808080"/>
        </a:dk1>
        <a:lt1>
          <a:srgbClr val="FFFFFF"/>
        </a:lt1>
        <a:dk2>
          <a:srgbClr val="0066FF"/>
        </a:dk2>
        <a:lt2>
          <a:srgbClr val="000000"/>
        </a:lt2>
        <a:accent1>
          <a:srgbClr val="BBE0E3"/>
        </a:accent1>
        <a:accent2>
          <a:srgbClr val="333399"/>
        </a:accent2>
        <a:accent3>
          <a:srgbClr val="AAB8FF"/>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Default Design 14">
        <a:dk1>
          <a:srgbClr val="808080"/>
        </a:dk1>
        <a:lt1>
          <a:srgbClr val="FFFFFF"/>
        </a:lt1>
        <a:dk2>
          <a:srgbClr val="0066FF"/>
        </a:dk2>
        <a:lt2>
          <a:srgbClr val="FFFFFF"/>
        </a:lt2>
        <a:accent1>
          <a:srgbClr val="BBE0E3"/>
        </a:accent1>
        <a:accent2>
          <a:srgbClr val="333399"/>
        </a:accent2>
        <a:accent3>
          <a:srgbClr val="AAB8FF"/>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8850</TotalTime>
  <Words>2815</Words>
  <Application>Microsoft Office PowerPoint</Application>
  <PresentationFormat>On-screen Show (4:3)</PresentationFormat>
  <Paragraphs>306</Paragraphs>
  <Slides>48</Slides>
  <Notes>32</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48</vt:i4>
      </vt:variant>
    </vt:vector>
  </HeadingPairs>
  <TitlesOfParts>
    <vt:vector size="68" baseType="lpstr">
      <vt:lpstr>Apricots</vt:lpstr>
      <vt:lpstr>Arial</vt:lpstr>
      <vt:lpstr>Arial Bold</vt:lpstr>
      <vt:lpstr>Arial Rounded MT Bold</vt:lpstr>
      <vt:lpstr>Bodoni MT Black</vt:lpstr>
      <vt:lpstr>Brush Script MT</vt:lpstr>
      <vt:lpstr>Calibri</vt:lpstr>
      <vt:lpstr>Canva Sans Bold</vt:lpstr>
      <vt:lpstr>Century Gothic</vt:lpstr>
      <vt:lpstr>Coming Soon</vt:lpstr>
      <vt:lpstr>Feeling Passionate</vt:lpstr>
      <vt:lpstr>Inter</vt:lpstr>
      <vt:lpstr>Inter Bold</vt:lpstr>
      <vt:lpstr>Monotype Corsiva</vt:lpstr>
      <vt:lpstr>Ultra</vt:lpstr>
      <vt:lpstr>Wingdings</vt:lpstr>
      <vt:lpstr>Wingdings 3</vt:lpstr>
      <vt:lpstr>Default Design</vt:lpstr>
      <vt:lpstr>Ion</vt:lpstr>
      <vt:lpstr>Office Theme</vt:lpstr>
      <vt:lpstr>Huntington Middle School Annual Title I Parent Meeting  Tuesday, August 26, 2025 5:00 PM – 7:00PM</vt:lpstr>
      <vt:lpstr>PowerPoint Presentation</vt:lpstr>
      <vt:lpstr>School Vision and Mission</vt:lpstr>
      <vt:lpstr>What is a Title I school?</vt:lpstr>
      <vt:lpstr>How does our School Spend     Title I Money?</vt:lpstr>
      <vt:lpstr>How does our school participate in the Title I program?</vt:lpstr>
      <vt:lpstr>What are our school’s                    Title I requirements?</vt:lpstr>
      <vt:lpstr>PowerPoint Presentation</vt:lpstr>
      <vt:lpstr>HMS Student Programs/Supports</vt:lpstr>
      <vt:lpstr>What curriculum does our school use?</vt:lpstr>
      <vt:lpstr>Student Assessments</vt:lpstr>
      <vt:lpstr>Measuring Student Progress</vt:lpstr>
      <vt:lpstr>MAP Scores Family Report</vt:lpstr>
      <vt:lpstr>MAP Scores Family Report   cont</vt:lpstr>
      <vt:lpstr>PowerPoint Presentation</vt:lpstr>
      <vt:lpstr>Title I Parent Engagement Plan </vt:lpstr>
      <vt:lpstr>School-Home Compact </vt:lpstr>
      <vt:lpstr>Parent Engagement cont.</vt:lpstr>
      <vt:lpstr>Highly Professional Teachers  and Parent’s Right to Know</vt:lpstr>
      <vt:lpstr>What opportunities does the school provide for parent involvement?</vt:lpstr>
      <vt:lpstr>Volunteer Opportunities </vt:lpstr>
      <vt:lpstr>Parent’s Shared            Decision Making Opportunities</vt:lpstr>
      <vt:lpstr>Parent Resource Center</vt:lpstr>
      <vt:lpstr>How responsive will the school be to my questions when staff is contacted? </vt:lpstr>
      <vt:lpstr>Liaisons &amp; Connections</vt:lpstr>
      <vt:lpstr>Local Board Policy:  Requirements</vt:lpstr>
      <vt:lpstr>What is Bullying…. in Georgia</vt:lpstr>
      <vt:lpstr>What is Bullying (continued)</vt:lpstr>
      <vt:lpstr>What is Bullying (continued)</vt:lpstr>
      <vt:lpstr>Mandatory Consequence</vt:lpstr>
      <vt:lpstr>2025-2026 Handbook Sign-off</vt:lpstr>
      <vt:lpstr>Conclusion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Lexile: Understanding Reading Measures</vt:lpstr>
      <vt:lpstr>What is the Lexile Framework?</vt:lpstr>
      <vt:lpstr>How Does Knowing My Lexile Help?</vt:lpstr>
      <vt:lpstr>Finding My Child’s Lexile Score:</vt:lpstr>
      <vt:lpstr>Lexile Stretch Bands</vt:lpstr>
      <vt:lpstr>How Can I Help My Student Reach Their Reading Goal?</vt:lpstr>
      <vt:lpstr>READ EVERYDAY!</vt:lpstr>
      <vt:lpstr>Resources</vt:lpstr>
    </vt:vector>
  </TitlesOfParts>
  <Company>MCBOE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Allen, Rhondrea</cp:lastModifiedBy>
  <cp:revision>260</cp:revision>
  <cp:lastPrinted>2024-08-20T18:12:22Z</cp:lastPrinted>
  <dcterms:created xsi:type="dcterms:W3CDTF">2011-08-23T18:52:02Z</dcterms:created>
  <dcterms:modified xsi:type="dcterms:W3CDTF">2025-09-29T20:27:29Z</dcterms:modified>
</cp:coreProperties>
</file>