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8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3bd9c5178d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g23bd9c5178d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309d8d34bc3_0_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309d8d34bc3_0_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g309d8d34bc3_0_1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309d8d34bc3_0_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309d8d34bc3_0_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g309d8d34bc3_0_1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92ece01da8_0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292ece01da8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g292ece01da8_0_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300a6817c19_1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300a6817c19_1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There are seven distinct performance measures and processes used in the monitoring and evaluation process for implementation under this integrated guidance: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1. Longitudinal Performance Growth Targets (LPGTs)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2. High School Success Eligibility Requirements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3. State CTE Perkins Performance Targets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4. Progress Markers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5. Local Optional Metrics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6. Quarterly and Financial Reporting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7. Annual Reporting 8. Auditing (SIA funds only)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9. Performance Reviews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Here’s one way to visualize how these evaluation components fit together:</a:t>
            </a:r>
            <a:endParaRPr/>
          </a:p>
        </p:txBody>
      </p:sp>
      <p:sp>
        <p:nvSpPr>
          <p:cNvPr id="293" name="Google Shape;293;g300a6817c19_1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300a6817c19_1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300a6817c19_1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[Only use this slide if you are receiving SIA Funds]</a:t>
            </a:r>
            <a:endParaRPr/>
          </a:p>
        </p:txBody>
      </p:sp>
      <p:sp>
        <p:nvSpPr>
          <p:cNvPr id="301" name="Google Shape;301;g300a6817c19_1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292ece01da8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292ece01da8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g292ece01da8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92ece01da8_0_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292ece01da8_0_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g292ece01da8_0_3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309d8d34bc3_0_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309d8d34bc3_0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g309d8d34bc3_0_2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3028e820a3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3028e820a3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g3028e820a39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309d8d34bc3_0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309d8d34bc3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g309d8d34bc3_0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Relationship Id="rId4" Type="http://schemas.openxmlformats.org/officeDocument/2006/relationships/image" Target="../media/image3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7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title"/>
          </p:nvPr>
        </p:nvSpPr>
        <p:spPr>
          <a:xfrm>
            <a:off x="717176" y="457200"/>
            <a:ext cx="10784542" cy="1026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body"/>
          </p:nvPr>
        </p:nvSpPr>
        <p:spPr>
          <a:xfrm>
            <a:off x="717176" y="1825625"/>
            <a:ext cx="10784542" cy="41090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3854824" y="6139793"/>
            <a:ext cx="45092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717176" y="6139793"/>
            <a:ext cx="28642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8610600" y="6139793"/>
            <a:ext cx="289111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/>
          <p:nvPr/>
        </p:nvSpPr>
        <p:spPr>
          <a:xfrm>
            <a:off x="206188" y="215153"/>
            <a:ext cx="11775141" cy="6432176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1"/>
          <p:cNvSpPr txBox="1"/>
          <p:nvPr>
            <p:ph idx="10" type="dt"/>
          </p:nvPr>
        </p:nvSpPr>
        <p:spPr>
          <a:xfrm>
            <a:off x="3854824" y="6139793"/>
            <a:ext cx="45092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1"/>
          <p:cNvSpPr txBox="1"/>
          <p:nvPr>
            <p:ph idx="11" type="ftr"/>
          </p:nvPr>
        </p:nvSpPr>
        <p:spPr>
          <a:xfrm>
            <a:off x="717176" y="6139793"/>
            <a:ext cx="28642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1"/>
          <p:cNvSpPr txBox="1"/>
          <p:nvPr>
            <p:ph idx="12" type="sldNum"/>
          </p:nvPr>
        </p:nvSpPr>
        <p:spPr>
          <a:xfrm>
            <a:off x="8610600" y="6139793"/>
            <a:ext cx="289111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5" name="Google Shape;95;p11"/>
          <p:cNvSpPr txBox="1"/>
          <p:nvPr>
            <p:ph idx="1" type="body"/>
          </p:nvPr>
        </p:nvSpPr>
        <p:spPr>
          <a:xfrm>
            <a:off x="717176" y="659958"/>
            <a:ext cx="10784542" cy="539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rge Type" showMasterSp="0">
  <p:cSld name="Large Type">
    <p:bg>
      <p:bgPr>
        <a:solidFill>
          <a:schemeClr val="accent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2"/>
          <p:cNvSpPr/>
          <p:nvPr/>
        </p:nvSpPr>
        <p:spPr>
          <a:xfrm>
            <a:off x="206188" y="215153"/>
            <a:ext cx="11775141" cy="6432176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ecorative line break" id="98" name="Google Shape;9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452870" y="3848895"/>
            <a:ext cx="1286259" cy="24384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2"/>
          <p:cNvSpPr txBox="1"/>
          <p:nvPr>
            <p:ph type="ctrTitle"/>
          </p:nvPr>
        </p:nvSpPr>
        <p:spPr>
          <a:xfrm>
            <a:off x="1524000" y="1499125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Calibri"/>
              <a:buNone/>
              <a:defRPr sz="12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2"/>
          <p:cNvSpPr txBox="1"/>
          <p:nvPr>
            <p:ph idx="10" type="dt"/>
          </p:nvPr>
        </p:nvSpPr>
        <p:spPr>
          <a:xfrm>
            <a:off x="3854824" y="6139793"/>
            <a:ext cx="45092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2"/>
          <p:cNvSpPr txBox="1"/>
          <p:nvPr>
            <p:ph idx="11" type="ftr"/>
          </p:nvPr>
        </p:nvSpPr>
        <p:spPr>
          <a:xfrm>
            <a:off x="717176" y="6139793"/>
            <a:ext cx="28642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2"/>
          <p:cNvSpPr txBox="1"/>
          <p:nvPr>
            <p:ph idx="12" type="sldNum"/>
          </p:nvPr>
        </p:nvSpPr>
        <p:spPr>
          <a:xfrm>
            <a:off x="8610600" y="6139793"/>
            <a:ext cx="289111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3" name="Google Shape;103;p12"/>
          <p:cNvSpPr txBox="1"/>
          <p:nvPr>
            <p:ph idx="1" type="subTitle"/>
          </p:nvPr>
        </p:nvSpPr>
        <p:spPr>
          <a:xfrm>
            <a:off x="1524000" y="4003184"/>
            <a:ext cx="9144000" cy="8806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range_2-Section Header" showMasterSp="0">
  <p:cSld name="Orange_2-Section Header">
    <p:bg>
      <p:bgPr>
        <a:solidFill>
          <a:schemeClr val="accent3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3"/>
          <p:cNvSpPr/>
          <p:nvPr/>
        </p:nvSpPr>
        <p:spPr>
          <a:xfrm>
            <a:off x="206188" y="215153"/>
            <a:ext cx="117750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3"/>
          <p:cNvSpPr/>
          <p:nvPr/>
        </p:nvSpPr>
        <p:spPr>
          <a:xfrm>
            <a:off x="206187" y="2488757"/>
            <a:ext cx="11775000" cy="1900500"/>
          </a:xfrm>
          <a:prstGeom prst="rect">
            <a:avLst/>
          </a:prstGeom>
          <a:solidFill>
            <a:srgbClr val="FCEDE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3"/>
          <p:cNvSpPr txBox="1"/>
          <p:nvPr>
            <p:ph type="ctrTitle"/>
          </p:nvPr>
        </p:nvSpPr>
        <p:spPr>
          <a:xfrm>
            <a:off x="717177" y="2488757"/>
            <a:ext cx="10784400" cy="190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800"/>
              <a:buFont typeface="Calibri"/>
              <a:buNone/>
              <a:defRPr sz="68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Oregon Department of Education Logo" id="108" name="Google Shape;108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033770" y="214049"/>
            <a:ext cx="2124459" cy="2167132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3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110" name="Google Shape;110;p13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range_3-Title Bar and Content" showMasterSp="0">
  <p:cSld name="Orange_3-Title Bar and Content">
    <p:bg>
      <p:bgPr>
        <a:solidFill>
          <a:schemeClr val="accent3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/>
          <p:nvPr/>
        </p:nvSpPr>
        <p:spPr>
          <a:xfrm>
            <a:off x="206188" y="215153"/>
            <a:ext cx="117750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4"/>
          <p:cNvSpPr/>
          <p:nvPr/>
        </p:nvSpPr>
        <p:spPr>
          <a:xfrm>
            <a:off x="206188" y="215153"/>
            <a:ext cx="11775000" cy="1397400"/>
          </a:xfrm>
          <a:prstGeom prst="rect">
            <a:avLst/>
          </a:prstGeom>
          <a:solidFill>
            <a:srgbClr val="FCEDE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4"/>
          <p:cNvSpPr txBox="1"/>
          <p:nvPr>
            <p:ph idx="1" type="body"/>
          </p:nvPr>
        </p:nvSpPr>
        <p:spPr>
          <a:xfrm>
            <a:off x="717176" y="1825625"/>
            <a:ext cx="10784400" cy="41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5" name="Google Shape;115;p14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Calibri"/>
              <a:buNone/>
              <a:defRPr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4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117" name="Google Shape;117;p14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_2-Section Header" showMasterSp="0">
  <p:cSld name="Red_2-Section Header">
    <p:bg>
      <p:bgPr>
        <a:solidFill>
          <a:schemeClr val="accent2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5"/>
          <p:cNvSpPr/>
          <p:nvPr/>
        </p:nvSpPr>
        <p:spPr>
          <a:xfrm>
            <a:off x="206188" y="215153"/>
            <a:ext cx="117750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5"/>
          <p:cNvSpPr/>
          <p:nvPr/>
        </p:nvSpPr>
        <p:spPr>
          <a:xfrm>
            <a:off x="206187" y="2488757"/>
            <a:ext cx="11775000" cy="1900500"/>
          </a:xfrm>
          <a:prstGeom prst="rect">
            <a:avLst/>
          </a:prstGeom>
          <a:solidFill>
            <a:srgbClr val="FCF4F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5"/>
          <p:cNvSpPr txBox="1"/>
          <p:nvPr>
            <p:ph type="ctrTitle"/>
          </p:nvPr>
        </p:nvSpPr>
        <p:spPr>
          <a:xfrm>
            <a:off x="717177" y="2488757"/>
            <a:ext cx="10784400" cy="190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800"/>
              <a:buFont typeface="Calibri"/>
              <a:buNone/>
              <a:defRPr sz="68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Oregon Department of Education Logo" id="122" name="Google Shape;122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033770" y="214049"/>
            <a:ext cx="2124459" cy="2167132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5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124" name="Google Shape;124;p15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_3-Title Bar and Content" showMasterSp="0">
  <p:cSld name="Red_3-Title Bar and Content">
    <p:bg>
      <p:bgPr>
        <a:solidFill>
          <a:schemeClr val="accent2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"/>
          <p:cNvSpPr/>
          <p:nvPr/>
        </p:nvSpPr>
        <p:spPr>
          <a:xfrm>
            <a:off x="206188" y="215153"/>
            <a:ext cx="117750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6"/>
          <p:cNvSpPr/>
          <p:nvPr/>
        </p:nvSpPr>
        <p:spPr>
          <a:xfrm>
            <a:off x="206188" y="215153"/>
            <a:ext cx="11775000" cy="1397400"/>
          </a:xfrm>
          <a:prstGeom prst="rect">
            <a:avLst/>
          </a:prstGeom>
          <a:solidFill>
            <a:srgbClr val="FCF4F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6"/>
          <p:cNvSpPr txBox="1"/>
          <p:nvPr>
            <p:ph idx="1" type="body"/>
          </p:nvPr>
        </p:nvSpPr>
        <p:spPr>
          <a:xfrm>
            <a:off x="717176" y="1825625"/>
            <a:ext cx="10784400" cy="41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9" name="Google Shape;129;p16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Calibri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6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131" name="Google Shape;131;p16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_5-Title and Content">
  <p:cSld name="Red_5-Title and Content">
    <p:bg>
      <p:bgPr>
        <a:solidFill>
          <a:schemeClr val="accent2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Calibri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7"/>
          <p:cNvSpPr txBox="1"/>
          <p:nvPr>
            <p:ph idx="1" type="body"/>
          </p:nvPr>
        </p:nvSpPr>
        <p:spPr>
          <a:xfrm>
            <a:off x="717176" y="1825625"/>
            <a:ext cx="10784400" cy="41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5" name="Google Shape;135;p17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136" name="Google Shape;136;p17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een_2-Section Header" showMasterSp="0">
  <p:cSld name="Green_2-Section Header">
    <p:bg>
      <p:bgPr>
        <a:solidFill>
          <a:schemeClr val="accent5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/>
          <p:nvPr/>
        </p:nvSpPr>
        <p:spPr>
          <a:xfrm>
            <a:off x="206188" y="215153"/>
            <a:ext cx="117750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8"/>
          <p:cNvSpPr/>
          <p:nvPr/>
        </p:nvSpPr>
        <p:spPr>
          <a:xfrm>
            <a:off x="206187" y="2488757"/>
            <a:ext cx="11775000" cy="1900500"/>
          </a:xfrm>
          <a:prstGeom prst="rect">
            <a:avLst/>
          </a:prstGeom>
          <a:solidFill>
            <a:srgbClr val="F0F4E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8"/>
          <p:cNvSpPr txBox="1"/>
          <p:nvPr>
            <p:ph type="ctrTitle"/>
          </p:nvPr>
        </p:nvSpPr>
        <p:spPr>
          <a:xfrm>
            <a:off x="717177" y="2488757"/>
            <a:ext cx="10784400" cy="190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800"/>
              <a:buFont typeface="Calibri"/>
              <a:buNone/>
              <a:defRPr sz="6800"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Oregon Department of Education Logo" id="141" name="Google Shape;141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033770" y="214049"/>
            <a:ext cx="2124459" cy="2167132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8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143" name="Google Shape;143;p18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een_3-Title Bar and Content" showMasterSp="0">
  <p:cSld name="Green_3-Title Bar and Content">
    <p:bg>
      <p:bgPr>
        <a:solidFill>
          <a:schemeClr val="accent5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9"/>
          <p:cNvSpPr/>
          <p:nvPr/>
        </p:nvSpPr>
        <p:spPr>
          <a:xfrm>
            <a:off x="206188" y="215153"/>
            <a:ext cx="117750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9"/>
          <p:cNvSpPr/>
          <p:nvPr/>
        </p:nvSpPr>
        <p:spPr>
          <a:xfrm>
            <a:off x="206188" y="215153"/>
            <a:ext cx="11775000" cy="1397400"/>
          </a:xfrm>
          <a:prstGeom prst="rect">
            <a:avLst/>
          </a:prstGeom>
          <a:solidFill>
            <a:srgbClr val="F0F4E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9"/>
          <p:cNvSpPr txBox="1"/>
          <p:nvPr>
            <p:ph idx="1" type="body"/>
          </p:nvPr>
        </p:nvSpPr>
        <p:spPr>
          <a:xfrm>
            <a:off x="717176" y="1825625"/>
            <a:ext cx="10784400" cy="41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8" name="Google Shape;148;p19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400"/>
              <a:buFont typeface="Calibri"/>
              <a:buNone/>
              <a:defRPr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19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150" name="Google Shape;150;p19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een_5-Title and Content">
  <p:cSld name="Green_5-Title and Content">
    <p:bg>
      <p:bgPr>
        <a:solidFill>
          <a:schemeClr val="accent5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0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400"/>
              <a:buFont typeface="Calibri"/>
              <a:buNone/>
              <a:defRPr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0"/>
          <p:cNvSpPr txBox="1"/>
          <p:nvPr>
            <p:ph idx="1" type="body"/>
          </p:nvPr>
        </p:nvSpPr>
        <p:spPr>
          <a:xfrm>
            <a:off x="717176" y="1825625"/>
            <a:ext cx="10784400" cy="41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20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155" name="Google Shape;155;p20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llow Us" showMasterSp="0">
  <p:cSld name="Follow Us">
    <p:bg>
      <p:bgPr>
        <a:solidFill>
          <a:schemeClr val="accent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206188" y="215153"/>
            <a:ext cx="11775141" cy="6432176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ecorative line break"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452870" y="3848895"/>
            <a:ext cx="1286259" cy="24384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1524000" y="1499125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Calibri"/>
              <a:buNone/>
              <a:defRPr sz="12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3854824" y="6139793"/>
            <a:ext cx="45092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717176" y="6139793"/>
            <a:ext cx="28642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8610600" y="6139793"/>
            <a:ext cx="289111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Twitter icon" id="30" name="Google Shape;3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18290" y="4043402"/>
            <a:ext cx="500040" cy="5000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acebook icon" id="31" name="Google Shape;31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24960" y="4043402"/>
            <a:ext cx="500040" cy="50004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3"/>
          <p:cNvSpPr txBox="1"/>
          <p:nvPr/>
        </p:nvSpPr>
        <p:spPr>
          <a:xfrm>
            <a:off x="2718290" y="4043402"/>
            <a:ext cx="680670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</a:pPr>
            <a:r>
              <a:rPr b="0" i="0" lang="en-US" sz="24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twitter.com/ORDeptEd | fb.com/ORDeptEd</a:t>
            </a:r>
            <a:endParaRPr b="0" i="0" sz="24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old_2-Section Header" showMasterSp="0">
  <p:cSld name="Gold_2-Section Header">
    <p:bg>
      <p:bgPr>
        <a:solidFill>
          <a:schemeClr val="accent4"/>
        </a:solid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1"/>
          <p:cNvSpPr/>
          <p:nvPr/>
        </p:nvSpPr>
        <p:spPr>
          <a:xfrm>
            <a:off x="206188" y="215153"/>
            <a:ext cx="117750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21"/>
          <p:cNvSpPr/>
          <p:nvPr/>
        </p:nvSpPr>
        <p:spPr>
          <a:xfrm>
            <a:off x="206187" y="2488757"/>
            <a:ext cx="11775000" cy="1900500"/>
          </a:xfrm>
          <a:prstGeom prst="rect">
            <a:avLst/>
          </a:prstGeom>
          <a:solidFill>
            <a:srgbClr val="FAF5E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1"/>
          <p:cNvSpPr txBox="1"/>
          <p:nvPr>
            <p:ph type="ctrTitle"/>
          </p:nvPr>
        </p:nvSpPr>
        <p:spPr>
          <a:xfrm>
            <a:off x="717177" y="2488757"/>
            <a:ext cx="10784400" cy="190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800"/>
              <a:buFont typeface="Calibri"/>
              <a:buNone/>
              <a:defRPr sz="68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21"/>
          <p:cNvSpPr txBox="1"/>
          <p:nvPr>
            <p:ph idx="10" type="dt"/>
          </p:nvPr>
        </p:nvSpPr>
        <p:spPr>
          <a:xfrm>
            <a:off x="3854824" y="6139793"/>
            <a:ext cx="4509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1" name="Google Shape;161;p21"/>
          <p:cNvSpPr txBox="1"/>
          <p:nvPr>
            <p:ph idx="11" type="ftr"/>
          </p:nvPr>
        </p:nvSpPr>
        <p:spPr>
          <a:xfrm>
            <a:off x="717176" y="6139793"/>
            <a:ext cx="2864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2" name="Google Shape;162;p21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Oregon Department of Education Logo" id="163" name="Google Shape;163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033770" y="214049"/>
            <a:ext cx="2124459" cy="2167132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1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old_5-Title and Content">
  <p:cSld name="Gold_5-Title and Content">
    <p:bg>
      <p:bgPr>
        <a:solidFill>
          <a:schemeClr val="accent4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400"/>
              <a:buFont typeface="Calibri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22"/>
          <p:cNvSpPr txBox="1"/>
          <p:nvPr>
            <p:ph idx="1" type="body"/>
          </p:nvPr>
        </p:nvSpPr>
        <p:spPr>
          <a:xfrm>
            <a:off x="717176" y="1825625"/>
            <a:ext cx="10784400" cy="41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8" name="Google Shape;168;p22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169" name="Google Shape;169;p22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old_3-Title Bar and Content" showMasterSp="0">
  <p:cSld name="Gold_3-Title Bar and Content">
    <p:bg>
      <p:bgPr>
        <a:solidFill>
          <a:schemeClr val="accent4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3"/>
          <p:cNvSpPr/>
          <p:nvPr/>
        </p:nvSpPr>
        <p:spPr>
          <a:xfrm>
            <a:off x="206188" y="215153"/>
            <a:ext cx="117750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23"/>
          <p:cNvSpPr/>
          <p:nvPr/>
        </p:nvSpPr>
        <p:spPr>
          <a:xfrm>
            <a:off x="206188" y="215153"/>
            <a:ext cx="11775000" cy="1397400"/>
          </a:xfrm>
          <a:prstGeom prst="rect">
            <a:avLst/>
          </a:prstGeom>
          <a:solidFill>
            <a:srgbClr val="FAF5E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3"/>
          <p:cNvSpPr txBox="1"/>
          <p:nvPr>
            <p:ph idx="1" type="body"/>
          </p:nvPr>
        </p:nvSpPr>
        <p:spPr>
          <a:xfrm>
            <a:off x="717176" y="1825625"/>
            <a:ext cx="10784400" cy="41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4" name="Google Shape;174;p23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400"/>
              <a:buFont typeface="Calibri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23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176" name="Google Shape;176;p23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ue_10-Large Type" showMasterSp="0">
  <p:cSld name="Blue_10-Large Type">
    <p:bg>
      <p:bgPr>
        <a:solidFill>
          <a:schemeClr val="accent1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4"/>
          <p:cNvSpPr/>
          <p:nvPr/>
        </p:nvSpPr>
        <p:spPr>
          <a:xfrm>
            <a:off x="206188" y="215153"/>
            <a:ext cx="117750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ecorative line break" id="179" name="Google Shape;179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452870" y="3848895"/>
            <a:ext cx="1286259" cy="24384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4"/>
          <p:cNvSpPr txBox="1"/>
          <p:nvPr>
            <p:ph type="ctrTitle"/>
          </p:nvPr>
        </p:nvSpPr>
        <p:spPr>
          <a:xfrm>
            <a:off x="1524000" y="1499125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Calibri"/>
              <a:buNone/>
              <a:defRPr sz="12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24"/>
          <p:cNvSpPr txBox="1"/>
          <p:nvPr>
            <p:ph idx="1" type="subTitle"/>
          </p:nvPr>
        </p:nvSpPr>
        <p:spPr>
          <a:xfrm>
            <a:off x="1524000" y="4003184"/>
            <a:ext cx="9144000" cy="8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2" name="Google Shape;182;p24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183" name="Google Shape;183;p24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ue_2-Section Header" showMasterSp="0">
  <p:cSld name="Blue_2-Section Header">
    <p:bg>
      <p:bgPr>
        <a:solidFill>
          <a:schemeClr val="accent1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5"/>
          <p:cNvSpPr/>
          <p:nvPr/>
        </p:nvSpPr>
        <p:spPr>
          <a:xfrm>
            <a:off x="206188" y="215153"/>
            <a:ext cx="117750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5"/>
          <p:cNvSpPr/>
          <p:nvPr/>
        </p:nvSpPr>
        <p:spPr>
          <a:xfrm>
            <a:off x="206187" y="2488757"/>
            <a:ext cx="11775000" cy="1900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5"/>
          <p:cNvSpPr txBox="1"/>
          <p:nvPr>
            <p:ph type="ctrTitle"/>
          </p:nvPr>
        </p:nvSpPr>
        <p:spPr>
          <a:xfrm>
            <a:off x="717177" y="2488757"/>
            <a:ext cx="10784400" cy="190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800"/>
              <a:buFont typeface="Calibri"/>
              <a:buNone/>
              <a:defRPr sz="6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Oregon Department of Education Logo" id="188" name="Google Shape;188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033770" y="214049"/>
            <a:ext cx="2124459" cy="2167132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5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190" name="Google Shape;190;p25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ue_3-Title Bar and Content" showMasterSp="0">
  <p:cSld name="Blue_3-Title Bar and Content">
    <p:bg>
      <p:bgPr>
        <a:solidFill>
          <a:schemeClr val="accent1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6"/>
          <p:cNvSpPr/>
          <p:nvPr/>
        </p:nvSpPr>
        <p:spPr>
          <a:xfrm>
            <a:off x="206188" y="215153"/>
            <a:ext cx="117747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26"/>
          <p:cNvSpPr/>
          <p:nvPr/>
        </p:nvSpPr>
        <p:spPr>
          <a:xfrm>
            <a:off x="206188" y="215153"/>
            <a:ext cx="11774700" cy="1397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6"/>
          <p:cNvSpPr txBox="1"/>
          <p:nvPr>
            <p:ph idx="1" type="body"/>
          </p:nvPr>
        </p:nvSpPr>
        <p:spPr>
          <a:xfrm>
            <a:off x="717176" y="1825625"/>
            <a:ext cx="10784400" cy="41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92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indent="-34925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indent="-34925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indent="-34925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indent="-34925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indent="-34925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indent="-34925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indent="-34925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indent="-34925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/>
        </p:txBody>
      </p:sp>
      <p:sp>
        <p:nvSpPr>
          <p:cNvPr id="195" name="Google Shape;195;p26"/>
          <p:cNvSpPr txBox="1"/>
          <p:nvPr>
            <p:ph type="title"/>
          </p:nvPr>
        </p:nvSpPr>
        <p:spPr>
          <a:xfrm>
            <a:off x="717176" y="457200"/>
            <a:ext cx="10784400" cy="1026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6" name="Google Shape;196;p26"/>
          <p:cNvSpPr txBox="1"/>
          <p:nvPr/>
        </p:nvSpPr>
        <p:spPr>
          <a:xfrm>
            <a:off x="717176" y="6188049"/>
            <a:ext cx="7647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 sz="1500"/>
          </a:p>
        </p:txBody>
      </p:sp>
      <p:sp>
        <p:nvSpPr>
          <p:cNvPr id="197" name="Google Shape;197;p26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Blank 1" showMasterSp="0">
  <p:cSld name="2_Blank">
    <p:bg>
      <p:bgPr>
        <a:solidFill>
          <a:schemeClr val="lt1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7"/>
          <p:cNvSpPr txBox="1"/>
          <p:nvPr>
            <p:ph type="title"/>
          </p:nvPr>
        </p:nvSpPr>
        <p:spPr>
          <a:xfrm>
            <a:off x="0" y="1028295"/>
            <a:ext cx="9536400" cy="10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Decorative geometric pattern" id="200" name="Google Shape;200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1" cy="6494851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7"/>
          <p:cNvSpPr txBox="1"/>
          <p:nvPr/>
        </p:nvSpPr>
        <p:spPr>
          <a:xfrm>
            <a:off x="0" y="1034505"/>
            <a:ext cx="12192000" cy="949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t/>
            </a:r>
            <a:endParaRPr b="1" i="0" sz="21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ecorative blue bar" id="202" name="Google Shape;202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494854"/>
            <a:ext cx="12192001" cy="36837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regon Department of Education Logo" id="203" name="Google Shape;203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20815" y="53562"/>
            <a:ext cx="1972448" cy="980912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7"/>
          <p:cNvSpPr txBox="1"/>
          <p:nvPr>
            <p:ph idx="12" type="sldNum"/>
          </p:nvPr>
        </p:nvSpPr>
        <p:spPr>
          <a:xfrm>
            <a:off x="8610600" y="649253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5" name="Google Shape;205;p27"/>
          <p:cNvSpPr txBox="1"/>
          <p:nvPr>
            <p:ph idx="1" type="subTitle"/>
          </p:nvPr>
        </p:nvSpPr>
        <p:spPr>
          <a:xfrm>
            <a:off x="1318788" y="2809827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rmAutofit/>
          </a:bodyPr>
          <a:lstStyle>
            <a:lvl1pPr lvl="0" rtl="0" algn="ctr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lvl="1" rtl="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2pPr>
            <a:lvl3pPr lvl="2" rtl="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3pPr>
            <a:lvl4pPr lvl="3" rtl="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4pPr>
            <a:lvl5pPr lvl="4" rtl="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5pPr>
            <a:lvl6pPr lvl="5" rtl="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6pPr>
            <a:lvl7pPr lvl="6" rtl="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7pPr>
            <a:lvl8pPr lvl="7" rtl="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8pPr>
            <a:lvl9pPr lvl="8" rtl="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_9-Blank" showMasterSp="0">
  <p:cSld name="Red_9-Blank">
    <p:bg>
      <p:bgPr>
        <a:solidFill>
          <a:schemeClr val="accent2"/>
        </a:solid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8"/>
          <p:cNvSpPr/>
          <p:nvPr/>
        </p:nvSpPr>
        <p:spPr>
          <a:xfrm>
            <a:off x="206188" y="215153"/>
            <a:ext cx="117747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</a:t>
            </a:r>
            <a:endParaRPr sz="1500"/>
          </a:p>
        </p:txBody>
      </p:sp>
      <p:sp>
        <p:nvSpPr>
          <p:cNvPr id="208" name="Google Shape;208;p28"/>
          <p:cNvSpPr txBox="1"/>
          <p:nvPr>
            <p:ph idx="1" type="body"/>
          </p:nvPr>
        </p:nvSpPr>
        <p:spPr>
          <a:xfrm>
            <a:off x="717176" y="659958"/>
            <a:ext cx="10784400" cy="53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92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indent="-34925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indent="-34925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indent="-34925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indent="-34925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indent="-34925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indent="-34925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indent="-34925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indent="-34925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/>
        </p:txBody>
      </p:sp>
      <p:sp>
        <p:nvSpPr>
          <p:cNvPr id="209" name="Google Shape;209;p28"/>
          <p:cNvSpPr txBox="1"/>
          <p:nvPr/>
        </p:nvSpPr>
        <p:spPr>
          <a:xfrm>
            <a:off x="717176" y="6188049"/>
            <a:ext cx="7647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 sz="1500"/>
          </a:p>
        </p:txBody>
      </p:sp>
      <p:sp>
        <p:nvSpPr>
          <p:cNvPr id="210" name="Google Shape;210;p28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_8-Title Only" showMasterSp="0">
  <p:cSld name="Red_8-Title Only">
    <p:bg>
      <p:bgPr>
        <a:solidFill>
          <a:schemeClr val="accent2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9"/>
          <p:cNvSpPr/>
          <p:nvPr/>
        </p:nvSpPr>
        <p:spPr>
          <a:xfrm>
            <a:off x="206188" y="215153"/>
            <a:ext cx="117747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29"/>
          <p:cNvSpPr txBox="1"/>
          <p:nvPr>
            <p:ph type="title"/>
          </p:nvPr>
        </p:nvSpPr>
        <p:spPr>
          <a:xfrm>
            <a:off x="717176" y="457200"/>
            <a:ext cx="10784400" cy="1026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Calibri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29"/>
          <p:cNvSpPr txBox="1"/>
          <p:nvPr/>
        </p:nvSpPr>
        <p:spPr>
          <a:xfrm>
            <a:off x="717176" y="6188049"/>
            <a:ext cx="7647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 sz="1500"/>
          </a:p>
        </p:txBody>
      </p:sp>
      <p:sp>
        <p:nvSpPr>
          <p:cNvPr id="215" name="Google Shape;215;p29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ue_9-Blank" showMasterSp="0">
  <p:cSld name="Blue_9-Blank"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0"/>
          <p:cNvSpPr/>
          <p:nvPr/>
        </p:nvSpPr>
        <p:spPr>
          <a:xfrm>
            <a:off x="206188" y="215153"/>
            <a:ext cx="117750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</a:t>
            </a:r>
            <a:endParaRPr/>
          </a:p>
        </p:txBody>
      </p:sp>
      <p:sp>
        <p:nvSpPr>
          <p:cNvPr id="218" name="Google Shape;218;p30"/>
          <p:cNvSpPr txBox="1"/>
          <p:nvPr>
            <p:ph idx="1" type="body"/>
          </p:nvPr>
        </p:nvSpPr>
        <p:spPr>
          <a:xfrm>
            <a:off x="717176" y="659958"/>
            <a:ext cx="10784400" cy="53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9" name="Google Shape;219;p30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220" name="Google Shape;220;p30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 txBox="1"/>
          <p:nvPr>
            <p:ph type="title"/>
          </p:nvPr>
        </p:nvSpPr>
        <p:spPr>
          <a:xfrm>
            <a:off x="717176" y="457200"/>
            <a:ext cx="10784542" cy="1026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7176" y="1825625"/>
            <a:ext cx="5302624" cy="4106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6172200" y="1825625"/>
            <a:ext cx="5329518" cy="4106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0" type="dt"/>
          </p:nvPr>
        </p:nvSpPr>
        <p:spPr>
          <a:xfrm>
            <a:off x="3854824" y="6139793"/>
            <a:ext cx="45092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1" type="ftr"/>
          </p:nvPr>
        </p:nvSpPr>
        <p:spPr>
          <a:xfrm>
            <a:off x="717176" y="6139793"/>
            <a:ext cx="28642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2" type="sldNum"/>
          </p:nvPr>
        </p:nvSpPr>
        <p:spPr>
          <a:xfrm>
            <a:off x="8610600" y="6139793"/>
            <a:ext cx="289111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een_8-Title Only" showMasterSp="0">
  <p:cSld name="Green_8-Title Only">
    <p:bg>
      <p:bgPr>
        <a:solidFill>
          <a:schemeClr val="accent5"/>
        </a:solidFill>
      </p:bgPr>
    </p:bg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1"/>
          <p:cNvSpPr/>
          <p:nvPr/>
        </p:nvSpPr>
        <p:spPr>
          <a:xfrm>
            <a:off x="206188" y="215153"/>
            <a:ext cx="117750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31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400"/>
              <a:buFont typeface="Calibri"/>
              <a:buNone/>
              <a:defRPr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31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225" name="Google Shape;225;p31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_1-Title Slide" showMasterSp="0">
  <p:cSld name="Red_1-Title Slide">
    <p:bg>
      <p:bgPr>
        <a:solidFill>
          <a:schemeClr val="accent2"/>
        </a:solidFill>
      </p:bgPr>
    </p:bg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2"/>
          <p:cNvSpPr/>
          <p:nvPr/>
        </p:nvSpPr>
        <p:spPr>
          <a:xfrm>
            <a:off x="206188" y="215153"/>
            <a:ext cx="117750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32"/>
          <p:cNvSpPr/>
          <p:nvPr/>
        </p:nvSpPr>
        <p:spPr>
          <a:xfrm>
            <a:off x="206188" y="5948082"/>
            <a:ext cx="11775000" cy="699300"/>
          </a:xfrm>
          <a:prstGeom prst="rect">
            <a:avLst/>
          </a:prstGeom>
          <a:solidFill>
            <a:srgbClr val="FCF4F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ecorative line break" id="229" name="Google Shape;229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452870" y="3472133"/>
            <a:ext cx="1286259" cy="24384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32"/>
          <p:cNvSpPr txBox="1"/>
          <p:nvPr>
            <p:ph type="ctrTitle"/>
          </p:nvPr>
        </p:nvSpPr>
        <p:spPr>
          <a:xfrm>
            <a:off x="1524000" y="2486701"/>
            <a:ext cx="9144000" cy="1023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Calibri"/>
              <a:buNone/>
              <a:defRPr sz="54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1" name="Google Shape;231;p32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descr="Oregon Department of Education Logo" id="232" name="Google Shape;232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33770" y="214049"/>
            <a:ext cx="2124459" cy="2167132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2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234" name="Google Shape;234;p32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old_7-Comparison">
  <p:cSld name="Gold_7-Comparison">
    <p:bg>
      <p:bgPr>
        <a:solidFill>
          <a:schemeClr val="accent4"/>
        </a:solidFill>
      </p:bgPr>
    </p:bg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3"/>
          <p:cNvSpPr txBox="1"/>
          <p:nvPr>
            <p:ph idx="1" type="body"/>
          </p:nvPr>
        </p:nvSpPr>
        <p:spPr>
          <a:xfrm>
            <a:off x="717176" y="1681163"/>
            <a:ext cx="52803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b="0" sz="3200">
                <a:solidFill>
                  <a:schemeClr val="accent4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37" name="Google Shape;237;p33"/>
          <p:cNvSpPr txBox="1"/>
          <p:nvPr>
            <p:ph idx="2" type="body"/>
          </p:nvPr>
        </p:nvSpPr>
        <p:spPr>
          <a:xfrm>
            <a:off x="717176" y="2505075"/>
            <a:ext cx="5280300" cy="34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8" name="Google Shape;238;p33"/>
          <p:cNvSpPr txBox="1"/>
          <p:nvPr>
            <p:ph idx="3" type="body"/>
          </p:nvPr>
        </p:nvSpPr>
        <p:spPr>
          <a:xfrm>
            <a:off x="6172200" y="1681163"/>
            <a:ext cx="53295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b="0" sz="3200">
                <a:solidFill>
                  <a:schemeClr val="accent4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39" name="Google Shape;239;p33"/>
          <p:cNvSpPr txBox="1"/>
          <p:nvPr>
            <p:ph idx="4" type="body"/>
          </p:nvPr>
        </p:nvSpPr>
        <p:spPr>
          <a:xfrm>
            <a:off x="6172200" y="2505075"/>
            <a:ext cx="5329500" cy="34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0" name="Google Shape;240;p33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Font typeface="Calibri"/>
              <a:buNone/>
              <a:defRPr sz="32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1" name="Google Shape;241;p33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242" name="Google Shape;242;p33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old_6-Two Content">
  <p:cSld name="Gold_6-Two Content">
    <p:bg>
      <p:bgPr>
        <a:solidFill>
          <a:schemeClr val="accent4"/>
        </a:soli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4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400"/>
              <a:buFont typeface="Calibri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5" name="Google Shape;245;p34"/>
          <p:cNvSpPr txBox="1"/>
          <p:nvPr>
            <p:ph idx="1" type="body"/>
          </p:nvPr>
        </p:nvSpPr>
        <p:spPr>
          <a:xfrm>
            <a:off x="717176" y="1825625"/>
            <a:ext cx="5302500" cy="41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6" name="Google Shape;246;p34"/>
          <p:cNvSpPr txBox="1"/>
          <p:nvPr>
            <p:ph idx="2" type="body"/>
          </p:nvPr>
        </p:nvSpPr>
        <p:spPr>
          <a:xfrm>
            <a:off x="6172200" y="1825625"/>
            <a:ext cx="5329500" cy="41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7" name="Google Shape;247;p34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248" name="Google Shape;248;p34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een_9-Blank" showMasterSp="0">
  <p:cSld name="Green_9-Blank">
    <p:bg>
      <p:bgPr>
        <a:solidFill>
          <a:schemeClr val="accent5"/>
        </a:solid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5"/>
          <p:cNvSpPr/>
          <p:nvPr/>
        </p:nvSpPr>
        <p:spPr>
          <a:xfrm>
            <a:off x="206188" y="215153"/>
            <a:ext cx="117750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</a:t>
            </a:r>
            <a:endParaRPr/>
          </a:p>
        </p:txBody>
      </p:sp>
      <p:sp>
        <p:nvSpPr>
          <p:cNvPr id="251" name="Google Shape;251;p35"/>
          <p:cNvSpPr txBox="1"/>
          <p:nvPr>
            <p:ph idx="1" type="body"/>
          </p:nvPr>
        </p:nvSpPr>
        <p:spPr>
          <a:xfrm>
            <a:off x="717176" y="659958"/>
            <a:ext cx="10784400" cy="53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2" name="Google Shape;252;p35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253" name="Google Shape;253;p35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ue_4-Content with Caption" showMasterSp="0">
  <p:cSld name="Blue_4-Content with Caption">
    <p:bg>
      <p:bgPr>
        <a:solidFill>
          <a:schemeClr val="accent1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6"/>
          <p:cNvSpPr/>
          <p:nvPr/>
        </p:nvSpPr>
        <p:spPr>
          <a:xfrm>
            <a:off x="206188" y="215153"/>
            <a:ext cx="117750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36"/>
          <p:cNvSpPr/>
          <p:nvPr/>
        </p:nvSpPr>
        <p:spPr>
          <a:xfrm>
            <a:off x="206189" y="215153"/>
            <a:ext cx="4730400" cy="643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36"/>
          <p:cNvSpPr txBox="1"/>
          <p:nvPr>
            <p:ph type="title"/>
          </p:nvPr>
        </p:nvSpPr>
        <p:spPr>
          <a:xfrm>
            <a:off x="717177" y="779645"/>
            <a:ext cx="3931800" cy="25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  <a:defRPr sz="4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8" name="Google Shape;258;p36"/>
          <p:cNvSpPr txBox="1"/>
          <p:nvPr>
            <p:ph idx="1" type="body"/>
          </p:nvPr>
        </p:nvSpPr>
        <p:spPr>
          <a:xfrm>
            <a:off x="5183188" y="779647"/>
            <a:ext cx="6172200" cy="50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5pPr>
            <a:lvl6pPr indent="-355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259" name="Google Shape;259;p36"/>
          <p:cNvSpPr/>
          <p:nvPr>
            <p:ph idx="2" type="pic"/>
          </p:nvPr>
        </p:nvSpPr>
        <p:spPr>
          <a:xfrm>
            <a:off x="717177" y="3540125"/>
            <a:ext cx="3931800" cy="2320800"/>
          </a:xfrm>
          <a:prstGeom prst="rect">
            <a:avLst/>
          </a:prstGeom>
          <a:noFill/>
          <a:ln>
            <a:noFill/>
          </a:ln>
        </p:spPr>
      </p:sp>
      <p:sp>
        <p:nvSpPr>
          <p:cNvPr id="260" name="Google Shape;260;p36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261" name="Google Shape;261;p36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al_2-Section Header" showMasterSp="0">
  <p:cSld name="Teal_2-Section Header">
    <p:bg>
      <p:bgPr>
        <a:solidFill>
          <a:schemeClr val="dk2"/>
        </a:solidFill>
      </p:bgPr>
    </p:bg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7"/>
          <p:cNvSpPr/>
          <p:nvPr/>
        </p:nvSpPr>
        <p:spPr>
          <a:xfrm>
            <a:off x="206188" y="215153"/>
            <a:ext cx="11775000" cy="64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37"/>
          <p:cNvSpPr/>
          <p:nvPr/>
        </p:nvSpPr>
        <p:spPr>
          <a:xfrm>
            <a:off x="206187" y="2488757"/>
            <a:ext cx="11775000" cy="1900500"/>
          </a:xfrm>
          <a:prstGeom prst="rect">
            <a:avLst/>
          </a:prstGeom>
          <a:solidFill>
            <a:srgbClr val="E7F5F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37"/>
          <p:cNvSpPr txBox="1"/>
          <p:nvPr>
            <p:ph type="ctrTitle"/>
          </p:nvPr>
        </p:nvSpPr>
        <p:spPr>
          <a:xfrm>
            <a:off x="717177" y="2488757"/>
            <a:ext cx="10784400" cy="190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800"/>
              <a:buFont typeface="Calibri"/>
              <a:buNone/>
              <a:defRPr sz="6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Oregon Department of Education Logo" id="266" name="Google Shape;266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033770" y="214049"/>
            <a:ext cx="2124459" cy="2167132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37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268" name="Google Shape;268;p37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al_5-Title and Content">
  <p:cSld name="Teal_5-Title and Content">
    <p:bg>
      <p:bgPr>
        <a:solidFill>
          <a:schemeClr val="dk2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8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Calibri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1" name="Google Shape;271;p38"/>
          <p:cNvSpPr txBox="1"/>
          <p:nvPr>
            <p:ph idx="1" type="body"/>
          </p:nvPr>
        </p:nvSpPr>
        <p:spPr>
          <a:xfrm>
            <a:off x="717176" y="1825625"/>
            <a:ext cx="10784400" cy="41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2" name="Google Shape;272;p38"/>
          <p:cNvSpPr txBox="1"/>
          <p:nvPr/>
        </p:nvSpPr>
        <p:spPr>
          <a:xfrm>
            <a:off x="717176" y="6188049"/>
            <a:ext cx="7647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Oregon Department of Education</a:t>
            </a:r>
            <a:endParaRPr/>
          </a:p>
        </p:txBody>
      </p:sp>
      <p:sp>
        <p:nvSpPr>
          <p:cNvPr id="273" name="Google Shape;273;p38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bg>
      <p:bgPr>
        <a:solidFill>
          <a:schemeClr val="accent1"/>
        </a:soli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/>
          <p:nvPr/>
        </p:nvSpPr>
        <p:spPr>
          <a:xfrm>
            <a:off x="206188" y="215153"/>
            <a:ext cx="11775141" cy="6432176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5"/>
          <p:cNvSpPr/>
          <p:nvPr/>
        </p:nvSpPr>
        <p:spPr>
          <a:xfrm>
            <a:off x="206188" y="5948082"/>
            <a:ext cx="11775141" cy="69924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ecorative line break" id="43" name="Google Shape;43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452870" y="3472133"/>
            <a:ext cx="1286259" cy="24384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5"/>
          <p:cNvSpPr txBox="1"/>
          <p:nvPr>
            <p:ph type="ctrTitle"/>
          </p:nvPr>
        </p:nvSpPr>
        <p:spPr>
          <a:xfrm>
            <a:off x="1524000" y="2486701"/>
            <a:ext cx="9144000" cy="102326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Calibri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6" name="Google Shape;46;p5"/>
          <p:cNvSpPr txBox="1"/>
          <p:nvPr>
            <p:ph idx="10" type="dt"/>
          </p:nvPr>
        </p:nvSpPr>
        <p:spPr>
          <a:xfrm>
            <a:off x="3854824" y="6139793"/>
            <a:ext cx="45092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5"/>
          <p:cNvSpPr txBox="1"/>
          <p:nvPr>
            <p:ph idx="11" type="ftr"/>
          </p:nvPr>
        </p:nvSpPr>
        <p:spPr>
          <a:xfrm>
            <a:off x="717176" y="6139793"/>
            <a:ext cx="28642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12" type="sldNum"/>
          </p:nvPr>
        </p:nvSpPr>
        <p:spPr>
          <a:xfrm>
            <a:off x="8610600" y="6139793"/>
            <a:ext cx="289111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Oregon Department of Education Logo" id="49" name="Google Shape;4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33770" y="214049"/>
            <a:ext cx="2124460" cy="21671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>
  <p:cSld name="Section Header">
    <p:bg>
      <p:bgPr>
        <a:solidFill>
          <a:schemeClr val="accen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/>
          <p:cNvSpPr/>
          <p:nvPr/>
        </p:nvSpPr>
        <p:spPr>
          <a:xfrm>
            <a:off x="206188" y="215153"/>
            <a:ext cx="11775141" cy="6432176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6"/>
          <p:cNvSpPr/>
          <p:nvPr/>
        </p:nvSpPr>
        <p:spPr>
          <a:xfrm>
            <a:off x="206187" y="2488757"/>
            <a:ext cx="11775141" cy="190036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6"/>
          <p:cNvSpPr txBox="1"/>
          <p:nvPr>
            <p:ph type="ctrTitle"/>
          </p:nvPr>
        </p:nvSpPr>
        <p:spPr>
          <a:xfrm>
            <a:off x="717177" y="2488757"/>
            <a:ext cx="10784542" cy="19003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800"/>
              <a:buFont typeface="Calibri"/>
              <a:buNone/>
              <a:defRPr sz="68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6"/>
          <p:cNvSpPr txBox="1"/>
          <p:nvPr>
            <p:ph idx="10" type="dt"/>
          </p:nvPr>
        </p:nvSpPr>
        <p:spPr>
          <a:xfrm>
            <a:off x="3854824" y="6139793"/>
            <a:ext cx="45092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6"/>
          <p:cNvSpPr txBox="1"/>
          <p:nvPr>
            <p:ph idx="11" type="ftr"/>
          </p:nvPr>
        </p:nvSpPr>
        <p:spPr>
          <a:xfrm>
            <a:off x="717176" y="6139793"/>
            <a:ext cx="28642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6"/>
          <p:cNvSpPr txBox="1"/>
          <p:nvPr>
            <p:ph idx="12" type="sldNum"/>
          </p:nvPr>
        </p:nvSpPr>
        <p:spPr>
          <a:xfrm>
            <a:off x="8610600" y="6139793"/>
            <a:ext cx="289111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Oregon Department of Education Logo" id="57" name="Google Shape;57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033770" y="214049"/>
            <a:ext cx="2124460" cy="21671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Bar and Content" showMasterSp="0">
  <p:cSld name="Title Bar and Content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7"/>
          <p:cNvSpPr/>
          <p:nvPr/>
        </p:nvSpPr>
        <p:spPr>
          <a:xfrm>
            <a:off x="206188" y="215153"/>
            <a:ext cx="11775141" cy="6432176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7"/>
          <p:cNvSpPr/>
          <p:nvPr/>
        </p:nvSpPr>
        <p:spPr>
          <a:xfrm>
            <a:off x="206188" y="215153"/>
            <a:ext cx="11775141" cy="139736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7"/>
          <p:cNvSpPr txBox="1"/>
          <p:nvPr>
            <p:ph idx="1" type="body"/>
          </p:nvPr>
        </p:nvSpPr>
        <p:spPr>
          <a:xfrm>
            <a:off x="717176" y="1825625"/>
            <a:ext cx="10784542" cy="41090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7"/>
          <p:cNvSpPr txBox="1"/>
          <p:nvPr>
            <p:ph idx="10" type="dt"/>
          </p:nvPr>
        </p:nvSpPr>
        <p:spPr>
          <a:xfrm>
            <a:off x="3854824" y="6139793"/>
            <a:ext cx="45092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7"/>
          <p:cNvSpPr txBox="1"/>
          <p:nvPr>
            <p:ph idx="11" type="ftr"/>
          </p:nvPr>
        </p:nvSpPr>
        <p:spPr>
          <a:xfrm>
            <a:off x="717176" y="6139793"/>
            <a:ext cx="28642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7"/>
          <p:cNvSpPr txBox="1"/>
          <p:nvPr>
            <p:ph idx="12" type="sldNum"/>
          </p:nvPr>
        </p:nvSpPr>
        <p:spPr>
          <a:xfrm>
            <a:off x="8610600" y="6139793"/>
            <a:ext cx="289111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" name="Google Shape;65;p7"/>
          <p:cNvSpPr txBox="1"/>
          <p:nvPr>
            <p:ph type="title"/>
          </p:nvPr>
        </p:nvSpPr>
        <p:spPr>
          <a:xfrm>
            <a:off x="717176" y="457200"/>
            <a:ext cx="10784542" cy="1026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showMasterSp="0">
  <p:cSld name="Content with Caption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8"/>
          <p:cNvSpPr/>
          <p:nvPr/>
        </p:nvSpPr>
        <p:spPr>
          <a:xfrm>
            <a:off x="206188" y="215153"/>
            <a:ext cx="11775141" cy="6432176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8"/>
          <p:cNvSpPr/>
          <p:nvPr/>
        </p:nvSpPr>
        <p:spPr>
          <a:xfrm>
            <a:off x="206189" y="215153"/>
            <a:ext cx="4730470" cy="643217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8"/>
          <p:cNvSpPr txBox="1"/>
          <p:nvPr>
            <p:ph type="title"/>
          </p:nvPr>
        </p:nvSpPr>
        <p:spPr>
          <a:xfrm>
            <a:off x="717177" y="779645"/>
            <a:ext cx="3931826" cy="25256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8"/>
          <p:cNvSpPr txBox="1"/>
          <p:nvPr>
            <p:ph idx="1" type="body"/>
          </p:nvPr>
        </p:nvSpPr>
        <p:spPr>
          <a:xfrm>
            <a:off x="5183188" y="779647"/>
            <a:ext cx="6172200" cy="50814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810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4pPr>
            <a:lvl5pPr indent="-3810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1" name="Google Shape;71;p8"/>
          <p:cNvSpPr txBox="1"/>
          <p:nvPr>
            <p:ph idx="10" type="dt"/>
          </p:nvPr>
        </p:nvSpPr>
        <p:spPr>
          <a:xfrm>
            <a:off x="3854824" y="6139793"/>
            <a:ext cx="45092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8"/>
          <p:cNvSpPr txBox="1"/>
          <p:nvPr>
            <p:ph idx="11" type="ftr"/>
          </p:nvPr>
        </p:nvSpPr>
        <p:spPr>
          <a:xfrm>
            <a:off x="717176" y="6139793"/>
            <a:ext cx="28642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8"/>
          <p:cNvSpPr txBox="1"/>
          <p:nvPr>
            <p:ph idx="12" type="sldNum"/>
          </p:nvPr>
        </p:nvSpPr>
        <p:spPr>
          <a:xfrm>
            <a:off x="8610600" y="6139793"/>
            <a:ext cx="289111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" name="Google Shape;74;p8"/>
          <p:cNvSpPr/>
          <p:nvPr>
            <p:ph idx="2" type="pic"/>
          </p:nvPr>
        </p:nvSpPr>
        <p:spPr>
          <a:xfrm>
            <a:off x="717177" y="3540125"/>
            <a:ext cx="3931826" cy="2320926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9"/>
          <p:cNvSpPr txBox="1"/>
          <p:nvPr>
            <p:ph idx="1" type="body"/>
          </p:nvPr>
        </p:nvSpPr>
        <p:spPr>
          <a:xfrm>
            <a:off x="717176" y="1681163"/>
            <a:ext cx="5280399" cy="823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b="0" sz="32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7" name="Google Shape;77;p9"/>
          <p:cNvSpPr txBox="1"/>
          <p:nvPr>
            <p:ph idx="2" type="body"/>
          </p:nvPr>
        </p:nvSpPr>
        <p:spPr>
          <a:xfrm>
            <a:off x="717176" y="2505075"/>
            <a:ext cx="5280399" cy="34345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9"/>
          <p:cNvSpPr txBox="1"/>
          <p:nvPr>
            <p:ph idx="3" type="body"/>
          </p:nvPr>
        </p:nvSpPr>
        <p:spPr>
          <a:xfrm>
            <a:off x="6172200" y="1681163"/>
            <a:ext cx="5329518" cy="823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b="0" sz="32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9" name="Google Shape;79;p9"/>
          <p:cNvSpPr txBox="1"/>
          <p:nvPr>
            <p:ph idx="4" type="body"/>
          </p:nvPr>
        </p:nvSpPr>
        <p:spPr>
          <a:xfrm>
            <a:off x="6172200" y="2505075"/>
            <a:ext cx="5329518" cy="34345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9"/>
          <p:cNvSpPr txBox="1"/>
          <p:nvPr>
            <p:ph idx="10" type="dt"/>
          </p:nvPr>
        </p:nvSpPr>
        <p:spPr>
          <a:xfrm>
            <a:off x="3854824" y="6139793"/>
            <a:ext cx="45092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9"/>
          <p:cNvSpPr txBox="1"/>
          <p:nvPr>
            <p:ph idx="11" type="ftr"/>
          </p:nvPr>
        </p:nvSpPr>
        <p:spPr>
          <a:xfrm>
            <a:off x="717176" y="6139793"/>
            <a:ext cx="28642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9"/>
          <p:cNvSpPr txBox="1"/>
          <p:nvPr>
            <p:ph idx="12" type="sldNum"/>
          </p:nvPr>
        </p:nvSpPr>
        <p:spPr>
          <a:xfrm>
            <a:off x="8610600" y="6139793"/>
            <a:ext cx="289111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9"/>
          <p:cNvSpPr txBox="1"/>
          <p:nvPr>
            <p:ph type="title"/>
          </p:nvPr>
        </p:nvSpPr>
        <p:spPr>
          <a:xfrm>
            <a:off x="717176" y="457200"/>
            <a:ext cx="10784542" cy="1026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showMasterSp="0">
  <p:cSld name="Title 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0"/>
          <p:cNvSpPr/>
          <p:nvPr/>
        </p:nvSpPr>
        <p:spPr>
          <a:xfrm>
            <a:off x="206188" y="215153"/>
            <a:ext cx="11775141" cy="6432176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0"/>
          <p:cNvSpPr txBox="1"/>
          <p:nvPr>
            <p:ph idx="10" type="dt"/>
          </p:nvPr>
        </p:nvSpPr>
        <p:spPr>
          <a:xfrm>
            <a:off x="3854824" y="6139793"/>
            <a:ext cx="45092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0"/>
          <p:cNvSpPr txBox="1"/>
          <p:nvPr>
            <p:ph idx="11" type="ftr"/>
          </p:nvPr>
        </p:nvSpPr>
        <p:spPr>
          <a:xfrm>
            <a:off x="717176" y="6139793"/>
            <a:ext cx="28642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0"/>
          <p:cNvSpPr txBox="1"/>
          <p:nvPr>
            <p:ph idx="12" type="sldNum"/>
          </p:nvPr>
        </p:nvSpPr>
        <p:spPr>
          <a:xfrm>
            <a:off x="8610600" y="6139793"/>
            <a:ext cx="289111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9" name="Google Shape;89;p10"/>
          <p:cNvSpPr txBox="1"/>
          <p:nvPr>
            <p:ph type="title"/>
          </p:nvPr>
        </p:nvSpPr>
        <p:spPr>
          <a:xfrm>
            <a:off x="717176" y="457200"/>
            <a:ext cx="10784542" cy="1026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37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13.xml"/><Relationship Id="rId3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16.xml"/><Relationship Id="rId39" Type="http://schemas.openxmlformats.org/officeDocument/2006/relationships/theme" Target="../theme/theme2.xml"/><Relationship Id="rId16" Type="http://schemas.openxmlformats.org/officeDocument/2006/relationships/slideLayout" Target="../slideLayouts/slideLayout15.xml"/><Relationship Id="rId3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206188" y="215153"/>
            <a:ext cx="11775141" cy="6432176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717176" y="457200"/>
            <a:ext cx="10784542" cy="1026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717176" y="1825625"/>
            <a:ext cx="10784542" cy="41090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10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10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717176" y="6139793"/>
            <a:ext cx="28642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0" type="dt"/>
          </p:nvPr>
        </p:nvSpPr>
        <p:spPr>
          <a:xfrm>
            <a:off x="3854824" y="6139793"/>
            <a:ext cx="45092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8610600" y="6139793"/>
            <a:ext cx="289111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Decorative line break" id="16" name="Google Shape;1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04670" y="1558360"/>
            <a:ext cx="1286259" cy="2438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  <p:sldLayoutId id="2147483682" r:id="rId36"/>
    <p:sldLayoutId id="2147483683" r:id="rId37"/>
    <p:sldLayoutId id="2147483684" r:id="rId3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9"/>
          <p:cNvSpPr txBox="1"/>
          <p:nvPr>
            <p:ph type="title"/>
          </p:nvPr>
        </p:nvSpPr>
        <p:spPr>
          <a:xfrm>
            <a:off x="703801" y="2707275"/>
            <a:ext cx="10784400" cy="1026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22727"/>
              <a:buFont typeface="Calibri"/>
              <a:buNone/>
            </a:pPr>
            <a:r>
              <a:rPr lang="en-US"/>
              <a:t>23-24 Integrated Programs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22727"/>
              <a:buFont typeface="Calibri"/>
              <a:buNone/>
            </a:pPr>
            <a:r>
              <a:rPr lang="en-US"/>
              <a:t> Annual Report Presentation </a:t>
            </a:r>
            <a:endParaRPr/>
          </a:p>
        </p:txBody>
      </p:sp>
      <p:sp>
        <p:nvSpPr>
          <p:cNvPr id="279" name="Google Shape;279;p39"/>
          <p:cNvSpPr txBox="1"/>
          <p:nvPr>
            <p:ph idx="1" type="body"/>
          </p:nvPr>
        </p:nvSpPr>
        <p:spPr>
          <a:xfrm>
            <a:off x="717175" y="4122750"/>
            <a:ext cx="10784400" cy="18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</a:pPr>
            <a:r>
              <a:rPr lang="en-US"/>
              <a:t>Clatskanie School District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</a:pPr>
            <a:r>
              <a:rPr lang="en-US"/>
              <a:t>October 14, 2024</a:t>
            </a:r>
            <a:endParaRPr/>
          </a:p>
        </p:txBody>
      </p:sp>
      <p:sp>
        <p:nvSpPr>
          <p:cNvPr id="280" name="Google Shape;280;p39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81" name="Google Shape;28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5813" y="568575"/>
            <a:ext cx="1400374" cy="17498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8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Progress Markers 3</a:t>
            </a:r>
            <a:endParaRPr/>
          </a:p>
        </p:txBody>
      </p:sp>
      <p:sp>
        <p:nvSpPr>
          <p:cNvPr id="355" name="Google Shape;355;p48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56" name="Google Shape;356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5950" y="1788600"/>
            <a:ext cx="10328950" cy="4351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49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Progress Markers 4</a:t>
            </a:r>
            <a:endParaRPr/>
          </a:p>
        </p:txBody>
      </p:sp>
      <p:sp>
        <p:nvSpPr>
          <p:cNvPr id="363" name="Google Shape;363;p49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64" name="Google Shape;364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7175" y="1663975"/>
            <a:ext cx="11120276" cy="431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0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Annual Reporting Requirements</a:t>
            </a:r>
            <a:endParaRPr/>
          </a:p>
        </p:txBody>
      </p:sp>
      <p:sp>
        <p:nvSpPr>
          <p:cNvPr id="288" name="Google Shape;288;p40"/>
          <p:cNvSpPr txBox="1"/>
          <p:nvPr>
            <p:ph idx="1" type="body"/>
          </p:nvPr>
        </p:nvSpPr>
        <p:spPr>
          <a:xfrm>
            <a:off x="717176" y="1825625"/>
            <a:ext cx="10784400" cy="4109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ODE’s annual report consists of two narrative questions (Optional inclusion of Progress Markers)</a:t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Throughout</a:t>
            </a:r>
            <a:r>
              <a:rPr lang="en-US"/>
              <a:t> the year, grant recipients have been asked to report expenditures, three overall reflection narrative questions, and report on progress markers which will help inform overall progress and annual report.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40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1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3559"/>
              <a:t>Summary of Integrated Programs Performance Measures  </a:t>
            </a:r>
            <a:endParaRPr sz="3559"/>
          </a:p>
        </p:txBody>
      </p:sp>
      <p:sp>
        <p:nvSpPr>
          <p:cNvPr id="296" name="Google Shape;296;p41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97" name="Google Shape;29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5600" y="1826825"/>
            <a:ext cx="7841175" cy="454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2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SIA Annual Report Requirements </a:t>
            </a:r>
            <a:endParaRPr/>
          </a:p>
        </p:txBody>
      </p:sp>
      <p:sp>
        <p:nvSpPr>
          <p:cNvPr id="304" name="Google Shape;304;p42"/>
          <p:cNvSpPr txBox="1"/>
          <p:nvPr>
            <p:ph idx="1" type="body"/>
          </p:nvPr>
        </p:nvSpPr>
        <p:spPr>
          <a:xfrm>
            <a:off x="717175" y="1673225"/>
            <a:ext cx="10784400" cy="238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SIA recipients are required by statute to: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review their own progress on an annual basis through an annual progress report and financial audit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present their annual report to their governing board at an open meeting with opportunity for public comment (cannot be consent agenda item),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and post the report to the district or charter school website.</a:t>
            </a:r>
            <a:endParaRPr/>
          </a:p>
        </p:txBody>
      </p:sp>
      <p:sp>
        <p:nvSpPr>
          <p:cNvPr id="305" name="Google Shape;305;p42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6" name="Google Shape;306;p42"/>
          <p:cNvSpPr txBox="1"/>
          <p:nvPr>
            <p:ph idx="1" type="body"/>
          </p:nvPr>
        </p:nvSpPr>
        <p:spPr>
          <a:xfrm>
            <a:off x="624775" y="3998325"/>
            <a:ext cx="10784400" cy="238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If grantee set LPGTs and LOM: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 Year 1 of biennium: Affirm progress has been reviewed towards meeting the LPGTs in the grant agreement (Assurance)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 Year 2 of biennium: Review actual metric rates compared to previously created LPGT and LOM and share reflection on progress. (Narrative Question)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43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Annual Report Narrative #1</a:t>
            </a:r>
            <a:endParaRPr/>
          </a:p>
        </p:txBody>
      </p:sp>
      <p:sp>
        <p:nvSpPr>
          <p:cNvPr id="313" name="Google Shape;313;p43"/>
          <p:cNvSpPr txBox="1"/>
          <p:nvPr>
            <p:ph idx="1" type="body"/>
          </p:nvPr>
        </p:nvSpPr>
        <p:spPr>
          <a:xfrm>
            <a:off x="480350" y="1655175"/>
            <a:ext cx="11241900" cy="1215300"/>
          </a:xfrm>
          <a:prstGeom prst="rect">
            <a:avLst/>
          </a:prstGeom>
          <a:solidFill>
            <a:srgbClr val="006CAD">
              <a:alpha val="44650"/>
            </a:srgbClr>
          </a:solidFill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b="1" i="1" lang="en-US"/>
              <a:t>As you review your progress markers/overall reflection responses and reflect on plan implementation, how do you see your progress contributing to the Outcomes and Strategies in your plan and your  Performance Growth Targets (LPGT)</a:t>
            </a:r>
            <a:r>
              <a:rPr b="1" i="1" lang="en-US"/>
              <a:t>Longitudinal</a:t>
            </a:r>
            <a:r>
              <a:rPr b="1" i="1" lang="en-US"/>
              <a:t>/Local Optional Metrics (LOM)?</a:t>
            </a:r>
            <a:endParaRPr b="1" i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i="1" lang="en-US"/>
              <a:t>Discuss at least one Outcome where you have seen progress in implementation.</a:t>
            </a:r>
            <a:endParaRPr b="1" i="1"/>
          </a:p>
        </p:txBody>
      </p:sp>
      <p:sp>
        <p:nvSpPr>
          <p:cNvPr id="314" name="Google Shape;314;p43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5" name="Google Shape;315;p43"/>
          <p:cNvSpPr txBox="1"/>
          <p:nvPr>
            <p:ph idx="1" type="body"/>
          </p:nvPr>
        </p:nvSpPr>
        <p:spPr>
          <a:xfrm>
            <a:off x="488425" y="3041850"/>
            <a:ext cx="11241900" cy="30981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57822" lvl="0" marL="457200" rtl="0" algn="l">
              <a:spcBef>
                <a:spcPts val="10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 sz="22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The percentage of student completing high school in 4 years and 5 years has increased.  </a:t>
            </a:r>
            <a:endParaRPr sz="22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7822" lvl="0" marL="457200" rtl="0" algn="l">
              <a:spcBef>
                <a:spcPts val="10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 sz="22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CMHS met the 2023-24 LPGT targets for four and five year cohort graduation. </a:t>
            </a:r>
            <a:endParaRPr sz="22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7822" lvl="0" marL="457200" rtl="0" algn="l">
              <a:spcBef>
                <a:spcPts val="10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 sz="22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There was an increase in the percentage of CES and CMHS students attending school regularly. </a:t>
            </a:r>
            <a:endParaRPr sz="22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7822" lvl="0" marL="457200" rtl="0" algn="l">
              <a:spcBef>
                <a:spcPts val="10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 sz="22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There was an increase of the percentage of third grade students meeting ELA proficiency standards and CES met the 2023-24 LGPT target for 3rd grade ELA proficiency.</a:t>
            </a:r>
            <a:endParaRPr sz="2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4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Annual Report Narrative #2</a:t>
            </a:r>
            <a:endParaRPr/>
          </a:p>
        </p:txBody>
      </p:sp>
      <p:sp>
        <p:nvSpPr>
          <p:cNvPr id="322" name="Google Shape;322;p44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3" name="Google Shape;323;p44"/>
          <p:cNvSpPr txBox="1"/>
          <p:nvPr>
            <p:ph idx="1" type="body"/>
          </p:nvPr>
        </p:nvSpPr>
        <p:spPr>
          <a:xfrm>
            <a:off x="471000" y="1655025"/>
            <a:ext cx="11241900" cy="1215300"/>
          </a:xfrm>
          <a:prstGeom prst="rect">
            <a:avLst/>
          </a:prstGeom>
          <a:solidFill>
            <a:srgbClr val="006CAD">
              <a:alpha val="44650"/>
            </a:srgbClr>
          </a:solidFill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b="1" i="1" lang="en-US"/>
              <a:t>Where have you experienced barriers, challenges, or impediments to progress toward your Outcomes and Strategies in your plan that you could use support with?</a:t>
            </a:r>
            <a:endParaRPr b="1" i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i="1" lang="en-US"/>
              <a:t>Discuss at least one Outcome where you have seen challenges or barriers to implementation.</a:t>
            </a:r>
            <a:endParaRPr b="1" i="1"/>
          </a:p>
        </p:txBody>
      </p:sp>
      <p:sp>
        <p:nvSpPr>
          <p:cNvPr id="324" name="Google Shape;324;p44"/>
          <p:cNvSpPr txBox="1"/>
          <p:nvPr>
            <p:ph idx="1" type="body"/>
          </p:nvPr>
        </p:nvSpPr>
        <p:spPr>
          <a:xfrm>
            <a:off x="479075" y="3041700"/>
            <a:ext cx="11241900" cy="34632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 the 2023-24 school year we experienced a slight decrease in the percentage of 9th grade students who were on track to graduate. </a:t>
            </a:r>
            <a:endParaRPr sz="18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Last school year we hired a brand new school counselor, principal, and our 9th grade on track support person transferred into a new position. </a:t>
            </a:r>
            <a:endParaRPr sz="18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There has been a significant amount of change in our 9 grade success program. </a:t>
            </a:r>
            <a:endParaRPr sz="18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This year CMHS is revamping the 9 grade success program to provide targeted support to freshman to support the completion of courses.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5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Annual Report Questions</a:t>
            </a:r>
            <a:endParaRPr/>
          </a:p>
        </p:txBody>
      </p:sp>
      <p:sp>
        <p:nvSpPr>
          <p:cNvPr id="331" name="Google Shape;331;p45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32" name="Google Shape;332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7175" y="1775025"/>
            <a:ext cx="10847025" cy="4228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46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Progress Markers 1</a:t>
            </a:r>
            <a:endParaRPr/>
          </a:p>
        </p:txBody>
      </p:sp>
      <p:sp>
        <p:nvSpPr>
          <p:cNvPr id="339" name="Google Shape;339;p46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40" name="Google Shape;340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5575" y="1788900"/>
            <a:ext cx="11467325" cy="4173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7"/>
          <p:cNvSpPr txBox="1"/>
          <p:nvPr>
            <p:ph type="title"/>
          </p:nvPr>
        </p:nvSpPr>
        <p:spPr>
          <a:xfrm>
            <a:off x="717176" y="457200"/>
            <a:ext cx="10784400" cy="1026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Progress Markers 2</a:t>
            </a:r>
            <a:endParaRPr/>
          </a:p>
        </p:txBody>
      </p:sp>
      <p:sp>
        <p:nvSpPr>
          <p:cNvPr id="347" name="Google Shape;347;p47"/>
          <p:cNvSpPr txBox="1"/>
          <p:nvPr>
            <p:ph idx="12" type="sldNum"/>
          </p:nvPr>
        </p:nvSpPr>
        <p:spPr>
          <a:xfrm>
            <a:off x="8610600" y="6139793"/>
            <a:ext cx="28911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48" name="Google Shape;348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8775" y="1691000"/>
            <a:ext cx="10398350" cy="481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021ODE">
  <a:themeElements>
    <a:clrScheme name="ODE2021">
      <a:dk1>
        <a:srgbClr val="000000"/>
      </a:dk1>
      <a:lt1>
        <a:srgbClr val="FFFFFF"/>
      </a:lt1>
      <a:dk2>
        <a:srgbClr val="00A8A5"/>
      </a:dk2>
      <a:lt2>
        <a:srgbClr val="F2FAFE"/>
      </a:lt2>
      <a:accent1>
        <a:srgbClr val="006CAD"/>
      </a:accent1>
      <a:accent2>
        <a:srgbClr val="9F2065"/>
      </a:accent2>
      <a:accent3>
        <a:srgbClr val="DC5626"/>
      </a:accent3>
      <a:accent4>
        <a:srgbClr val="BB8A0A"/>
      </a:accent4>
      <a:accent5>
        <a:srgbClr val="007F43"/>
      </a:accent5>
      <a:accent6>
        <a:srgbClr val="C45BA3"/>
      </a:accent6>
      <a:hlink>
        <a:srgbClr val="1B75BC"/>
      </a:hlink>
      <a:folHlink>
        <a:srgbClr val="21AA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