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f99c07678b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f99c07678b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b5f22df85e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b5f22df85e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bc8c0893c0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bc8c0893c0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1800">
                <a:solidFill>
                  <a:srgbClr val="595959"/>
                </a:solidFill>
              </a:rPr>
              <a:t>(French: laissez faire, lit. 'let do')</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b3b3a763e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b3b3a763e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c68bf33f3d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c68bf33f3d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c4b8b9ef75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c4b8b9ef75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c3e04c9102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c3e04c9102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c3e04c9102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c3e04c9102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b5f22df85e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b5f22df85e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cb4e14b32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cb4e14b32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116ff66b7ca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116ff66b7ca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116ff66b7ca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116ff66b7ca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116ff66b7ca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116ff66b7ca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b5f22df85e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b5f22df85e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b3b3a763eb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b3b3a763eb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116ff66b7ca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116ff66b7ca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c3e2ced37f_1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c3e2ced37f_1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B</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f99c07678b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f99c07678b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D   </a:t>
            </a:r>
            <a:r>
              <a:rPr lang="en" sz="1200">
                <a:solidFill>
                  <a:schemeClr val="dk1"/>
                </a:solidFill>
                <a:highlight>
                  <a:srgbClr val="FFFFFF"/>
                </a:highlight>
                <a:latin typeface="Georgia"/>
                <a:ea typeface="Georgia"/>
                <a:cs typeface="Georgia"/>
                <a:sym typeface="Georgia"/>
              </a:rPr>
              <a:t>Khrushchev begins this excerpt by declaring the unity of the Communist Party. While the goals in the rest of the excerpt depend on this unity, Khrushchev does not offer evidence to support that the Communist Party enjoys complete unity. He does not assert any specific reforms that are taking place in the Soviet Union, nor does he assert the economic prosperity of the country. He also does not assert that there will be a spread of Communism to other nations.</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f99c07678b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f99c07678b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B</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f99c07678b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f99c07678b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B</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4" name="Shape 54"/>
        <p:cNvGrpSpPr/>
        <p:nvPr/>
      </p:nvGrpSpPr>
      <p:grpSpPr>
        <a:xfrm>
          <a:off x="0" y="0"/>
          <a:ext cx="0" cy="0"/>
          <a:chOff x="0" y="0"/>
          <a:chExt cx="0" cy="0"/>
        </a:xfrm>
      </p:grpSpPr>
      <p:sp>
        <p:nvSpPr>
          <p:cNvPr id="55" name="Google Shape;55;p14"/>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56" name="Google Shape;56;p14"/>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57" name="Google Shape;57;p1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8" name="Shape 58"/>
        <p:cNvGrpSpPr/>
        <p:nvPr/>
      </p:nvGrpSpPr>
      <p:grpSpPr>
        <a:xfrm>
          <a:off x="0" y="0"/>
          <a:ext cx="0" cy="0"/>
          <a:chOff x="0" y="0"/>
          <a:chExt cx="0" cy="0"/>
        </a:xfrm>
      </p:grpSpPr>
      <p:sp>
        <p:nvSpPr>
          <p:cNvPr id="59" name="Google Shape;59;p15"/>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60" name="Google Shape;60;p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1" name="Shape 61"/>
        <p:cNvGrpSpPr/>
        <p:nvPr/>
      </p:nvGrpSpPr>
      <p:grpSpPr>
        <a:xfrm>
          <a:off x="0" y="0"/>
          <a:ext cx="0" cy="0"/>
          <a:chOff x="0" y="0"/>
          <a:chExt cx="0" cy="0"/>
        </a:xfrm>
      </p:grpSpPr>
      <p:sp>
        <p:nvSpPr>
          <p:cNvPr id="62" name="Google Shape;62;p1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3" name="Google Shape;63;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64" name="Google Shape;64;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5" name="Shape 65"/>
        <p:cNvGrpSpPr/>
        <p:nvPr/>
      </p:nvGrpSpPr>
      <p:grpSpPr>
        <a:xfrm>
          <a:off x="0" y="0"/>
          <a:ext cx="0" cy="0"/>
          <a:chOff x="0" y="0"/>
          <a:chExt cx="0" cy="0"/>
        </a:xfrm>
      </p:grpSpPr>
      <p:sp>
        <p:nvSpPr>
          <p:cNvPr id="66" name="Google Shape;66;p17"/>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7" name="Google Shape;67;p17"/>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68" name="Google Shape;68;p17"/>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69" name="Google Shape;69;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0" name="Shape 70"/>
        <p:cNvGrpSpPr/>
        <p:nvPr/>
      </p:nvGrpSpPr>
      <p:grpSpPr>
        <a:xfrm>
          <a:off x="0" y="0"/>
          <a:ext cx="0" cy="0"/>
          <a:chOff x="0" y="0"/>
          <a:chExt cx="0" cy="0"/>
        </a:xfrm>
      </p:grpSpPr>
      <p:sp>
        <p:nvSpPr>
          <p:cNvPr id="71" name="Google Shape;71;p18"/>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2" name="Google Shape;72;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3" name="Shape 73"/>
        <p:cNvGrpSpPr/>
        <p:nvPr/>
      </p:nvGrpSpPr>
      <p:grpSpPr>
        <a:xfrm>
          <a:off x="0" y="0"/>
          <a:ext cx="0" cy="0"/>
          <a:chOff x="0" y="0"/>
          <a:chExt cx="0" cy="0"/>
        </a:xfrm>
      </p:grpSpPr>
      <p:sp>
        <p:nvSpPr>
          <p:cNvPr id="74" name="Google Shape;74;p19"/>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75" name="Google Shape;75;p19"/>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76" name="Google Shape;76;p1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7" name="Shape 77"/>
        <p:cNvGrpSpPr/>
        <p:nvPr/>
      </p:nvGrpSpPr>
      <p:grpSpPr>
        <a:xfrm>
          <a:off x="0" y="0"/>
          <a:ext cx="0" cy="0"/>
          <a:chOff x="0" y="0"/>
          <a:chExt cx="0" cy="0"/>
        </a:xfrm>
      </p:grpSpPr>
      <p:sp>
        <p:nvSpPr>
          <p:cNvPr id="78" name="Google Shape;78;p20"/>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79" name="Google Shape;79;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0" name="Shape 80"/>
        <p:cNvGrpSpPr/>
        <p:nvPr/>
      </p:nvGrpSpPr>
      <p:grpSpPr>
        <a:xfrm>
          <a:off x="0" y="0"/>
          <a:ext cx="0" cy="0"/>
          <a:chOff x="0" y="0"/>
          <a:chExt cx="0" cy="0"/>
        </a:xfrm>
      </p:grpSpPr>
      <p:sp>
        <p:nvSpPr>
          <p:cNvPr id="81" name="Google Shape;81;p2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21"/>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83" name="Google Shape;83;p21"/>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84" name="Google Shape;84;p21"/>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85" name="Google Shape;85;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6" name="Shape 86"/>
        <p:cNvGrpSpPr/>
        <p:nvPr/>
      </p:nvGrpSpPr>
      <p:grpSpPr>
        <a:xfrm>
          <a:off x="0" y="0"/>
          <a:ext cx="0" cy="0"/>
          <a:chOff x="0" y="0"/>
          <a:chExt cx="0" cy="0"/>
        </a:xfrm>
      </p:grpSpPr>
      <p:sp>
        <p:nvSpPr>
          <p:cNvPr id="87" name="Google Shape;87;p22"/>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88" name="Google Shape;88;p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89" name="Shape 89"/>
        <p:cNvGrpSpPr/>
        <p:nvPr/>
      </p:nvGrpSpPr>
      <p:grpSpPr>
        <a:xfrm>
          <a:off x="0" y="0"/>
          <a:ext cx="0" cy="0"/>
          <a:chOff x="0" y="0"/>
          <a:chExt cx="0" cy="0"/>
        </a:xfrm>
      </p:grpSpPr>
      <p:sp>
        <p:nvSpPr>
          <p:cNvPr id="90" name="Google Shape;90;p23"/>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91" name="Google Shape;91;p23"/>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92" name="Google Shape;92;p2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3" name="Shape 93"/>
        <p:cNvGrpSpPr/>
        <p:nvPr/>
      </p:nvGrpSpPr>
      <p:grpSpPr>
        <a:xfrm>
          <a:off x="0" y="0"/>
          <a:ext cx="0" cy="0"/>
          <a:chOff x="0" y="0"/>
          <a:chExt cx="0" cy="0"/>
        </a:xfrm>
      </p:grpSpPr>
      <p:sp>
        <p:nvSpPr>
          <p:cNvPr id="94" name="Google Shape;94;p2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53" name="Google Shape;5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4.jpg"/><Relationship Id="rId4" Type="http://schemas.openxmlformats.org/officeDocument/2006/relationships/image" Target="../media/image19.jpg"/><Relationship Id="rId5"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4.jpg"/><Relationship Id="rId4" Type="http://schemas.openxmlformats.org/officeDocument/2006/relationships/image" Target="../media/image13.jpg"/><Relationship Id="rId5" Type="http://schemas.openxmlformats.org/officeDocument/2006/relationships/image" Target="../media/image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6.png"/><Relationship Id="rId4" Type="http://schemas.openxmlformats.org/officeDocument/2006/relationships/image" Target="../media/image4.png"/><Relationship Id="rId5"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8.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5.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hyperlink" Target="http://www.youtube.com/watch?v=h1wFrXKanC0" TargetMode="External"/><Relationship Id="rId4" Type="http://schemas.openxmlformats.org/officeDocument/2006/relationships/image" Target="../media/image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hyperlink" Target="http://www.youtube.com/watch?v=JGc3v56_ZZY" TargetMode="External"/><Relationship Id="rId4" Type="http://schemas.openxmlformats.org/officeDocument/2006/relationships/image" Target="../media/image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9.jpg"/><Relationship Id="rId4" Type="http://schemas.openxmlformats.org/officeDocument/2006/relationships/image" Target="../media/image27.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 Id="rId3" Type="http://schemas.openxmlformats.org/officeDocument/2006/relationships/image" Target="../media/image1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 Id="rId3" Type="http://schemas.openxmlformats.org/officeDocument/2006/relationships/image" Target="../media/image16.png"/><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 Id="rId3" Type="http://schemas.openxmlformats.org/officeDocument/2006/relationships/image" Target="../media/image22.png"/><Relationship Id="rId4" Type="http://schemas.openxmlformats.org/officeDocument/2006/relationships/image" Target="../media/image18.png"/><Relationship Id="rId5" Type="http://schemas.openxmlformats.org/officeDocument/2006/relationships/image" Target="../media/image2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1.xml"/><Relationship Id="rId3" Type="http://schemas.openxmlformats.org/officeDocument/2006/relationships/image" Target="../media/image22.png"/><Relationship Id="rId4" Type="http://schemas.openxmlformats.org/officeDocument/2006/relationships/image" Target="../media/image24.png"/><Relationship Id="rId5"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C0000"/>
        </a:solidFill>
      </p:bgPr>
    </p:bg>
    <p:spTree>
      <p:nvGrpSpPr>
        <p:cNvPr id="98" name="Shape 98"/>
        <p:cNvGrpSpPr/>
        <p:nvPr/>
      </p:nvGrpSpPr>
      <p:grpSpPr>
        <a:xfrm>
          <a:off x="0" y="0"/>
          <a:ext cx="0" cy="0"/>
          <a:chOff x="0" y="0"/>
          <a:chExt cx="0" cy="0"/>
        </a:xfrm>
      </p:grpSpPr>
      <p:sp>
        <p:nvSpPr>
          <p:cNvPr id="99" name="Google Shape;99;p25"/>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solidFill>
                  <a:srgbClr val="FFFFFF"/>
                </a:solidFill>
              </a:rPr>
              <a:t>The Cold War</a:t>
            </a:r>
            <a:endParaRPr>
              <a:solidFill>
                <a:srgbClr val="FFFFFF"/>
              </a:solidFill>
            </a:endParaRPr>
          </a:p>
        </p:txBody>
      </p:sp>
      <p:pic>
        <p:nvPicPr>
          <p:cNvPr id="100" name="Google Shape;100;p25"/>
          <p:cNvPicPr preferRelativeResize="0"/>
          <p:nvPr/>
        </p:nvPicPr>
        <p:blipFill>
          <a:blip r:embed="rId3">
            <a:alphaModFix/>
          </a:blip>
          <a:stretch>
            <a:fillRect/>
          </a:stretch>
        </p:blipFill>
        <p:spPr>
          <a:xfrm>
            <a:off x="6865823" y="322300"/>
            <a:ext cx="2278175" cy="3411099"/>
          </a:xfrm>
          <a:prstGeom prst="rect">
            <a:avLst/>
          </a:prstGeom>
          <a:noFill/>
          <a:ln>
            <a:noFill/>
          </a:ln>
        </p:spPr>
      </p:pic>
      <p:sp>
        <p:nvSpPr>
          <p:cNvPr id="101" name="Google Shape;101;p25"/>
          <p:cNvSpPr txBox="1"/>
          <p:nvPr/>
        </p:nvSpPr>
        <p:spPr>
          <a:xfrm>
            <a:off x="2645600" y="2779900"/>
            <a:ext cx="3505200" cy="1015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600">
                <a:solidFill>
                  <a:srgbClr val="FFFFFF"/>
                </a:solidFill>
              </a:rPr>
              <a:t>1945-1990</a:t>
            </a:r>
            <a:endParaRPr sz="3600">
              <a:solidFill>
                <a:srgbClr val="FFFFFF"/>
              </a:solidFill>
            </a:endParaRPr>
          </a:p>
          <a:p>
            <a:pPr indent="0" lvl="0" marL="0" rtl="0" algn="ctr">
              <a:spcBef>
                <a:spcPts val="0"/>
              </a:spcBef>
              <a:spcAft>
                <a:spcPts val="0"/>
              </a:spcAft>
              <a:buNone/>
            </a:pPr>
            <a:r>
              <a:rPr lang="en" sz="1800">
                <a:solidFill>
                  <a:srgbClr val="FFFFFF"/>
                </a:solidFill>
              </a:rPr>
              <a:t>2/23/2022</a:t>
            </a:r>
            <a:endParaRPr sz="1800">
              <a:solidFill>
                <a:srgbClr val="FFFFFF"/>
              </a:solidFill>
            </a:endParaRPr>
          </a:p>
        </p:txBody>
      </p:sp>
      <p:pic>
        <p:nvPicPr>
          <p:cNvPr id="102" name="Google Shape;102;p25"/>
          <p:cNvPicPr preferRelativeResize="0"/>
          <p:nvPr/>
        </p:nvPicPr>
        <p:blipFill>
          <a:blip r:embed="rId4">
            <a:alphaModFix/>
          </a:blip>
          <a:stretch>
            <a:fillRect/>
          </a:stretch>
        </p:blipFill>
        <p:spPr>
          <a:xfrm>
            <a:off x="128825" y="161150"/>
            <a:ext cx="2278175" cy="3075536"/>
          </a:xfrm>
          <a:prstGeom prst="rect">
            <a:avLst/>
          </a:prstGeom>
          <a:noFill/>
          <a:ln>
            <a:noFill/>
          </a:ln>
        </p:spPr>
      </p:pic>
      <p:pic>
        <p:nvPicPr>
          <p:cNvPr id="103" name="Google Shape;103;p25"/>
          <p:cNvPicPr preferRelativeResize="0"/>
          <p:nvPr/>
        </p:nvPicPr>
        <p:blipFill>
          <a:blip r:embed="rId5">
            <a:alphaModFix/>
          </a:blip>
          <a:stretch>
            <a:fillRect/>
          </a:stretch>
        </p:blipFill>
        <p:spPr>
          <a:xfrm>
            <a:off x="3318875" y="161150"/>
            <a:ext cx="2747175" cy="18314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C0000"/>
        </a:solidFill>
      </p:bgPr>
    </p:bg>
    <p:spTree>
      <p:nvGrpSpPr>
        <p:cNvPr id="107" name="Shape 107"/>
        <p:cNvGrpSpPr/>
        <p:nvPr/>
      </p:nvGrpSpPr>
      <p:grpSpPr>
        <a:xfrm>
          <a:off x="0" y="0"/>
          <a:ext cx="0" cy="0"/>
          <a:chOff x="0" y="0"/>
          <a:chExt cx="0" cy="0"/>
        </a:xfrm>
      </p:grpSpPr>
      <p:sp>
        <p:nvSpPr>
          <p:cNvPr id="108" name="Google Shape;108;p26"/>
          <p:cNvSpPr txBox="1"/>
          <p:nvPr>
            <p:ph type="ctrTitle"/>
          </p:nvPr>
        </p:nvSpPr>
        <p:spPr>
          <a:xfrm>
            <a:off x="311700" y="4324300"/>
            <a:ext cx="8520600" cy="688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FFFFFF"/>
                </a:solidFill>
              </a:rPr>
              <a:t>Founders </a:t>
            </a:r>
            <a:r>
              <a:rPr lang="en" sz="3400">
                <a:solidFill>
                  <a:srgbClr val="FFFFFF"/>
                </a:solidFill>
              </a:rPr>
              <a:t>of Communism</a:t>
            </a:r>
            <a:endParaRPr sz="3400">
              <a:solidFill>
                <a:srgbClr val="FFFFFF"/>
              </a:solidFill>
            </a:endParaRPr>
          </a:p>
        </p:txBody>
      </p:sp>
      <p:pic>
        <p:nvPicPr>
          <p:cNvPr id="109" name="Google Shape;109;p26"/>
          <p:cNvPicPr preferRelativeResize="0"/>
          <p:nvPr/>
        </p:nvPicPr>
        <p:blipFill>
          <a:blip r:embed="rId3">
            <a:alphaModFix/>
          </a:blip>
          <a:stretch>
            <a:fillRect/>
          </a:stretch>
        </p:blipFill>
        <p:spPr>
          <a:xfrm>
            <a:off x="6400345" y="242675"/>
            <a:ext cx="1653055" cy="2475100"/>
          </a:xfrm>
          <a:prstGeom prst="rect">
            <a:avLst/>
          </a:prstGeom>
          <a:noFill/>
          <a:ln>
            <a:noFill/>
          </a:ln>
        </p:spPr>
      </p:pic>
      <p:sp>
        <p:nvSpPr>
          <p:cNvPr id="110" name="Google Shape;110;p26"/>
          <p:cNvSpPr txBox="1"/>
          <p:nvPr/>
        </p:nvSpPr>
        <p:spPr>
          <a:xfrm>
            <a:off x="2645600" y="2779900"/>
            <a:ext cx="35052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rgbClr val="FFFFFF"/>
              </a:solidFill>
            </a:endParaRPr>
          </a:p>
        </p:txBody>
      </p:sp>
      <p:pic>
        <p:nvPicPr>
          <p:cNvPr id="111" name="Google Shape;111;p26"/>
          <p:cNvPicPr preferRelativeResize="0"/>
          <p:nvPr/>
        </p:nvPicPr>
        <p:blipFill>
          <a:blip r:embed="rId4">
            <a:alphaModFix/>
          </a:blip>
          <a:stretch>
            <a:fillRect/>
          </a:stretch>
        </p:blipFill>
        <p:spPr>
          <a:xfrm>
            <a:off x="595575" y="62125"/>
            <a:ext cx="1947132" cy="2655650"/>
          </a:xfrm>
          <a:prstGeom prst="rect">
            <a:avLst/>
          </a:prstGeom>
          <a:noFill/>
          <a:ln>
            <a:noFill/>
          </a:ln>
        </p:spPr>
      </p:pic>
      <p:sp>
        <p:nvSpPr>
          <p:cNvPr id="112" name="Google Shape;112;p26"/>
          <p:cNvSpPr txBox="1"/>
          <p:nvPr/>
        </p:nvSpPr>
        <p:spPr>
          <a:xfrm>
            <a:off x="409700" y="3035175"/>
            <a:ext cx="7977000" cy="1062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900">
                <a:solidFill>
                  <a:schemeClr val="lt1"/>
                </a:solidFill>
              </a:rPr>
              <a:t>Karl Marx and Friedrich Engels </a:t>
            </a:r>
            <a:r>
              <a:rPr lang="en" sz="1900">
                <a:solidFill>
                  <a:schemeClr val="lt1"/>
                </a:solidFill>
              </a:rPr>
              <a:t>write</a:t>
            </a:r>
            <a:r>
              <a:rPr lang="en" sz="1900">
                <a:solidFill>
                  <a:schemeClr val="lt1"/>
                </a:solidFill>
              </a:rPr>
              <a:t> the Communist Manifesto</a:t>
            </a:r>
            <a:endParaRPr sz="1900">
              <a:solidFill>
                <a:schemeClr val="lt1"/>
              </a:solidFill>
            </a:endParaRPr>
          </a:p>
          <a:p>
            <a:pPr indent="0" lvl="0" marL="0" rtl="0" algn="l">
              <a:spcBef>
                <a:spcPts val="0"/>
              </a:spcBef>
              <a:spcAft>
                <a:spcPts val="0"/>
              </a:spcAft>
              <a:buNone/>
            </a:pPr>
            <a:r>
              <a:rPr lang="en" sz="1900">
                <a:solidFill>
                  <a:schemeClr val="lt1"/>
                </a:solidFill>
              </a:rPr>
              <a:t>Vladimir</a:t>
            </a:r>
            <a:r>
              <a:rPr lang="en" sz="1900">
                <a:solidFill>
                  <a:schemeClr val="lt1"/>
                </a:solidFill>
              </a:rPr>
              <a:t> Lenin founder of the Soviet Union</a:t>
            </a:r>
            <a:endParaRPr sz="1900">
              <a:solidFill>
                <a:schemeClr val="lt1"/>
              </a:solidFill>
            </a:endParaRPr>
          </a:p>
          <a:p>
            <a:pPr indent="0" lvl="0" marL="0" rtl="0" algn="l">
              <a:spcBef>
                <a:spcPts val="0"/>
              </a:spcBef>
              <a:spcAft>
                <a:spcPts val="0"/>
              </a:spcAft>
              <a:buNone/>
            </a:pPr>
            <a:r>
              <a:rPr lang="en" sz="1900">
                <a:solidFill>
                  <a:schemeClr val="lt1"/>
                </a:solidFill>
              </a:rPr>
              <a:t>Stalin lead the Soviet Union through World War II and the Cold War</a:t>
            </a:r>
            <a:endParaRPr sz="1900">
              <a:solidFill>
                <a:schemeClr val="lt1"/>
              </a:solidFill>
            </a:endParaRPr>
          </a:p>
        </p:txBody>
      </p:sp>
      <p:pic>
        <p:nvPicPr>
          <p:cNvPr id="113" name="Google Shape;113;p26"/>
          <p:cNvPicPr preferRelativeResize="0"/>
          <p:nvPr/>
        </p:nvPicPr>
        <p:blipFill>
          <a:blip r:embed="rId5">
            <a:alphaModFix/>
          </a:blip>
          <a:stretch>
            <a:fillRect/>
          </a:stretch>
        </p:blipFill>
        <p:spPr>
          <a:xfrm>
            <a:off x="3594882" y="242675"/>
            <a:ext cx="1822284" cy="24751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C0000"/>
        </a:solidFill>
      </p:bgPr>
    </p:bg>
    <p:spTree>
      <p:nvGrpSpPr>
        <p:cNvPr id="117" name="Shape 117"/>
        <p:cNvGrpSpPr/>
        <p:nvPr/>
      </p:nvGrpSpPr>
      <p:grpSpPr>
        <a:xfrm>
          <a:off x="0" y="0"/>
          <a:ext cx="0" cy="0"/>
          <a:chOff x="0" y="0"/>
          <a:chExt cx="0" cy="0"/>
        </a:xfrm>
      </p:grpSpPr>
      <p:sp>
        <p:nvSpPr>
          <p:cNvPr id="118" name="Google Shape;118;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rPr>
              <a:t>C</a:t>
            </a:r>
            <a:r>
              <a:rPr lang="en">
                <a:solidFill>
                  <a:srgbClr val="FFFFFF"/>
                </a:solidFill>
              </a:rPr>
              <a:t>ommunism Characteristics</a:t>
            </a:r>
            <a:endParaRPr>
              <a:solidFill>
                <a:srgbClr val="FFFFFF"/>
              </a:solidFill>
            </a:endParaRPr>
          </a:p>
        </p:txBody>
      </p:sp>
      <p:sp>
        <p:nvSpPr>
          <p:cNvPr id="119" name="Google Shape;119;p27"/>
          <p:cNvSpPr txBox="1"/>
          <p:nvPr>
            <p:ph idx="1" type="body"/>
          </p:nvPr>
        </p:nvSpPr>
        <p:spPr>
          <a:xfrm>
            <a:off x="311700" y="1152475"/>
            <a:ext cx="45765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rgbClr val="FFFFFF"/>
              </a:buClr>
              <a:buSzPts val="1800"/>
              <a:buChar char="●"/>
            </a:pPr>
            <a:r>
              <a:rPr lang="en">
                <a:solidFill>
                  <a:srgbClr val="FFFFFF"/>
                </a:solidFill>
              </a:rPr>
              <a:t>State ownership of land</a:t>
            </a:r>
            <a:endParaRPr>
              <a:solidFill>
                <a:srgbClr val="FFFFFF"/>
              </a:solidFill>
            </a:endParaRPr>
          </a:p>
          <a:p>
            <a:pPr indent="-342900" lvl="0" marL="457200" rtl="0" algn="l">
              <a:spcBef>
                <a:spcPts val="0"/>
              </a:spcBef>
              <a:spcAft>
                <a:spcPts val="0"/>
              </a:spcAft>
              <a:buClr>
                <a:srgbClr val="FFFFFF"/>
              </a:buClr>
              <a:buSzPts val="1800"/>
              <a:buChar char="●"/>
            </a:pPr>
            <a:r>
              <a:rPr lang="en">
                <a:solidFill>
                  <a:srgbClr val="FFFFFF"/>
                </a:solidFill>
              </a:rPr>
              <a:t>Classless society</a:t>
            </a:r>
            <a:endParaRPr>
              <a:solidFill>
                <a:srgbClr val="FFFFFF"/>
              </a:solidFill>
            </a:endParaRPr>
          </a:p>
          <a:p>
            <a:pPr indent="-342900" lvl="0" marL="457200" rtl="0" algn="l">
              <a:spcBef>
                <a:spcPts val="0"/>
              </a:spcBef>
              <a:spcAft>
                <a:spcPts val="0"/>
              </a:spcAft>
              <a:buClr>
                <a:srgbClr val="FFFFFF"/>
              </a:buClr>
              <a:buSzPts val="1800"/>
              <a:buChar char="●"/>
            </a:pPr>
            <a:r>
              <a:rPr lang="en">
                <a:solidFill>
                  <a:srgbClr val="FFFFFF"/>
                </a:solidFill>
              </a:rPr>
              <a:t>Seeks to eliminate religion </a:t>
            </a:r>
            <a:endParaRPr>
              <a:solidFill>
                <a:srgbClr val="FFFFFF"/>
              </a:solidFill>
            </a:endParaRPr>
          </a:p>
          <a:p>
            <a:pPr indent="-342900" lvl="0" marL="457200" rtl="0" algn="l">
              <a:spcBef>
                <a:spcPts val="0"/>
              </a:spcBef>
              <a:spcAft>
                <a:spcPts val="0"/>
              </a:spcAft>
              <a:buClr>
                <a:srgbClr val="FFFFFF"/>
              </a:buClr>
              <a:buSzPts val="1800"/>
              <a:buChar char="●"/>
            </a:pPr>
            <a:r>
              <a:rPr lang="en">
                <a:solidFill>
                  <a:srgbClr val="FFFFFF"/>
                </a:solidFill>
              </a:rPr>
              <a:t>Income </a:t>
            </a:r>
            <a:r>
              <a:rPr lang="en">
                <a:solidFill>
                  <a:srgbClr val="FFFFFF"/>
                </a:solidFill>
              </a:rPr>
              <a:t>redistribution</a:t>
            </a:r>
            <a:endParaRPr>
              <a:solidFill>
                <a:srgbClr val="FFFFFF"/>
              </a:solidFill>
            </a:endParaRPr>
          </a:p>
          <a:p>
            <a:pPr indent="0" lvl="0" marL="457200" rtl="0" algn="l">
              <a:spcBef>
                <a:spcPts val="1600"/>
              </a:spcBef>
              <a:spcAft>
                <a:spcPts val="1600"/>
              </a:spcAft>
              <a:buNone/>
            </a:pPr>
            <a:r>
              <a:t/>
            </a:r>
            <a:endParaRPr>
              <a:solidFill>
                <a:srgbClr val="FFFFFF"/>
              </a:solidFill>
            </a:endParaRPr>
          </a:p>
        </p:txBody>
      </p:sp>
      <p:pic>
        <p:nvPicPr>
          <p:cNvPr id="120" name="Google Shape;120;p27"/>
          <p:cNvPicPr preferRelativeResize="0"/>
          <p:nvPr/>
        </p:nvPicPr>
        <p:blipFill>
          <a:blip r:embed="rId3">
            <a:alphaModFix/>
          </a:blip>
          <a:stretch>
            <a:fillRect/>
          </a:stretch>
        </p:blipFill>
        <p:spPr>
          <a:xfrm>
            <a:off x="5196875" y="308900"/>
            <a:ext cx="2800274" cy="2860476"/>
          </a:xfrm>
          <a:prstGeom prst="rect">
            <a:avLst/>
          </a:prstGeom>
          <a:noFill/>
          <a:ln>
            <a:noFill/>
          </a:ln>
        </p:spPr>
      </p:pic>
      <p:pic>
        <p:nvPicPr>
          <p:cNvPr id="121" name="Google Shape;121;p27"/>
          <p:cNvPicPr preferRelativeResize="0"/>
          <p:nvPr/>
        </p:nvPicPr>
        <p:blipFill>
          <a:blip r:embed="rId4">
            <a:alphaModFix/>
          </a:blip>
          <a:stretch>
            <a:fillRect/>
          </a:stretch>
        </p:blipFill>
        <p:spPr>
          <a:xfrm>
            <a:off x="546725" y="2712775"/>
            <a:ext cx="2105751" cy="2256151"/>
          </a:xfrm>
          <a:prstGeom prst="rect">
            <a:avLst/>
          </a:prstGeom>
          <a:noFill/>
          <a:ln>
            <a:noFill/>
          </a:ln>
        </p:spPr>
      </p:pic>
      <p:pic>
        <p:nvPicPr>
          <p:cNvPr id="122" name="Google Shape;122;p27"/>
          <p:cNvPicPr preferRelativeResize="0"/>
          <p:nvPr/>
        </p:nvPicPr>
        <p:blipFill>
          <a:blip r:embed="rId5">
            <a:alphaModFix/>
          </a:blip>
          <a:stretch>
            <a:fillRect/>
          </a:stretch>
        </p:blipFill>
        <p:spPr>
          <a:xfrm>
            <a:off x="3630500" y="3006189"/>
            <a:ext cx="1669322" cy="166932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26" name="Shape 126"/>
        <p:cNvGrpSpPr/>
        <p:nvPr/>
      </p:nvGrpSpPr>
      <p:grpSpPr>
        <a:xfrm>
          <a:off x="0" y="0"/>
          <a:ext cx="0" cy="0"/>
          <a:chOff x="0" y="0"/>
          <a:chExt cx="0" cy="0"/>
        </a:xfrm>
      </p:grpSpPr>
      <p:sp>
        <p:nvSpPr>
          <p:cNvPr id="127" name="Google Shape;127;p28"/>
          <p:cNvSpPr txBox="1"/>
          <p:nvPr>
            <p:ph type="title"/>
          </p:nvPr>
        </p:nvSpPr>
        <p:spPr>
          <a:xfrm>
            <a:off x="311700" y="15480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100"/>
              <a:t>Capitalism</a:t>
            </a:r>
            <a:endParaRPr sz="3100"/>
          </a:p>
        </p:txBody>
      </p:sp>
      <p:sp>
        <p:nvSpPr>
          <p:cNvPr id="128" name="Google Shape;128;p28"/>
          <p:cNvSpPr txBox="1"/>
          <p:nvPr>
            <p:ph idx="1" type="body"/>
          </p:nvPr>
        </p:nvSpPr>
        <p:spPr>
          <a:xfrm>
            <a:off x="311700" y="727500"/>
            <a:ext cx="5986800" cy="38415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Dominant economic system in the United States</a:t>
            </a:r>
            <a:endParaRPr/>
          </a:p>
          <a:p>
            <a:pPr indent="-342900" lvl="0" marL="457200" rtl="0" algn="l">
              <a:spcBef>
                <a:spcPts val="0"/>
              </a:spcBef>
              <a:spcAft>
                <a:spcPts val="0"/>
              </a:spcAft>
              <a:buSzPts val="1800"/>
              <a:buChar char="●"/>
            </a:pPr>
            <a:r>
              <a:rPr lang="en"/>
              <a:t>Based on economic theory by Adam Smith</a:t>
            </a:r>
            <a:endParaRPr/>
          </a:p>
          <a:p>
            <a:pPr indent="-342900" lvl="0" marL="457200" rtl="0" algn="l">
              <a:spcBef>
                <a:spcPts val="0"/>
              </a:spcBef>
              <a:spcAft>
                <a:spcPts val="0"/>
              </a:spcAft>
              <a:buSzPts val="1800"/>
              <a:buChar char="●"/>
            </a:pPr>
            <a:r>
              <a:rPr lang="en"/>
              <a:t>Private ownership </a:t>
            </a:r>
            <a:endParaRPr/>
          </a:p>
          <a:p>
            <a:pPr indent="-342900" lvl="0" marL="457200" rtl="0" algn="l">
              <a:spcBef>
                <a:spcPts val="0"/>
              </a:spcBef>
              <a:spcAft>
                <a:spcPts val="0"/>
              </a:spcAft>
              <a:buSzPts val="1800"/>
              <a:buChar char="●"/>
            </a:pPr>
            <a:r>
              <a:rPr lang="en"/>
              <a:t>Competitive markets</a:t>
            </a:r>
            <a:endParaRPr/>
          </a:p>
          <a:p>
            <a:pPr indent="-342900" lvl="0" marL="457200" rtl="0" algn="l">
              <a:spcBef>
                <a:spcPts val="0"/>
              </a:spcBef>
              <a:spcAft>
                <a:spcPts val="0"/>
              </a:spcAft>
              <a:buSzPts val="1800"/>
              <a:buChar char="●"/>
            </a:pPr>
            <a:r>
              <a:rPr lang="en"/>
              <a:t>Profit motive</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rPr lang="en"/>
              <a:t>The United States is a predominantly capitalist economic system</a:t>
            </a:r>
            <a:endParaRPr/>
          </a:p>
          <a:p>
            <a:pPr indent="0" lvl="0" marL="457200" rtl="0" algn="l">
              <a:spcBef>
                <a:spcPts val="1600"/>
              </a:spcBef>
              <a:spcAft>
                <a:spcPts val="0"/>
              </a:spcAft>
              <a:buNone/>
            </a:pPr>
            <a:r>
              <a:t/>
            </a:r>
            <a:endParaRPr/>
          </a:p>
          <a:p>
            <a:pPr indent="0" lvl="0" marL="0" rtl="0" algn="l">
              <a:spcBef>
                <a:spcPts val="1600"/>
              </a:spcBef>
              <a:spcAft>
                <a:spcPts val="0"/>
              </a:spcAft>
              <a:buNone/>
            </a:pPr>
            <a:r>
              <a:t/>
            </a:r>
            <a:endParaRPr/>
          </a:p>
          <a:p>
            <a:pPr indent="0" lvl="0" marL="457200" rtl="0" algn="l">
              <a:spcBef>
                <a:spcPts val="1600"/>
              </a:spcBef>
              <a:spcAft>
                <a:spcPts val="1600"/>
              </a:spcAft>
              <a:buNone/>
            </a:pPr>
            <a:r>
              <a:t/>
            </a:r>
            <a:endParaRPr/>
          </a:p>
        </p:txBody>
      </p:sp>
      <p:pic>
        <p:nvPicPr>
          <p:cNvPr id="129" name="Google Shape;129;p28"/>
          <p:cNvPicPr preferRelativeResize="0"/>
          <p:nvPr/>
        </p:nvPicPr>
        <p:blipFill>
          <a:blip r:embed="rId3">
            <a:alphaModFix/>
          </a:blip>
          <a:stretch>
            <a:fillRect/>
          </a:stretch>
        </p:blipFill>
        <p:spPr>
          <a:xfrm>
            <a:off x="6393928" y="1477250"/>
            <a:ext cx="2330924" cy="347824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C0000"/>
        </a:solidFill>
      </p:bgPr>
    </p:bg>
    <p:spTree>
      <p:nvGrpSpPr>
        <p:cNvPr id="133" name="Shape 133"/>
        <p:cNvGrpSpPr/>
        <p:nvPr/>
      </p:nvGrpSpPr>
      <p:grpSpPr>
        <a:xfrm>
          <a:off x="0" y="0"/>
          <a:ext cx="0" cy="0"/>
          <a:chOff x="0" y="0"/>
          <a:chExt cx="0" cy="0"/>
        </a:xfrm>
      </p:grpSpPr>
      <p:sp>
        <p:nvSpPr>
          <p:cNvPr id="134" name="Google Shape;134;p2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800">
                <a:solidFill>
                  <a:srgbClr val="FFFFFF"/>
                </a:solidFill>
              </a:rPr>
              <a:t>Cold War</a:t>
            </a:r>
            <a:endParaRPr sz="3800">
              <a:solidFill>
                <a:srgbClr val="FFFFFF"/>
              </a:solidFill>
            </a:endParaRPr>
          </a:p>
        </p:txBody>
      </p:sp>
      <p:sp>
        <p:nvSpPr>
          <p:cNvPr id="135" name="Google Shape;135;p29"/>
          <p:cNvSpPr txBox="1"/>
          <p:nvPr>
            <p:ph idx="1" type="body"/>
          </p:nvPr>
        </p:nvSpPr>
        <p:spPr>
          <a:xfrm>
            <a:off x="311700" y="1275800"/>
            <a:ext cx="8520600" cy="32931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rgbClr val="FFFFFF"/>
              </a:buClr>
              <a:buSzPts val="1800"/>
              <a:buChar char="●"/>
            </a:pPr>
            <a:r>
              <a:rPr lang="en">
                <a:solidFill>
                  <a:srgbClr val="FFFFFF"/>
                </a:solidFill>
              </a:rPr>
              <a:t>First conflict about ideological matters</a:t>
            </a:r>
            <a:endParaRPr>
              <a:solidFill>
                <a:srgbClr val="FFFFFF"/>
              </a:solidFill>
            </a:endParaRPr>
          </a:p>
          <a:p>
            <a:pPr indent="-342900" lvl="0" marL="457200" rtl="0" algn="l">
              <a:spcBef>
                <a:spcPts val="0"/>
              </a:spcBef>
              <a:spcAft>
                <a:spcPts val="0"/>
              </a:spcAft>
              <a:buClr>
                <a:srgbClr val="FFFFFF"/>
              </a:buClr>
              <a:buSzPts val="1800"/>
              <a:buChar char="●"/>
            </a:pPr>
            <a:r>
              <a:rPr lang="en">
                <a:solidFill>
                  <a:srgbClr val="FFFFFF"/>
                </a:solidFill>
              </a:rPr>
              <a:t>“Red Scare” existed since 1920</a:t>
            </a:r>
            <a:endParaRPr>
              <a:solidFill>
                <a:srgbClr val="FFFFFF"/>
              </a:solidFill>
            </a:endParaRPr>
          </a:p>
          <a:p>
            <a:pPr indent="-342900" lvl="0" marL="457200" rtl="0" algn="l">
              <a:spcBef>
                <a:spcPts val="0"/>
              </a:spcBef>
              <a:spcAft>
                <a:spcPts val="0"/>
              </a:spcAft>
              <a:buClr>
                <a:srgbClr val="FFFFFF"/>
              </a:buClr>
              <a:buSzPts val="1800"/>
              <a:buChar char="●"/>
            </a:pPr>
            <a:r>
              <a:rPr lang="en">
                <a:solidFill>
                  <a:srgbClr val="FFFFFF"/>
                </a:solidFill>
              </a:rPr>
              <a:t>World economy collapses in 1930 leading some countries to look to communism</a:t>
            </a:r>
            <a:endParaRPr>
              <a:solidFill>
                <a:srgbClr val="FFFFFF"/>
              </a:solidFill>
            </a:endParaRPr>
          </a:p>
          <a:p>
            <a:pPr indent="-342900" lvl="0" marL="457200" rtl="0" algn="l">
              <a:spcBef>
                <a:spcPts val="0"/>
              </a:spcBef>
              <a:spcAft>
                <a:spcPts val="0"/>
              </a:spcAft>
              <a:buClr>
                <a:srgbClr val="FFFFFF"/>
              </a:buClr>
              <a:buSzPts val="1800"/>
              <a:buChar char="●"/>
            </a:pPr>
            <a:r>
              <a:rPr lang="en">
                <a:solidFill>
                  <a:srgbClr val="FFFFFF"/>
                </a:solidFill>
              </a:rPr>
              <a:t>Soviet Union was born from the ruin of WWI</a:t>
            </a:r>
            <a:endParaRPr>
              <a:solidFill>
                <a:srgbClr val="FFFFFF"/>
              </a:solidFill>
            </a:endParaRPr>
          </a:p>
          <a:p>
            <a:pPr indent="-342900" lvl="0" marL="457200" rtl="0" algn="l">
              <a:spcBef>
                <a:spcPts val="0"/>
              </a:spcBef>
              <a:spcAft>
                <a:spcPts val="0"/>
              </a:spcAft>
              <a:buClr>
                <a:srgbClr val="FFFFFF"/>
              </a:buClr>
              <a:buSzPts val="1800"/>
              <a:buChar char="●"/>
            </a:pPr>
            <a:r>
              <a:rPr lang="en">
                <a:solidFill>
                  <a:srgbClr val="FFFFFF"/>
                </a:solidFill>
              </a:rPr>
              <a:t>American policy after WWII focused on collective security</a:t>
            </a:r>
            <a:endParaRPr>
              <a:solidFill>
                <a:srgbClr val="FFFFFF"/>
              </a:solidFill>
            </a:endParaRPr>
          </a:p>
          <a:p>
            <a:pPr indent="-342900" lvl="0" marL="457200" rtl="0" algn="l">
              <a:spcBef>
                <a:spcPts val="0"/>
              </a:spcBef>
              <a:spcAft>
                <a:spcPts val="0"/>
              </a:spcAft>
              <a:buClr>
                <a:srgbClr val="FFFFFF"/>
              </a:buClr>
              <a:buSzPts val="1800"/>
              <a:buChar char="●"/>
            </a:pPr>
            <a:r>
              <a:rPr lang="en">
                <a:solidFill>
                  <a:srgbClr val="FFFFFF"/>
                </a:solidFill>
              </a:rPr>
              <a:t>Demilitarization of Germany to provide security for Soviet Union</a:t>
            </a:r>
            <a:endParaRPr>
              <a:solidFill>
                <a:srgbClr val="FFFFFF"/>
              </a:solidFill>
            </a:endParaRPr>
          </a:p>
          <a:p>
            <a:pPr indent="-342900" lvl="0" marL="457200" rtl="0" algn="l">
              <a:spcBef>
                <a:spcPts val="0"/>
              </a:spcBef>
              <a:spcAft>
                <a:spcPts val="0"/>
              </a:spcAft>
              <a:buClr>
                <a:srgbClr val="FFFFFF"/>
              </a:buClr>
              <a:buSzPts val="1800"/>
              <a:buChar char="●"/>
            </a:pPr>
            <a:r>
              <a:rPr lang="en">
                <a:solidFill>
                  <a:srgbClr val="FFFFFF"/>
                </a:solidFill>
              </a:rPr>
              <a:t>Free states in Eastern Europe were overtaken by the Soviet Union</a:t>
            </a:r>
            <a:endParaRPr>
              <a:solidFill>
                <a:srgbClr val="FFFFFF"/>
              </a:solidFill>
            </a:endParaRPr>
          </a:p>
          <a:p>
            <a:pPr indent="-342900" lvl="0" marL="457200" rtl="0" algn="l">
              <a:spcBef>
                <a:spcPts val="0"/>
              </a:spcBef>
              <a:spcAft>
                <a:spcPts val="0"/>
              </a:spcAft>
              <a:buClr>
                <a:srgbClr val="FFFFFF"/>
              </a:buClr>
              <a:buSzPts val="1800"/>
              <a:buChar char="●"/>
            </a:pPr>
            <a:r>
              <a:rPr lang="en">
                <a:solidFill>
                  <a:srgbClr val="FFFFFF"/>
                </a:solidFill>
              </a:rPr>
              <a:t>Soviet Union dropped Iron Curtain on Europe</a:t>
            </a:r>
            <a:endParaRPr>
              <a:solidFill>
                <a:srgbClr val="FFFFFF"/>
              </a:solidFill>
            </a:endParaRPr>
          </a:p>
          <a:p>
            <a:pPr indent="0" lvl="0" marL="457200" rtl="0" algn="l">
              <a:spcBef>
                <a:spcPts val="1600"/>
              </a:spcBef>
              <a:spcAft>
                <a:spcPts val="1600"/>
              </a:spcAft>
              <a:buNone/>
            </a:pPr>
            <a:r>
              <a:t/>
            </a:r>
            <a:endParaRPr>
              <a:solidFill>
                <a:srgbClr val="FFFFFF"/>
              </a:solidFill>
            </a:endParaRPr>
          </a:p>
        </p:txBody>
      </p:sp>
      <p:pic>
        <p:nvPicPr>
          <p:cNvPr id="136" name="Google Shape;136;p29"/>
          <p:cNvPicPr preferRelativeResize="0"/>
          <p:nvPr/>
        </p:nvPicPr>
        <p:blipFill>
          <a:blip r:embed="rId3">
            <a:alphaModFix/>
          </a:blip>
          <a:stretch>
            <a:fillRect/>
          </a:stretch>
        </p:blipFill>
        <p:spPr>
          <a:xfrm>
            <a:off x="6840150" y="145689"/>
            <a:ext cx="1669322" cy="166932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C0000"/>
        </a:solidFill>
      </p:bgPr>
    </p:bg>
    <p:spTree>
      <p:nvGrpSpPr>
        <p:cNvPr id="140" name="Shape 140"/>
        <p:cNvGrpSpPr/>
        <p:nvPr/>
      </p:nvGrpSpPr>
      <p:grpSpPr>
        <a:xfrm>
          <a:off x="0" y="0"/>
          <a:ext cx="0" cy="0"/>
          <a:chOff x="0" y="0"/>
          <a:chExt cx="0" cy="0"/>
        </a:xfrm>
      </p:grpSpPr>
      <p:sp>
        <p:nvSpPr>
          <p:cNvPr id="141" name="Google Shape;141;p30"/>
          <p:cNvSpPr txBox="1"/>
          <p:nvPr>
            <p:ph type="title"/>
          </p:nvPr>
        </p:nvSpPr>
        <p:spPr>
          <a:xfrm>
            <a:off x="311700" y="2167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rPr>
              <a:t>The Iron Curtain</a:t>
            </a:r>
            <a:endParaRPr>
              <a:solidFill>
                <a:srgbClr val="FFFFFF"/>
              </a:solidFill>
            </a:endParaRPr>
          </a:p>
        </p:txBody>
      </p:sp>
      <p:sp>
        <p:nvSpPr>
          <p:cNvPr id="142" name="Google Shape;142;p30"/>
          <p:cNvSpPr txBox="1"/>
          <p:nvPr>
            <p:ph idx="1" type="body"/>
          </p:nvPr>
        </p:nvSpPr>
        <p:spPr>
          <a:xfrm>
            <a:off x="311700" y="859500"/>
            <a:ext cx="8520600" cy="372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rPr>
              <a:t>The Iron Curtain was a political boundary dividing Europe into two separate areas from the end of World War II in 1945 until the end of the Cold War in 1991. The term symbolizes the efforts by the Soviet Union (USSR) to block itself and its satellite states from open contact with the West and its allied.</a:t>
            </a:r>
            <a:endParaRPr>
              <a:solidFill>
                <a:srgbClr val="FFFFFF"/>
              </a:solidFill>
            </a:endParaRPr>
          </a:p>
          <a:p>
            <a:pPr indent="0" lvl="0" marL="0" rtl="0" algn="l">
              <a:spcBef>
                <a:spcPts val="1600"/>
              </a:spcBef>
              <a:spcAft>
                <a:spcPts val="0"/>
              </a:spcAft>
              <a:buNone/>
            </a:pPr>
            <a:r>
              <a:rPr lang="en">
                <a:solidFill>
                  <a:srgbClr val="FFFFFF"/>
                </a:solidFill>
              </a:rPr>
              <a:t>Metaphor: a figure of speech in which a word or phrase literally denoting one kind of object or idea is used in place of another to suggest a likeness or analogy between them </a:t>
            </a:r>
            <a:endParaRPr>
              <a:solidFill>
                <a:srgbClr val="FFFFFF"/>
              </a:solidFill>
            </a:endParaRPr>
          </a:p>
          <a:p>
            <a:pPr indent="0" lvl="0" marL="0" rtl="0" algn="l">
              <a:spcBef>
                <a:spcPts val="1600"/>
              </a:spcBef>
              <a:spcAft>
                <a:spcPts val="1600"/>
              </a:spcAft>
              <a:buNone/>
            </a:pPr>
            <a:r>
              <a:t/>
            </a:r>
            <a:endParaRPr>
              <a:solidFill>
                <a:srgbClr val="FFFFFF"/>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C0000"/>
        </a:solidFill>
      </p:bgPr>
    </p:bg>
    <p:spTree>
      <p:nvGrpSpPr>
        <p:cNvPr id="146" name="Shape 146"/>
        <p:cNvGrpSpPr/>
        <p:nvPr/>
      </p:nvGrpSpPr>
      <p:grpSpPr>
        <a:xfrm>
          <a:off x="0" y="0"/>
          <a:ext cx="0" cy="0"/>
          <a:chOff x="0" y="0"/>
          <a:chExt cx="0" cy="0"/>
        </a:xfrm>
      </p:grpSpPr>
      <p:sp>
        <p:nvSpPr>
          <p:cNvPr id="147" name="Google Shape;147;p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rPr>
              <a:t>Truman Doctrine 1947 </a:t>
            </a:r>
            <a:endParaRPr>
              <a:solidFill>
                <a:srgbClr val="FFFFFF"/>
              </a:solidFill>
            </a:endParaRPr>
          </a:p>
        </p:txBody>
      </p:sp>
      <p:sp>
        <p:nvSpPr>
          <p:cNvPr id="148" name="Google Shape;148;p3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rgbClr val="FFFFFF"/>
              </a:buClr>
              <a:buSzPts val="1800"/>
              <a:buChar char="●"/>
            </a:pPr>
            <a:r>
              <a:rPr lang="en">
                <a:solidFill>
                  <a:srgbClr val="FFFFFF"/>
                </a:solidFill>
              </a:rPr>
              <a:t>President Truman began the American foriegn policy of Communist containment under the Truman Doctrine in 1947</a:t>
            </a:r>
            <a:endParaRPr>
              <a:solidFill>
                <a:srgbClr val="FFFFFF"/>
              </a:solidFill>
            </a:endParaRPr>
          </a:p>
          <a:p>
            <a:pPr indent="0" lvl="0" marL="457200" rtl="0" algn="l">
              <a:spcBef>
                <a:spcPts val="1600"/>
              </a:spcBef>
              <a:spcAft>
                <a:spcPts val="0"/>
              </a:spcAft>
              <a:buNone/>
            </a:pPr>
            <a:r>
              <a:t/>
            </a:r>
            <a:endParaRPr sz="1350">
              <a:solidFill>
                <a:srgbClr val="FFFFFF"/>
              </a:solidFill>
            </a:endParaRPr>
          </a:p>
          <a:p>
            <a:pPr indent="0" lvl="0" marL="457200" rtl="0" algn="l">
              <a:spcBef>
                <a:spcPts val="1600"/>
              </a:spcBef>
              <a:spcAft>
                <a:spcPts val="0"/>
              </a:spcAft>
              <a:buNone/>
            </a:pPr>
            <a:r>
              <a:t/>
            </a:r>
            <a:endParaRPr sz="1350">
              <a:solidFill>
                <a:srgbClr val="FFFFFF"/>
              </a:solidFill>
            </a:endParaRPr>
          </a:p>
          <a:p>
            <a:pPr indent="0" lvl="0" marL="457200" rtl="0" algn="l">
              <a:spcBef>
                <a:spcPts val="1600"/>
              </a:spcBef>
              <a:spcAft>
                <a:spcPts val="1600"/>
              </a:spcAft>
              <a:buNone/>
            </a:pPr>
            <a:r>
              <a:t/>
            </a:r>
            <a:endParaRPr>
              <a:solidFill>
                <a:srgbClr val="FFFFFF"/>
              </a:solidFill>
            </a:endParaRPr>
          </a:p>
        </p:txBody>
      </p:sp>
      <p:pic>
        <p:nvPicPr>
          <p:cNvPr id="149" name="Google Shape;149;p31"/>
          <p:cNvPicPr preferRelativeResize="0"/>
          <p:nvPr/>
        </p:nvPicPr>
        <p:blipFill>
          <a:blip r:embed="rId3">
            <a:alphaModFix/>
          </a:blip>
          <a:stretch>
            <a:fillRect/>
          </a:stretch>
        </p:blipFill>
        <p:spPr>
          <a:xfrm>
            <a:off x="6407400" y="1684425"/>
            <a:ext cx="2206250" cy="297647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pic>
        <p:nvPicPr>
          <p:cNvPr id="154" name="Google Shape;154;p32"/>
          <p:cNvPicPr preferRelativeResize="0"/>
          <p:nvPr/>
        </p:nvPicPr>
        <p:blipFill>
          <a:blip r:embed="rId3">
            <a:alphaModFix/>
          </a:blip>
          <a:stretch>
            <a:fillRect/>
          </a:stretch>
        </p:blipFill>
        <p:spPr>
          <a:xfrm>
            <a:off x="1468175" y="73050"/>
            <a:ext cx="6119501" cy="507045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pic>
        <p:nvPicPr>
          <p:cNvPr id="159" name="Google Shape;159;p33"/>
          <p:cNvPicPr preferRelativeResize="0"/>
          <p:nvPr/>
        </p:nvPicPr>
        <p:blipFill>
          <a:blip r:embed="rId3">
            <a:alphaModFix/>
          </a:blip>
          <a:stretch>
            <a:fillRect/>
          </a:stretch>
        </p:blipFill>
        <p:spPr>
          <a:xfrm>
            <a:off x="1097175" y="85250"/>
            <a:ext cx="6949658" cy="483869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C0000"/>
        </a:solidFill>
      </p:bgPr>
    </p:bg>
    <p:spTree>
      <p:nvGrpSpPr>
        <p:cNvPr id="163" name="Shape 163"/>
        <p:cNvGrpSpPr/>
        <p:nvPr/>
      </p:nvGrpSpPr>
      <p:grpSpPr>
        <a:xfrm>
          <a:off x="0" y="0"/>
          <a:ext cx="0" cy="0"/>
          <a:chOff x="0" y="0"/>
          <a:chExt cx="0" cy="0"/>
        </a:xfrm>
      </p:grpSpPr>
      <p:sp>
        <p:nvSpPr>
          <p:cNvPr id="164" name="Google Shape;164;p34"/>
          <p:cNvSpPr txBox="1"/>
          <p:nvPr>
            <p:ph type="title"/>
          </p:nvPr>
        </p:nvSpPr>
        <p:spPr>
          <a:xfrm>
            <a:off x="311700" y="12270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rPr>
              <a:t>Capitalism vs. Communism &amp; USA vs. USSR</a:t>
            </a:r>
            <a:endParaRPr>
              <a:solidFill>
                <a:srgbClr val="FFFFFF"/>
              </a:solidFill>
            </a:endParaRPr>
          </a:p>
        </p:txBody>
      </p:sp>
      <p:sp>
        <p:nvSpPr>
          <p:cNvPr id="165" name="Google Shape;165;p34"/>
          <p:cNvSpPr txBox="1"/>
          <p:nvPr>
            <p:ph idx="1" type="body"/>
          </p:nvPr>
        </p:nvSpPr>
        <p:spPr>
          <a:xfrm>
            <a:off x="311700" y="695400"/>
            <a:ext cx="5543700" cy="38736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rgbClr val="FFFFFF"/>
              </a:buClr>
              <a:buSzPts val="1800"/>
              <a:buChar char="●"/>
            </a:pPr>
            <a:r>
              <a:rPr lang="en">
                <a:solidFill>
                  <a:srgbClr val="FFFFFF"/>
                </a:solidFill>
              </a:rPr>
              <a:t>Truman is the US President and ends WWII by dropping the atomic bomb</a:t>
            </a:r>
            <a:endParaRPr>
              <a:solidFill>
                <a:srgbClr val="FFFFFF"/>
              </a:solidFill>
            </a:endParaRPr>
          </a:p>
          <a:p>
            <a:pPr indent="-342900" lvl="0" marL="457200" rtl="0" algn="l">
              <a:spcBef>
                <a:spcPts val="0"/>
              </a:spcBef>
              <a:spcAft>
                <a:spcPts val="0"/>
              </a:spcAft>
              <a:buClr>
                <a:srgbClr val="FFFFFF"/>
              </a:buClr>
              <a:buSzPts val="1800"/>
              <a:buChar char="●"/>
            </a:pPr>
            <a:r>
              <a:rPr lang="en">
                <a:solidFill>
                  <a:srgbClr val="FFFFFF"/>
                </a:solidFill>
              </a:rPr>
              <a:t>Joseph Stalin was the leader of USSR and wanted security from Germany after WWII</a:t>
            </a:r>
            <a:endParaRPr>
              <a:solidFill>
                <a:srgbClr val="FFFFFF"/>
              </a:solidFill>
            </a:endParaRPr>
          </a:p>
          <a:p>
            <a:pPr indent="-342900" lvl="0" marL="457200" rtl="0" algn="l">
              <a:spcBef>
                <a:spcPts val="0"/>
              </a:spcBef>
              <a:spcAft>
                <a:spcPts val="0"/>
              </a:spcAft>
              <a:buClr>
                <a:srgbClr val="FFFFFF"/>
              </a:buClr>
              <a:buSzPts val="1800"/>
              <a:buChar char="●"/>
            </a:pPr>
            <a:r>
              <a:rPr lang="en">
                <a:solidFill>
                  <a:srgbClr val="FFFFFF"/>
                </a:solidFill>
              </a:rPr>
              <a:t>Joseph Stalin wants to make sure the world is safe for communism</a:t>
            </a:r>
            <a:endParaRPr>
              <a:solidFill>
                <a:srgbClr val="FFFFFF"/>
              </a:solidFill>
            </a:endParaRPr>
          </a:p>
          <a:p>
            <a:pPr indent="-342900" lvl="0" marL="457200" rtl="0" algn="l">
              <a:spcBef>
                <a:spcPts val="0"/>
              </a:spcBef>
              <a:spcAft>
                <a:spcPts val="0"/>
              </a:spcAft>
              <a:buClr>
                <a:srgbClr val="FFFFFF"/>
              </a:buClr>
              <a:buSzPts val="1800"/>
              <a:buChar char="●"/>
            </a:pPr>
            <a:r>
              <a:rPr lang="en">
                <a:solidFill>
                  <a:srgbClr val="FFFFFF"/>
                </a:solidFill>
              </a:rPr>
              <a:t>Stalin creates a buffer zone between USSR and Europe with the Eastern </a:t>
            </a:r>
            <a:r>
              <a:rPr lang="en">
                <a:solidFill>
                  <a:srgbClr val="FFFFFF"/>
                </a:solidFill>
              </a:rPr>
              <a:t>Bloc</a:t>
            </a:r>
            <a:endParaRPr>
              <a:solidFill>
                <a:srgbClr val="FFFFFF"/>
              </a:solidFill>
            </a:endParaRPr>
          </a:p>
          <a:p>
            <a:pPr indent="-342900" lvl="0" marL="457200" rtl="0" algn="l">
              <a:spcBef>
                <a:spcPts val="0"/>
              </a:spcBef>
              <a:spcAft>
                <a:spcPts val="0"/>
              </a:spcAft>
              <a:buClr>
                <a:srgbClr val="FFFFFF"/>
              </a:buClr>
              <a:buSzPts val="1800"/>
              <a:buChar char="●"/>
            </a:pPr>
            <a:r>
              <a:rPr lang="en">
                <a:solidFill>
                  <a:srgbClr val="FFFFFF"/>
                </a:solidFill>
              </a:rPr>
              <a:t>The US was worried that the USSR would take over the rest of Europe</a:t>
            </a:r>
            <a:endParaRPr>
              <a:solidFill>
                <a:srgbClr val="FFFFFF"/>
              </a:solidFill>
            </a:endParaRPr>
          </a:p>
          <a:p>
            <a:pPr indent="-342900" lvl="0" marL="457200" rtl="0" algn="l">
              <a:spcBef>
                <a:spcPts val="0"/>
              </a:spcBef>
              <a:spcAft>
                <a:spcPts val="0"/>
              </a:spcAft>
              <a:buClr>
                <a:srgbClr val="FFFFFF"/>
              </a:buClr>
              <a:buSzPts val="1800"/>
              <a:buChar char="●"/>
            </a:pPr>
            <a:r>
              <a:rPr lang="en">
                <a:solidFill>
                  <a:srgbClr val="FFFFFF"/>
                </a:solidFill>
              </a:rPr>
              <a:t>The USSR was worried that the US was trying to spread their influence in Europe</a:t>
            </a:r>
            <a:endParaRPr>
              <a:solidFill>
                <a:srgbClr val="FFFFFF"/>
              </a:solidFill>
            </a:endParaRPr>
          </a:p>
          <a:p>
            <a:pPr indent="-342900" lvl="0" marL="457200" rtl="0" algn="l">
              <a:spcBef>
                <a:spcPts val="0"/>
              </a:spcBef>
              <a:spcAft>
                <a:spcPts val="0"/>
              </a:spcAft>
              <a:buClr>
                <a:srgbClr val="FFFFFF"/>
              </a:buClr>
              <a:buSzPts val="1800"/>
              <a:buChar char="●"/>
            </a:pPr>
            <a:r>
              <a:rPr lang="en">
                <a:solidFill>
                  <a:srgbClr val="FFFFFF"/>
                </a:solidFill>
              </a:rPr>
              <a:t>Both countries had nuclear bombs</a:t>
            </a:r>
            <a:endParaRPr>
              <a:solidFill>
                <a:srgbClr val="FFFFFF"/>
              </a:solidFill>
            </a:endParaRPr>
          </a:p>
        </p:txBody>
      </p:sp>
      <p:pic>
        <p:nvPicPr>
          <p:cNvPr id="166" name="Google Shape;166;p34"/>
          <p:cNvPicPr preferRelativeResize="0"/>
          <p:nvPr/>
        </p:nvPicPr>
        <p:blipFill>
          <a:blip r:embed="rId3">
            <a:alphaModFix/>
          </a:blip>
          <a:stretch>
            <a:fillRect/>
          </a:stretch>
        </p:blipFill>
        <p:spPr>
          <a:xfrm>
            <a:off x="6007800" y="847800"/>
            <a:ext cx="2983800" cy="29838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pic>
        <p:nvPicPr>
          <p:cNvPr id="171" name="Google Shape;171;p35"/>
          <p:cNvPicPr preferRelativeResize="0"/>
          <p:nvPr/>
        </p:nvPicPr>
        <p:blipFill>
          <a:blip r:embed="rId3">
            <a:alphaModFix/>
          </a:blip>
          <a:stretch>
            <a:fillRect/>
          </a:stretch>
        </p:blipFill>
        <p:spPr>
          <a:xfrm>
            <a:off x="1468175" y="73050"/>
            <a:ext cx="6119501" cy="507045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36"/>
          <p:cNvSpPr txBox="1"/>
          <p:nvPr>
            <p:ph type="title"/>
          </p:nvPr>
        </p:nvSpPr>
        <p:spPr>
          <a:xfrm>
            <a:off x="311700" y="1844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Korean War 1950-1953</a:t>
            </a:r>
            <a:endParaRPr/>
          </a:p>
        </p:txBody>
      </p:sp>
      <p:sp>
        <p:nvSpPr>
          <p:cNvPr id="177" name="Google Shape;177;p36"/>
          <p:cNvSpPr txBox="1"/>
          <p:nvPr>
            <p:ph idx="1" type="body"/>
          </p:nvPr>
        </p:nvSpPr>
        <p:spPr>
          <a:xfrm>
            <a:off x="311700" y="850400"/>
            <a:ext cx="4407900" cy="37185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dk1"/>
              </a:buClr>
              <a:buSzPts val="1800"/>
              <a:buChar char="●"/>
            </a:pPr>
            <a:r>
              <a:rPr lang="en">
                <a:solidFill>
                  <a:schemeClr val="dk1"/>
                </a:solidFill>
              </a:rPr>
              <a:t>During World War II Japan occupied the Korean </a:t>
            </a:r>
            <a:r>
              <a:rPr lang="en">
                <a:solidFill>
                  <a:schemeClr val="dk1"/>
                </a:solidFill>
              </a:rPr>
              <a:t>Peninsula</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In 1949 Mao, a communist, comes to power in China and supports North Korea</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The United States supports South Korea</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Both sides want to unify the Korean Peninsula</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South and North is divided by the 38th </a:t>
            </a:r>
            <a:r>
              <a:rPr lang="en">
                <a:solidFill>
                  <a:schemeClr val="dk1"/>
                </a:solidFill>
              </a:rPr>
              <a:t>parallel</a:t>
            </a:r>
            <a:r>
              <a:rPr lang="en">
                <a:solidFill>
                  <a:schemeClr val="dk1"/>
                </a:solidFill>
              </a:rPr>
              <a:t> </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War is in an armistice today</a:t>
            </a:r>
            <a:endParaRPr>
              <a:solidFill>
                <a:schemeClr val="dk1"/>
              </a:solidFill>
            </a:endParaRPr>
          </a:p>
          <a:p>
            <a:pPr indent="0" lvl="0" marL="457200" rtl="0" algn="l">
              <a:spcBef>
                <a:spcPts val="1600"/>
              </a:spcBef>
              <a:spcAft>
                <a:spcPts val="1600"/>
              </a:spcAft>
              <a:buNone/>
            </a:pPr>
            <a:r>
              <a:t/>
            </a:r>
            <a:endParaRPr/>
          </a:p>
        </p:txBody>
      </p:sp>
      <p:pic>
        <p:nvPicPr>
          <p:cNvPr id="178" name="Google Shape;178;p36"/>
          <p:cNvPicPr preferRelativeResize="0"/>
          <p:nvPr/>
        </p:nvPicPr>
        <p:blipFill>
          <a:blip r:embed="rId3">
            <a:alphaModFix/>
          </a:blip>
          <a:stretch>
            <a:fillRect/>
          </a:stretch>
        </p:blipFill>
        <p:spPr>
          <a:xfrm>
            <a:off x="4774475" y="1600500"/>
            <a:ext cx="4305698" cy="287044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pic>
        <p:nvPicPr>
          <p:cNvPr descr="The spread of Communism in Korea led to a battle that was brief yet bloody, and a national divide that exists to this day.&#10;&#10;Subscribe for more HISTORY shows: &#10;http://histv.co/SubscribeHistoryYT&#10;&#10;Newsletter: https://www.history.com/newsletter&#10;Website - http://www.history.com&#10;/posts&#10;Facebook - https://www.facebook.com/History&#10;Twitter - https://twitter.com/history&#10;&#10;HISTORY Topical Video&#10;Season 1&#10;Episode 1&#10;&#10;Whether you're looking for more on American Revolution battles, WWII generals, architectural wonders, secrets of the ancient world, U.S. presidents, Civil War leaders, famous explorers or the stories behind your favorite holidays.&#10;&#10;HISTORY®, now reaching more than 98 million homes, is the leading destination for award-winning original series and specials that connect viewers with history in an informative, immersive, and entertaining manner across all platforms. The network’s all-original programming slate features a roster of hit series, epic miniseries, and scripted event programming. Visit us at HISTORY.com for more info." id="183" name="Google Shape;183;p37" title="The Korean War: 5 Things to Know | History">
            <a:hlinkClick r:id="rId3"/>
          </p:cNvPr>
          <p:cNvPicPr preferRelativeResize="0"/>
          <p:nvPr/>
        </p:nvPicPr>
        <p:blipFill>
          <a:blip r:embed="rId4">
            <a:alphaModFix/>
          </a:blip>
          <a:stretch>
            <a:fillRect/>
          </a:stretch>
        </p:blipFill>
        <p:spPr>
          <a:xfrm>
            <a:off x="1568950" y="253000"/>
            <a:ext cx="6006100" cy="45045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3"/>
                                        </p:tgtEl>
                                        <p:attrNameLst>
                                          <p:attrName>style.visibility</p:attrName>
                                        </p:attrNameLst>
                                      </p:cBhvr>
                                      <p:to>
                                        <p:strVal val="visible"/>
                                      </p:to>
                                    </p:set>
                                    <p:animEffect filter="fade" transition="in">
                                      <p:cBhvr>
                                        <p:cTn dur="1000"/>
                                        <p:tgtEl>
                                          <p:spTgt spid="18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3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is NATO?</a:t>
            </a:r>
            <a:endParaRPr/>
          </a:p>
        </p:txBody>
      </p:sp>
      <p:pic>
        <p:nvPicPr>
          <p:cNvPr descr="It stands for the North Atlantic Treaty Organization, but what exactly is it and why is it so important? CNBC's Phil Han reports.&#10;&#10;-----&#10;Subscribe to CNBC International: http://cnb.cx/2gft82z&#10;&#10;Like our Facebook page&#10;https://www.facebook.com/cnbcinternational&#10;&#10;Follow us on Instagram&#10;https://www.instagram.com/cnbcinternational/&#10;Follow us on Twitter&#10;https://twitter.com/CNBCi&#10;&#10;Subscribe to our WeChat broadcast&#10;CNBC_international" id="189" name="Google Shape;189;p38" title="What is NATO? | CNBC Explains">
            <a:hlinkClick r:id="rId3"/>
          </p:cNvPr>
          <p:cNvPicPr preferRelativeResize="0"/>
          <p:nvPr/>
        </p:nvPicPr>
        <p:blipFill>
          <a:blip r:embed="rId4">
            <a:alphaModFix/>
          </a:blip>
          <a:stretch>
            <a:fillRect/>
          </a:stretch>
        </p:blipFill>
        <p:spPr>
          <a:xfrm>
            <a:off x="1825750" y="1211275"/>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9"/>
                                        </p:tgtEl>
                                        <p:attrNameLst>
                                          <p:attrName>style.visibility</p:attrName>
                                        </p:attrNameLst>
                                      </p:cBhvr>
                                      <p:to>
                                        <p:strVal val="visible"/>
                                      </p:to>
                                    </p:set>
                                    <p:animEffect filter="fade" transition="in">
                                      <p:cBhvr>
                                        <p:cTn dur="1000"/>
                                        <p:tgtEl>
                                          <p:spTgt spid="18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C0000"/>
        </a:solidFill>
      </p:bgPr>
    </p:bg>
    <p:spTree>
      <p:nvGrpSpPr>
        <p:cNvPr id="193" name="Shape 193"/>
        <p:cNvGrpSpPr/>
        <p:nvPr/>
      </p:nvGrpSpPr>
      <p:grpSpPr>
        <a:xfrm>
          <a:off x="0" y="0"/>
          <a:ext cx="0" cy="0"/>
          <a:chOff x="0" y="0"/>
          <a:chExt cx="0" cy="0"/>
        </a:xfrm>
      </p:grpSpPr>
      <p:sp>
        <p:nvSpPr>
          <p:cNvPr id="194" name="Google Shape;194;p3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rPr>
              <a:t>Nuclear Arms Race</a:t>
            </a:r>
            <a:endParaRPr>
              <a:solidFill>
                <a:srgbClr val="FFFFFF"/>
              </a:solidFill>
            </a:endParaRPr>
          </a:p>
        </p:txBody>
      </p:sp>
      <p:sp>
        <p:nvSpPr>
          <p:cNvPr id="195" name="Google Shape;195;p3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rgbClr val="FFFFFF"/>
              </a:buClr>
              <a:buSzPts val="1800"/>
              <a:buChar char="●"/>
            </a:pPr>
            <a:r>
              <a:rPr lang="en">
                <a:solidFill>
                  <a:srgbClr val="FFFFFF"/>
                </a:solidFill>
              </a:rPr>
              <a:t>For the first time major world powers had nuclear bombs</a:t>
            </a:r>
            <a:endParaRPr>
              <a:solidFill>
                <a:srgbClr val="FFFFFF"/>
              </a:solidFill>
            </a:endParaRPr>
          </a:p>
          <a:p>
            <a:pPr indent="-342900" lvl="0" marL="457200" rtl="0" algn="l">
              <a:spcBef>
                <a:spcPts val="0"/>
              </a:spcBef>
              <a:spcAft>
                <a:spcPts val="0"/>
              </a:spcAft>
              <a:buClr>
                <a:srgbClr val="FFFFFF"/>
              </a:buClr>
              <a:buSzPts val="1800"/>
              <a:buChar char="●"/>
            </a:pPr>
            <a:r>
              <a:rPr lang="en">
                <a:solidFill>
                  <a:srgbClr val="FFFFFF"/>
                </a:solidFill>
              </a:rPr>
              <a:t>Both the Soviets and the US had nuclear weapons and engaged in the plan called, “Mutually Assured Destruction” </a:t>
            </a:r>
            <a:endParaRPr>
              <a:solidFill>
                <a:srgbClr val="FFFFFF"/>
              </a:solidFill>
            </a:endParaRPr>
          </a:p>
          <a:p>
            <a:pPr indent="-342900" lvl="0" marL="457200" rtl="0" algn="l">
              <a:spcBef>
                <a:spcPts val="0"/>
              </a:spcBef>
              <a:spcAft>
                <a:spcPts val="0"/>
              </a:spcAft>
              <a:buClr>
                <a:srgbClr val="FFFFFF"/>
              </a:buClr>
              <a:buSzPts val="1800"/>
              <a:buChar char="●"/>
            </a:pPr>
            <a:r>
              <a:rPr lang="en">
                <a:solidFill>
                  <a:srgbClr val="FFFFFF"/>
                </a:solidFill>
              </a:rPr>
              <a:t>If either side used a nuclear bomb the other would </a:t>
            </a:r>
            <a:r>
              <a:rPr lang="en">
                <a:solidFill>
                  <a:srgbClr val="FFFFFF"/>
                </a:solidFill>
              </a:rPr>
              <a:t>retaliate</a:t>
            </a:r>
            <a:r>
              <a:rPr lang="en">
                <a:solidFill>
                  <a:srgbClr val="FFFFFF"/>
                </a:solidFill>
              </a:rPr>
              <a:t> and both would cease to exist.</a:t>
            </a:r>
            <a:endParaRPr>
              <a:solidFill>
                <a:srgbClr val="FFFFFF"/>
              </a:solidFill>
            </a:endParaRPr>
          </a:p>
          <a:p>
            <a:pPr indent="0" lvl="0" marL="0" rtl="0" algn="l">
              <a:spcBef>
                <a:spcPts val="1600"/>
              </a:spcBef>
              <a:spcAft>
                <a:spcPts val="1600"/>
              </a:spcAft>
              <a:buNone/>
            </a:pPr>
            <a:r>
              <a:t/>
            </a:r>
            <a:endParaRPr/>
          </a:p>
        </p:txBody>
      </p:sp>
      <p:pic>
        <p:nvPicPr>
          <p:cNvPr id="196" name="Google Shape;196;p39"/>
          <p:cNvPicPr preferRelativeResize="0"/>
          <p:nvPr/>
        </p:nvPicPr>
        <p:blipFill>
          <a:blip r:embed="rId3">
            <a:alphaModFix/>
          </a:blip>
          <a:stretch>
            <a:fillRect/>
          </a:stretch>
        </p:blipFill>
        <p:spPr>
          <a:xfrm>
            <a:off x="5654975" y="2571750"/>
            <a:ext cx="2913474" cy="2346425"/>
          </a:xfrm>
          <a:prstGeom prst="rect">
            <a:avLst/>
          </a:prstGeom>
          <a:noFill/>
          <a:ln>
            <a:noFill/>
          </a:ln>
        </p:spPr>
      </p:pic>
      <p:pic>
        <p:nvPicPr>
          <p:cNvPr id="197" name="Google Shape;197;p39"/>
          <p:cNvPicPr preferRelativeResize="0"/>
          <p:nvPr/>
        </p:nvPicPr>
        <p:blipFill>
          <a:blip r:embed="rId4">
            <a:alphaModFix/>
          </a:blip>
          <a:stretch>
            <a:fillRect/>
          </a:stretch>
        </p:blipFill>
        <p:spPr>
          <a:xfrm>
            <a:off x="744600" y="2853100"/>
            <a:ext cx="3934852" cy="20650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C0000"/>
        </a:solidFill>
      </p:bgPr>
    </p:bg>
    <p:spTree>
      <p:nvGrpSpPr>
        <p:cNvPr id="201" name="Shape 201"/>
        <p:cNvGrpSpPr/>
        <p:nvPr/>
      </p:nvGrpSpPr>
      <p:grpSpPr>
        <a:xfrm>
          <a:off x="0" y="0"/>
          <a:ext cx="0" cy="0"/>
          <a:chOff x="0" y="0"/>
          <a:chExt cx="0" cy="0"/>
        </a:xfrm>
      </p:grpSpPr>
      <p:sp>
        <p:nvSpPr>
          <p:cNvPr id="202" name="Google Shape;202;p4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rPr>
              <a:t>Berlin Wall 1962</a:t>
            </a:r>
            <a:endParaRPr>
              <a:solidFill>
                <a:srgbClr val="FFFFFF"/>
              </a:solidFill>
            </a:endParaRPr>
          </a:p>
        </p:txBody>
      </p:sp>
      <p:sp>
        <p:nvSpPr>
          <p:cNvPr id="203" name="Google Shape;203;p40"/>
          <p:cNvSpPr txBox="1"/>
          <p:nvPr>
            <p:ph idx="1" type="body"/>
          </p:nvPr>
        </p:nvSpPr>
        <p:spPr>
          <a:xfrm>
            <a:off x="311700" y="1017725"/>
            <a:ext cx="8520600" cy="35511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rgbClr val="FFFFFF"/>
              </a:buClr>
              <a:buSzPts val="1800"/>
              <a:buChar char="●"/>
            </a:pPr>
            <a:r>
              <a:rPr lang="en">
                <a:solidFill>
                  <a:srgbClr val="FFFFFF"/>
                </a:solidFill>
              </a:rPr>
              <a:t>Constructed without US knowledge overnight</a:t>
            </a:r>
            <a:endParaRPr>
              <a:solidFill>
                <a:srgbClr val="FFFFFF"/>
              </a:solidFill>
            </a:endParaRPr>
          </a:p>
          <a:p>
            <a:pPr indent="-342900" lvl="0" marL="457200" rtl="0" algn="l">
              <a:spcBef>
                <a:spcPts val="0"/>
              </a:spcBef>
              <a:spcAft>
                <a:spcPts val="0"/>
              </a:spcAft>
              <a:buClr>
                <a:srgbClr val="FFFFFF"/>
              </a:buClr>
              <a:buSzPts val="1800"/>
              <a:buChar char="●"/>
            </a:pPr>
            <a:r>
              <a:rPr lang="en">
                <a:solidFill>
                  <a:srgbClr val="FFFFFF"/>
                </a:solidFill>
              </a:rPr>
              <a:t>Symbol of the </a:t>
            </a:r>
            <a:r>
              <a:rPr lang="en">
                <a:solidFill>
                  <a:srgbClr val="FFFFFF"/>
                </a:solidFill>
              </a:rPr>
              <a:t>illegitimacy</a:t>
            </a:r>
            <a:r>
              <a:rPr lang="en">
                <a:solidFill>
                  <a:srgbClr val="FFFFFF"/>
                </a:solidFill>
              </a:rPr>
              <a:t> of Soviet Union</a:t>
            </a:r>
            <a:endParaRPr>
              <a:solidFill>
                <a:srgbClr val="FFFFFF"/>
              </a:solidFill>
            </a:endParaRPr>
          </a:p>
          <a:p>
            <a:pPr indent="-342900" lvl="0" marL="457200" rtl="0" algn="l">
              <a:spcBef>
                <a:spcPts val="0"/>
              </a:spcBef>
              <a:spcAft>
                <a:spcPts val="0"/>
              </a:spcAft>
              <a:buClr>
                <a:srgbClr val="FFFFFF"/>
              </a:buClr>
              <a:buSzPts val="1800"/>
              <a:buChar char="●"/>
            </a:pPr>
            <a:r>
              <a:rPr lang="en">
                <a:solidFill>
                  <a:srgbClr val="FFFFFF"/>
                </a:solidFill>
              </a:rPr>
              <a:t>20% of population in East Germany fled to the West before the wall was built</a:t>
            </a:r>
            <a:endParaRPr>
              <a:solidFill>
                <a:srgbClr val="FFFFFF"/>
              </a:solidFill>
            </a:endParaRPr>
          </a:p>
          <a:p>
            <a:pPr indent="-342900" lvl="0" marL="457200" rtl="0" algn="l">
              <a:spcBef>
                <a:spcPts val="0"/>
              </a:spcBef>
              <a:spcAft>
                <a:spcPts val="0"/>
              </a:spcAft>
              <a:buClr>
                <a:srgbClr val="FFFFFF"/>
              </a:buClr>
              <a:buSzPts val="1800"/>
              <a:buChar char="●"/>
            </a:pPr>
            <a:r>
              <a:rPr lang="en">
                <a:solidFill>
                  <a:srgbClr val="FFFFFF"/>
                </a:solidFill>
              </a:rPr>
              <a:t>Wall fell in 1989</a:t>
            </a:r>
            <a:endParaRPr>
              <a:solidFill>
                <a:srgbClr val="FFFFFF"/>
              </a:solidFill>
            </a:endParaRPr>
          </a:p>
          <a:p>
            <a:pPr indent="0" lvl="0" marL="0" rtl="0" algn="l">
              <a:spcBef>
                <a:spcPts val="1600"/>
              </a:spcBef>
              <a:spcAft>
                <a:spcPts val="1600"/>
              </a:spcAft>
              <a:buNone/>
            </a:pPr>
            <a:r>
              <a:t/>
            </a:r>
            <a:endParaRPr/>
          </a:p>
        </p:txBody>
      </p:sp>
      <p:pic>
        <p:nvPicPr>
          <p:cNvPr id="204" name="Google Shape;204;p40"/>
          <p:cNvPicPr preferRelativeResize="0"/>
          <p:nvPr/>
        </p:nvPicPr>
        <p:blipFill>
          <a:blip r:embed="rId3">
            <a:alphaModFix/>
          </a:blip>
          <a:stretch>
            <a:fillRect/>
          </a:stretch>
        </p:blipFill>
        <p:spPr>
          <a:xfrm>
            <a:off x="3055250" y="2732050"/>
            <a:ext cx="4162452" cy="23413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pic>
        <p:nvPicPr>
          <p:cNvPr id="209" name="Google Shape;209;p41"/>
          <p:cNvPicPr preferRelativeResize="0"/>
          <p:nvPr/>
        </p:nvPicPr>
        <p:blipFill>
          <a:blip r:embed="rId3">
            <a:alphaModFix/>
          </a:blip>
          <a:stretch>
            <a:fillRect/>
          </a:stretch>
        </p:blipFill>
        <p:spPr>
          <a:xfrm>
            <a:off x="695325" y="390525"/>
            <a:ext cx="7753350" cy="43624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pic>
        <p:nvPicPr>
          <p:cNvPr id="214" name="Google Shape;214;p42"/>
          <p:cNvPicPr preferRelativeResize="0"/>
          <p:nvPr/>
        </p:nvPicPr>
        <p:blipFill rotWithShape="1">
          <a:blip r:embed="rId3">
            <a:alphaModFix/>
          </a:blip>
          <a:srcRect b="12669" l="0" r="1283" t="30158"/>
          <a:stretch/>
        </p:blipFill>
        <p:spPr>
          <a:xfrm>
            <a:off x="58400" y="940075"/>
            <a:ext cx="8949875" cy="291420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pic>
        <p:nvPicPr>
          <p:cNvPr id="219" name="Google Shape;219;p43"/>
          <p:cNvPicPr preferRelativeResize="0"/>
          <p:nvPr/>
        </p:nvPicPr>
        <p:blipFill rotWithShape="1">
          <a:blip r:embed="rId3">
            <a:alphaModFix/>
          </a:blip>
          <a:srcRect b="25036" l="0" r="46532" t="31541"/>
          <a:stretch/>
        </p:blipFill>
        <p:spPr>
          <a:xfrm>
            <a:off x="138975" y="134275"/>
            <a:ext cx="5205976" cy="2377050"/>
          </a:xfrm>
          <a:prstGeom prst="rect">
            <a:avLst/>
          </a:prstGeom>
          <a:noFill/>
          <a:ln>
            <a:noFill/>
          </a:ln>
        </p:spPr>
      </p:pic>
      <p:pic>
        <p:nvPicPr>
          <p:cNvPr id="220" name="Google Shape;220;p43"/>
          <p:cNvPicPr preferRelativeResize="0"/>
          <p:nvPr/>
        </p:nvPicPr>
        <p:blipFill rotWithShape="1">
          <a:blip r:embed="rId4">
            <a:alphaModFix/>
          </a:blip>
          <a:srcRect b="32859" l="0" r="53808" t="34066"/>
          <a:stretch/>
        </p:blipFill>
        <p:spPr>
          <a:xfrm>
            <a:off x="447850" y="2867387"/>
            <a:ext cx="4419601" cy="177918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pic>
        <p:nvPicPr>
          <p:cNvPr id="225" name="Google Shape;225;p44"/>
          <p:cNvPicPr preferRelativeResize="0"/>
          <p:nvPr/>
        </p:nvPicPr>
        <p:blipFill rotWithShape="1">
          <a:blip r:embed="rId3">
            <a:alphaModFix/>
          </a:blip>
          <a:srcRect b="12670" l="0" r="1594" t="22386"/>
          <a:stretch/>
        </p:blipFill>
        <p:spPr>
          <a:xfrm>
            <a:off x="76200" y="141975"/>
            <a:ext cx="8991599" cy="3336278"/>
          </a:xfrm>
          <a:prstGeom prst="rect">
            <a:avLst/>
          </a:prstGeom>
          <a:noFill/>
          <a:ln>
            <a:noFill/>
          </a:ln>
        </p:spPr>
      </p:pic>
      <p:pic>
        <p:nvPicPr>
          <p:cNvPr id="226" name="Google Shape;226;p44"/>
          <p:cNvPicPr preferRelativeResize="0"/>
          <p:nvPr/>
        </p:nvPicPr>
        <p:blipFill rotWithShape="1">
          <a:blip r:embed="rId4">
            <a:alphaModFix/>
          </a:blip>
          <a:srcRect b="18090" l="0" r="51667" t="50561"/>
          <a:stretch/>
        </p:blipFill>
        <p:spPr>
          <a:xfrm>
            <a:off x="3778375" y="1866700"/>
            <a:ext cx="4419601" cy="1611550"/>
          </a:xfrm>
          <a:prstGeom prst="rect">
            <a:avLst/>
          </a:prstGeom>
          <a:noFill/>
          <a:ln>
            <a:noFill/>
          </a:ln>
        </p:spPr>
      </p:pic>
      <p:pic>
        <p:nvPicPr>
          <p:cNvPr id="227" name="Google Shape;227;p44"/>
          <p:cNvPicPr preferRelativeResize="0"/>
          <p:nvPr/>
        </p:nvPicPr>
        <p:blipFill rotWithShape="1">
          <a:blip r:embed="rId5">
            <a:alphaModFix/>
          </a:blip>
          <a:srcRect b="20271" l="0" r="71169" t="26437"/>
          <a:stretch/>
        </p:blipFill>
        <p:spPr>
          <a:xfrm>
            <a:off x="197350" y="590900"/>
            <a:ext cx="3581024" cy="3721448"/>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pic>
        <p:nvPicPr>
          <p:cNvPr id="232" name="Google Shape;232;p45"/>
          <p:cNvPicPr preferRelativeResize="0"/>
          <p:nvPr/>
        </p:nvPicPr>
        <p:blipFill rotWithShape="1">
          <a:blip r:embed="rId3">
            <a:alphaModFix/>
          </a:blip>
          <a:srcRect b="12670" l="0" r="1594" t="22386"/>
          <a:stretch/>
        </p:blipFill>
        <p:spPr>
          <a:xfrm>
            <a:off x="76200" y="141975"/>
            <a:ext cx="8991599" cy="3336278"/>
          </a:xfrm>
          <a:prstGeom prst="rect">
            <a:avLst/>
          </a:prstGeom>
          <a:noFill/>
          <a:ln>
            <a:noFill/>
          </a:ln>
        </p:spPr>
      </p:pic>
      <p:pic>
        <p:nvPicPr>
          <p:cNvPr id="233" name="Google Shape;233;p45"/>
          <p:cNvPicPr preferRelativeResize="0"/>
          <p:nvPr/>
        </p:nvPicPr>
        <p:blipFill rotWithShape="1">
          <a:blip r:embed="rId4">
            <a:alphaModFix/>
          </a:blip>
          <a:srcRect b="20271" l="0" r="71169" t="26437"/>
          <a:stretch/>
        </p:blipFill>
        <p:spPr>
          <a:xfrm>
            <a:off x="197350" y="590900"/>
            <a:ext cx="3581024" cy="3721448"/>
          </a:xfrm>
          <a:prstGeom prst="rect">
            <a:avLst/>
          </a:prstGeom>
          <a:noFill/>
          <a:ln>
            <a:noFill/>
          </a:ln>
        </p:spPr>
      </p:pic>
      <p:pic>
        <p:nvPicPr>
          <p:cNvPr id="234" name="Google Shape;234;p45"/>
          <p:cNvPicPr preferRelativeResize="0"/>
          <p:nvPr/>
        </p:nvPicPr>
        <p:blipFill rotWithShape="1">
          <a:blip r:embed="rId5">
            <a:alphaModFix/>
          </a:blip>
          <a:srcRect b="26095" l="0" r="57114" t="42819"/>
          <a:stretch/>
        </p:blipFill>
        <p:spPr>
          <a:xfrm>
            <a:off x="3706550" y="1168375"/>
            <a:ext cx="4382801" cy="1786124"/>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