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8"/>
  </p:notesMasterIdLst>
  <p:handoutMasterIdLst>
    <p:handoutMasterId r:id="rId19"/>
  </p:handoutMasterIdLst>
  <p:sldIdLst>
    <p:sldId id="256" r:id="rId5"/>
    <p:sldId id="258" r:id="rId6"/>
    <p:sldId id="272" r:id="rId7"/>
    <p:sldId id="257" r:id="rId8"/>
    <p:sldId id="259" r:id="rId9"/>
    <p:sldId id="260" r:id="rId10"/>
    <p:sldId id="262" r:id="rId11"/>
    <p:sldId id="263" r:id="rId12"/>
    <p:sldId id="264" r:id="rId13"/>
    <p:sldId id="265" r:id="rId14"/>
    <p:sldId id="267" r:id="rId15"/>
    <p:sldId id="268" r:id="rId16"/>
    <p:sldId id="266"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729648-4236-4D59-B5C6-6CD0466C31C7}" v="25" dt="2024-10-21T17:55:26.8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69418" autoAdjust="0"/>
  </p:normalViewPr>
  <p:slideViewPr>
    <p:cSldViewPr>
      <p:cViewPr varScale="1">
        <p:scale>
          <a:sx n="52" d="100"/>
          <a:sy n="52" d="100"/>
        </p:scale>
        <p:origin x="1700"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34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345"/>
          </a:xfrm>
          <a:prstGeom prst="rect">
            <a:avLst/>
          </a:prstGeom>
        </p:spPr>
        <p:txBody>
          <a:bodyPr vert="horz" lIns="91440" tIns="45720" rIns="91440" bIns="45720" rtlCol="0"/>
          <a:lstStyle>
            <a:lvl1pPr algn="r">
              <a:defRPr sz="1200"/>
            </a:lvl1pPr>
          </a:lstStyle>
          <a:p>
            <a:fld id="{1B0FC4F5-5B01-4560-89D4-279EC5BE23FE}" type="datetimeFigureOut">
              <a:rPr lang="en-US" smtClean="0"/>
              <a:pPr/>
              <a:t>12/13/2024</a:t>
            </a:fld>
            <a:endParaRPr lang="en-US"/>
          </a:p>
        </p:txBody>
      </p:sp>
      <p:sp>
        <p:nvSpPr>
          <p:cNvPr id="4" name="Footer Placeholder 3"/>
          <p:cNvSpPr>
            <a:spLocks noGrp="1"/>
          </p:cNvSpPr>
          <p:nvPr>
            <p:ph type="ftr" sz="quarter" idx="2"/>
          </p:nvPr>
        </p:nvSpPr>
        <p:spPr>
          <a:xfrm>
            <a:off x="0" y="8830471"/>
            <a:ext cx="3037840" cy="46434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30471"/>
            <a:ext cx="3037840" cy="464345"/>
          </a:xfrm>
          <a:prstGeom prst="rect">
            <a:avLst/>
          </a:prstGeom>
        </p:spPr>
        <p:txBody>
          <a:bodyPr vert="horz" lIns="91440" tIns="45720" rIns="91440" bIns="45720" rtlCol="0" anchor="b"/>
          <a:lstStyle>
            <a:lvl1pPr algn="r">
              <a:defRPr sz="1200"/>
            </a:lvl1pPr>
          </a:lstStyle>
          <a:p>
            <a:fld id="{74460B59-CBB5-4193-84FF-6A901B3849EB}" type="slidenum">
              <a:rPr lang="en-US" smtClean="0"/>
              <a:pPr/>
              <a:t>‹#›</a:t>
            </a:fld>
            <a:endParaRPr lang="en-US"/>
          </a:p>
        </p:txBody>
      </p:sp>
    </p:spTree>
    <p:extLst>
      <p:ext uri="{BB962C8B-B14F-4D97-AF65-F5344CB8AC3E}">
        <p14:creationId xmlns:p14="http://schemas.microsoft.com/office/powerpoint/2010/main" val="7002622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93460D20-A286-445A-8D0E-B6C9064950E0}" type="datetimeFigureOut">
              <a:rPr lang="en-US" smtClean="0"/>
              <a:pPr/>
              <a:t>12/13/2024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408347E8-4C94-4524-B6A1-5625C6192120}" type="slidenum">
              <a:rPr lang="en-US" smtClean="0"/>
              <a:pPr/>
              <a:t>‹#›</a:t>
            </a:fld>
            <a:endParaRPr lang="en-US"/>
          </a:p>
        </p:txBody>
      </p:sp>
    </p:spTree>
    <p:extLst>
      <p:ext uri="{BB962C8B-B14F-4D97-AF65-F5344CB8AC3E}">
        <p14:creationId xmlns:p14="http://schemas.microsoft.com/office/powerpoint/2010/main" val="1690579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a:t>
            </a:fld>
            <a:endParaRPr lang="en-US"/>
          </a:p>
        </p:txBody>
      </p:sp>
    </p:spTree>
    <p:extLst>
      <p:ext uri="{BB962C8B-B14F-4D97-AF65-F5344CB8AC3E}">
        <p14:creationId xmlns:p14="http://schemas.microsoft.com/office/powerpoint/2010/main" val="2129011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dirty="0"/>
              <a:t>Distribute</a:t>
            </a:r>
            <a:r>
              <a:rPr lang="en-US" baseline="0" dirty="0"/>
              <a:t> the school’s Parental and Family Engagement Plan (the Parent and Family Engagement Section of the CIP).</a:t>
            </a:r>
          </a:p>
          <a:p>
            <a:pPr>
              <a:buFontTx/>
              <a:buNone/>
            </a:pPr>
            <a:endParaRPr lang="en-US" baseline="0" dirty="0"/>
          </a:p>
          <a:p>
            <a:pPr>
              <a:buFontTx/>
              <a:buNone/>
            </a:pPr>
            <a:r>
              <a:rPr lang="en-US" baseline="0" dirty="0"/>
              <a:t>Discuss:</a:t>
            </a:r>
          </a:p>
          <a:p>
            <a:pPr>
              <a:buFontTx/>
              <a:buNone/>
            </a:pPr>
            <a:r>
              <a:rPr lang="en-US" baseline="0" dirty="0"/>
              <a:t>-   The school’s parent and family engagement plan is a part of the CIP, designed to work with the other parts in increasing student achievement.</a:t>
            </a:r>
          </a:p>
          <a:p>
            <a:pPr>
              <a:buFontTx/>
              <a:buChar char="-"/>
            </a:pPr>
            <a:r>
              <a:rPr lang="en-US" baseline="0" dirty="0"/>
              <a:t>   Emphasize the Building Capacity component and discuss all of the opportunities that will be available for parents this year.  Discuss </a:t>
            </a:r>
            <a:r>
              <a:rPr lang="en-US" u="sng" baseline="0" dirty="0"/>
              <a:t>how</a:t>
            </a:r>
            <a:r>
              <a:rPr lang="en-US" baseline="0" dirty="0"/>
              <a:t> you will be implementing all of the “</a:t>
            </a:r>
            <a:r>
              <a:rPr lang="en-US" baseline="0" dirty="0" err="1"/>
              <a:t>shalls</a:t>
            </a:r>
            <a:r>
              <a:rPr lang="en-US" baseline="0" dirty="0"/>
              <a:t>,” as these are required by law to be implemented.</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 of the school’s Parent and Family Engagement Plan.</a:t>
            </a:r>
            <a:endParaRPr lang="en-US" baseline="0" dirty="0"/>
          </a:p>
          <a:p>
            <a:pPr>
              <a:buFontTx/>
              <a:buChar char="-"/>
            </a:pPr>
            <a:r>
              <a:rPr lang="en-US" baseline="0" dirty="0"/>
              <a:t>  The process and timeline for the plan’s development and how parents can give input.</a:t>
            </a:r>
          </a:p>
          <a:p>
            <a:pPr>
              <a:buFontTx/>
              <a:buChar char="-"/>
            </a:pPr>
            <a:r>
              <a:rPr lang="en-US" baseline="0" dirty="0"/>
              <a:t>  Introduce parent representatives of appropriate committees</a:t>
            </a:r>
          </a:p>
          <a:p>
            <a:pPr>
              <a:buFontTx/>
              <a:buChar char="-"/>
            </a:pPr>
            <a:r>
              <a:rPr lang="en-US" baseline="0" dirty="0"/>
              <a:t>  Clearly state the process that is in place for </a:t>
            </a:r>
            <a:r>
              <a:rPr lang="en-US" u="sng" baseline="0" dirty="0"/>
              <a:t>all</a:t>
            </a:r>
            <a:r>
              <a:rPr lang="en-US" u="none" baseline="0" dirty="0"/>
              <a:t> Title I parents to have the opportunity for input on the plan.</a:t>
            </a:r>
          </a:p>
          <a:p>
            <a:pPr>
              <a:buFontTx/>
              <a:buChar char="-"/>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Did you receive a copy of your school’s Parent and Family Engagement Plan, and do you know how you can be involved in its development?  </a:t>
            </a:r>
            <a:r>
              <a:rPr lang="en-US" b="0" u="none" baseline="0" dirty="0"/>
              <a:t>(Parents should be able to discuss the process that is in place for their involvement in the development of their school’s Parent and Family Engagement Plan.)</a:t>
            </a:r>
            <a:endParaRPr lang="en-US" b="1" u="sng" dirty="0"/>
          </a:p>
          <a:p>
            <a:pPr>
              <a:buFontTx/>
              <a:buChar char="-"/>
            </a:pPr>
            <a:endParaRPr lang="en-US" baseline="0" dirty="0"/>
          </a:p>
          <a:p>
            <a:pPr>
              <a:buFontTx/>
              <a:buChar char="-"/>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10</a:t>
            </a:fld>
            <a:endParaRPr lang="en-US"/>
          </a:p>
        </p:txBody>
      </p:sp>
    </p:spTree>
    <p:extLst>
      <p:ext uri="{BB962C8B-B14F-4D97-AF65-F5344CB8AC3E}">
        <p14:creationId xmlns:p14="http://schemas.microsoft.com/office/powerpoint/2010/main" val="192327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Distribute the School-Parent Compact.</a:t>
            </a:r>
          </a:p>
          <a:p>
            <a:endParaRPr lang="en-US" dirty="0"/>
          </a:p>
          <a:p>
            <a:r>
              <a:rPr lang="en-US" dirty="0"/>
              <a:t>Discuss:</a:t>
            </a:r>
          </a:p>
          <a:p>
            <a:r>
              <a:rPr lang="en-US" dirty="0"/>
              <a:t>-  The 3 sections</a:t>
            </a:r>
            <a:r>
              <a:rPr lang="en-US" baseline="0" dirty="0"/>
              <a:t> of the compact in detail.  This is a great opportunity to continue the discussion on how we need to work as partners to address the school’s goals, building upon the earlier discussion about the CIP and the school’s goals.</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development/revision of the School-Parent Compact.</a:t>
            </a:r>
            <a:endParaRPr lang="en-US" baseline="0" dirty="0"/>
          </a:p>
          <a:p>
            <a:pPr>
              <a:buFontTx/>
              <a:buChar char="-"/>
            </a:pPr>
            <a:r>
              <a:rPr lang="en-US" baseline="0" dirty="0"/>
              <a:t>  The timeline for the compact’s development/review/revision.</a:t>
            </a:r>
          </a:p>
          <a:p>
            <a:pPr>
              <a:buFontTx/>
              <a:buChar char="-"/>
            </a:pPr>
            <a:r>
              <a:rPr lang="en-US" baseline="0" dirty="0"/>
              <a:t>  Clearly state the process that is in place for </a:t>
            </a:r>
            <a:r>
              <a:rPr lang="en-US" u="sng" baseline="0" dirty="0"/>
              <a:t>all</a:t>
            </a:r>
            <a:r>
              <a:rPr lang="en-US" u="none" baseline="0" dirty="0"/>
              <a:t> Title I parents to have the opportunity for input on the compact.</a:t>
            </a:r>
          </a:p>
          <a:p>
            <a:pPr>
              <a:buFontTx/>
              <a:buChar char="-"/>
            </a:pPr>
            <a:r>
              <a:rPr lang="en-US" b="1" u="none" baseline="0" dirty="0"/>
              <a:t> School section- required 6 components:</a:t>
            </a:r>
          </a:p>
          <a:p>
            <a:pPr>
              <a:buFontTx/>
              <a:buChar char="-"/>
            </a:pPr>
            <a:r>
              <a:rPr lang="en-US" b="1" u="none" baseline="0" dirty="0"/>
              <a:t>1. Provide high-quality curriculum and instruction.</a:t>
            </a:r>
          </a:p>
          <a:p>
            <a:pPr>
              <a:buFontTx/>
              <a:buChar char="-"/>
            </a:pPr>
            <a:r>
              <a:rPr lang="en-US" b="1" u="none" baseline="0" dirty="0"/>
              <a:t>2. Hold parent-teacher conferences.</a:t>
            </a:r>
          </a:p>
          <a:p>
            <a:pPr>
              <a:buFontTx/>
              <a:buChar char="-"/>
            </a:pPr>
            <a:r>
              <a:rPr lang="en-US" b="1" u="none" baseline="0" dirty="0"/>
              <a:t>3. Provide parents with reports on their child’s progress.</a:t>
            </a:r>
          </a:p>
          <a:p>
            <a:pPr>
              <a:buFontTx/>
              <a:buChar char="-"/>
            </a:pPr>
            <a:r>
              <a:rPr lang="en-US" b="1" u="none" baseline="0" dirty="0"/>
              <a:t>4. Provide parents reasonable access to staff.</a:t>
            </a:r>
          </a:p>
          <a:p>
            <a:pPr>
              <a:buFontTx/>
              <a:buChar char="-"/>
            </a:pPr>
            <a:r>
              <a:rPr lang="en-US" b="1" u="none" baseline="0" dirty="0"/>
              <a:t>5. Provide parents opportunities to volunteer.</a:t>
            </a:r>
          </a:p>
          <a:p>
            <a:pPr>
              <a:buFontTx/>
              <a:buChar char="-"/>
            </a:pPr>
            <a:r>
              <a:rPr lang="en-US" b="1" u="none" baseline="0" dirty="0"/>
              <a:t>6. Ensure regular two-way meaningful communication between family members and staff, to the </a:t>
            </a:r>
            <a:r>
              <a:rPr lang="en-US" b="1" u="none" baseline="0"/>
              <a:t>extent practicable, </a:t>
            </a:r>
            <a:r>
              <a:rPr lang="en-US" b="1" u="none" baseline="0" dirty="0"/>
              <a:t>in a language family members can understand.</a:t>
            </a:r>
          </a:p>
          <a:p>
            <a:pPr>
              <a:buFontTx/>
              <a:buChar char="-"/>
            </a:pPr>
            <a:endParaRPr lang="en-US" u="none" baseline="0" dirty="0"/>
          </a:p>
          <a:p>
            <a:pPr>
              <a:buFontTx/>
              <a:buChar char="-"/>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What is the School-Parent Compact, and do you know how you can be involved in developing or revising the compact?  </a:t>
            </a:r>
            <a:r>
              <a:rPr lang="en-US" b="0" u="none" baseline="0" dirty="0"/>
              <a:t>(Parents should be able to discuss the process that is in place for their involvement in the development/revision of the School-Parent Compact.)</a:t>
            </a:r>
            <a:endParaRPr lang="en-US" b="1" u="sng" dirty="0"/>
          </a:p>
          <a:p>
            <a:pPr>
              <a:buFontTx/>
              <a:buNone/>
            </a:pPr>
            <a:endParaRPr lang="en-US" baseline="0" dirty="0"/>
          </a:p>
          <a:p>
            <a:pPr>
              <a:buFontTx/>
              <a:buChar char="-"/>
            </a:pPr>
            <a:endParaRPr lang="en-US" dirty="0"/>
          </a:p>
          <a:p>
            <a:pPr>
              <a:buFontTx/>
              <a:buChar char="-"/>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11</a:t>
            </a:fld>
            <a:endParaRPr lang="en-US"/>
          </a:p>
        </p:txBody>
      </p:sp>
    </p:spTree>
    <p:extLst>
      <p:ext uri="{BB962C8B-B14F-4D97-AF65-F5344CB8AC3E}">
        <p14:creationId xmlns:p14="http://schemas.microsoft.com/office/powerpoint/2010/main" val="4771515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a:t>
            </a:r>
          </a:p>
          <a:p>
            <a:endParaRPr lang="en-US" dirty="0"/>
          </a:p>
          <a:p>
            <a:pPr>
              <a:buFontTx/>
              <a:buChar char="-"/>
            </a:pPr>
            <a:r>
              <a:rPr lang="en-US" dirty="0"/>
              <a:t>  Explain</a:t>
            </a:r>
            <a:r>
              <a:rPr lang="en-US" baseline="0" dirty="0"/>
              <a:t> that </a:t>
            </a:r>
            <a:r>
              <a:rPr lang="en-US" u="sng" baseline="0" dirty="0"/>
              <a:t>as Title I parents, they have the right, by law, to request the qualifications of their child’s teachers</a:t>
            </a:r>
            <a:r>
              <a:rPr lang="en-US" baseline="0" dirty="0"/>
              <a:t>.</a:t>
            </a:r>
          </a:p>
          <a:p>
            <a:pPr>
              <a:buFontTx/>
              <a:buChar char="-"/>
            </a:pPr>
            <a:r>
              <a:rPr lang="en-US" baseline="0" dirty="0"/>
              <a:t>  Explain the process/simple procedure for parents to make this request.</a:t>
            </a:r>
          </a:p>
          <a:p>
            <a:pPr>
              <a:buFontTx/>
              <a:buChar char="-"/>
            </a:pPr>
            <a:r>
              <a:rPr lang="en-US" baseline="0" dirty="0"/>
              <a:t>  Have extra copies of the request form available for all parents in attendance.  </a:t>
            </a:r>
          </a:p>
          <a:p>
            <a:pPr>
              <a:buFontTx/>
              <a:buChar char="-"/>
            </a:pPr>
            <a:r>
              <a:rPr lang="en-US" baseline="0" dirty="0"/>
              <a:t>  Give them a contact person in case they have any questions.</a:t>
            </a:r>
          </a:p>
          <a:p>
            <a:pPr>
              <a:buFontTx/>
              <a:buChar char="-"/>
            </a:pPr>
            <a:endParaRPr lang="en-US" baseline="0" dirty="0"/>
          </a:p>
          <a:p>
            <a:pPr marL="0" marR="0" indent="0" algn="l" defTabSz="914400" rtl="0" eaLnBrk="1" fontAlgn="auto" latinLnBrk="0" hangingPunct="1">
              <a:lnSpc>
                <a:spcPct val="100000"/>
              </a:lnSpc>
              <a:spcBef>
                <a:spcPts val="0"/>
              </a:spcBef>
              <a:spcAft>
                <a:spcPts val="0"/>
              </a:spcAft>
              <a:buClrTx/>
              <a:buSzTx/>
              <a:buFontTx/>
              <a:buChar char="-"/>
              <a:tabLst/>
              <a:defRPr/>
            </a:pPr>
            <a:r>
              <a:rPr lang="en-US" u="none" baseline="0" dirty="0"/>
              <a:t>  </a:t>
            </a:r>
            <a:r>
              <a:rPr lang="en-US" u="sng" baseline="0" dirty="0"/>
              <a:t>Important</a:t>
            </a:r>
            <a:r>
              <a:rPr lang="en-US" u="none" baseline="0" dirty="0"/>
              <a:t>:  Parents should leave the meeting being able to answer the following question:  </a:t>
            </a:r>
            <a:r>
              <a:rPr lang="en-US" b="1" u="none" baseline="0" dirty="0"/>
              <a:t>Do you know the process for requesting the qualifications of your child’s teachers?  </a:t>
            </a:r>
            <a:r>
              <a:rPr lang="en-US" b="0" u="none" baseline="0" dirty="0"/>
              <a:t>(Parents should be able to discuss the process that is in place for requesting teacher qualifications.)</a:t>
            </a:r>
            <a:endParaRPr lang="en-US" b="1" u="sng" dirty="0"/>
          </a:p>
          <a:p>
            <a:pPr>
              <a:buFontTx/>
              <a:buNone/>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12</a:t>
            </a:fld>
            <a:endParaRPr lang="en-US"/>
          </a:p>
        </p:txBody>
      </p:sp>
    </p:spTree>
    <p:extLst>
      <p:ext uri="{BB962C8B-B14F-4D97-AF65-F5344CB8AC3E}">
        <p14:creationId xmlns:p14="http://schemas.microsoft.com/office/powerpoint/2010/main" val="7817931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a:t>
            </a:r>
          </a:p>
          <a:p>
            <a:endParaRPr lang="en-US" dirty="0"/>
          </a:p>
          <a:p>
            <a:pPr>
              <a:buFontTx/>
              <a:buChar char="-"/>
            </a:pPr>
            <a:r>
              <a:rPr lang="en-US" baseline="0" dirty="0"/>
              <a:t>   The annual evaluation of the Parent and Family Engagement plan is an ESSA requirement.</a:t>
            </a:r>
          </a:p>
          <a:p>
            <a:pPr>
              <a:buFontTx/>
              <a:buChar char="-"/>
            </a:pPr>
            <a:r>
              <a:rPr lang="en-US" baseline="0" dirty="0"/>
              <a:t>  The requirements for the evaluation.  Emphasize that the purpose of the evaluation is to ultimately improve the academic quality of the school.</a:t>
            </a:r>
          </a:p>
          <a:p>
            <a:pPr>
              <a:buFontTx/>
              <a:buChar char="-"/>
            </a:pPr>
            <a:r>
              <a:rPr lang="en-US" baseline="0" dirty="0"/>
              <a:t>  Clearly state the process and timeline that is in place for conducting the annual evaluation and how </a:t>
            </a:r>
            <a:r>
              <a:rPr lang="en-US" u="sng" baseline="0" dirty="0"/>
              <a:t>all</a:t>
            </a:r>
            <a:r>
              <a:rPr lang="en-US" u="none" baseline="0" dirty="0"/>
              <a:t> Title I parents have the opportunity for input and that their input is needed by the LEA and school.</a:t>
            </a:r>
          </a:p>
          <a:p>
            <a:pPr>
              <a:buFontTx/>
              <a:buChar char="-"/>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What is the process for you to be involved in the annual evaluation of your LEA’s Parent and Family Engagement Plan.  </a:t>
            </a:r>
            <a:r>
              <a:rPr lang="en-US" b="0" u="none" baseline="0" dirty="0"/>
              <a:t>(Parents should be able to discuss the process that is in place for their involvement.  </a:t>
            </a:r>
            <a:endParaRPr lang="en-US" baseline="0" dirty="0"/>
          </a:p>
          <a:p>
            <a:pPr>
              <a:buFontTx/>
              <a:buChar char="-"/>
            </a:pPr>
            <a:endParaRPr lang="en-US" baseline="0" dirty="0"/>
          </a:p>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13</a:t>
            </a:fld>
            <a:endParaRPr lang="en-US"/>
          </a:p>
        </p:txBody>
      </p:sp>
    </p:spTree>
    <p:extLst>
      <p:ext uri="{BB962C8B-B14F-4D97-AF65-F5344CB8AC3E}">
        <p14:creationId xmlns:p14="http://schemas.microsoft.com/office/powerpoint/2010/main" val="108002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2</a:t>
            </a:fld>
            <a:endParaRPr lang="en-US"/>
          </a:p>
        </p:txBody>
      </p:sp>
    </p:spTree>
    <p:extLst>
      <p:ext uri="{BB962C8B-B14F-4D97-AF65-F5344CB8AC3E}">
        <p14:creationId xmlns:p14="http://schemas.microsoft.com/office/powerpoint/2010/main" val="522443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a:t>
            </a:r>
          </a:p>
          <a:p>
            <a:endParaRPr lang="en-US" dirty="0"/>
          </a:p>
          <a:p>
            <a:pPr>
              <a:buFontTx/>
              <a:buChar char="-"/>
            </a:pPr>
            <a:r>
              <a:rPr lang="en-US" dirty="0"/>
              <a:t>  How</a:t>
            </a:r>
            <a:r>
              <a:rPr lang="en-US" baseline="0" dirty="0"/>
              <a:t> you want them to walk away from the meeting with 9 key questions answered about Title I and Parent and Family Engagement .  (The 9 questions continue onto the next slide.) </a:t>
            </a:r>
          </a:p>
          <a:p>
            <a:pPr>
              <a:buFontTx/>
              <a:buNone/>
            </a:pPr>
            <a:endParaRPr lang="en-US" baseline="0"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3</a:t>
            </a:fld>
            <a:endParaRPr lang="en-US"/>
          </a:p>
        </p:txBody>
      </p:sp>
    </p:spTree>
    <p:extLst>
      <p:ext uri="{BB962C8B-B14F-4D97-AF65-F5344CB8AC3E}">
        <p14:creationId xmlns:p14="http://schemas.microsoft.com/office/powerpoint/2010/main" val="1796200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a:t>
            </a:r>
          </a:p>
          <a:p>
            <a:pPr>
              <a:buFontTx/>
              <a:buNone/>
            </a:pPr>
            <a:endParaRPr lang="en-US" baseline="0" dirty="0"/>
          </a:p>
          <a:p>
            <a:r>
              <a:rPr lang="en-US" baseline="0" dirty="0"/>
              <a:t>-  The last question “</a:t>
            </a:r>
            <a:r>
              <a:rPr lang="en-US" i="1" baseline="0" dirty="0"/>
              <a:t>How can I be involved in all of these things I’m learning about</a:t>
            </a:r>
            <a:r>
              <a:rPr lang="en-US" baseline="0" dirty="0"/>
              <a:t>?” should be emphasized as a common theme which will be addressed throughout the meeting as each topic is discussed.  It is every Title I parent’s right to be involved in all Title I plans and activities.</a:t>
            </a:r>
          </a:p>
          <a:p>
            <a:r>
              <a:rPr lang="en-US" baseline="0" dirty="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4</a:t>
            </a:fld>
            <a:endParaRPr lang="en-US"/>
          </a:p>
        </p:txBody>
      </p:sp>
    </p:spTree>
    <p:extLst>
      <p:ext uri="{BB962C8B-B14F-4D97-AF65-F5344CB8AC3E}">
        <p14:creationId xmlns:p14="http://schemas.microsoft.com/office/powerpoint/2010/main" val="1572009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a:t>
            </a:r>
          </a:p>
          <a:p>
            <a:endParaRPr lang="en-US" dirty="0"/>
          </a:p>
          <a:p>
            <a:pPr>
              <a:buFontTx/>
              <a:buChar char="-"/>
            </a:pPr>
            <a:r>
              <a:rPr lang="en-US" dirty="0"/>
              <a:t>  How being</a:t>
            </a:r>
            <a:r>
              <a:rPr lang="en-US" baseline="0" dirty="0"/>
              <a:t> in a Title I school means more money to help students who are struggling in school</a:t>
            </a:r>
          </a:p>
          <a:p>
            <a:r>
              <a:rPr lang="en-US" baseline="0" dirty="0"/>
              <a:t>-  Give examples of how Title I monies will be used to assist students at the school.</a:t>
            </a:r>
          </a:p>
          <a:p>
            <a:pPr>
              <a:buFontTx/>
              <a:buChar char="-"/>
            </a:pPr>
            <a:r>
              <a:rPr lang="en-US" baseline="0" dirty="0"/>
              <a:t>  Give examples of how Title I monies will be used to assist parents.</a:t>
            </a:r>
          </a:p>
          <a:p>
            <a:pPr>
              <a:buFontTx/>
              <a:buChar char="-"/>
            </a:pPr>
            <a:r>
              <a:rPr lang="en-US" baseline="0" dirty="0"/>
              <a:t>  (Consider giving demonstrations of programs used or allow parents to visit work stations and experience what the student experiences.)  </a:t>
            </a:r>
          </a:p>
          <a:p>
            <a:r>
              <a:rPr lang="en-US" baseline="0" dirty="0"/>
              <a:t>-  Explain that </a:t>
            </a:r>
            <a:r>
              <a:rPr lang="en-US" u="sng" baseline="0" dirty="0"/>
              <a:t>a big part of Title I means parents’ rights, by law, to be involved in decisions made at the school level and at the LEA level</a:t>
            </a:r>
            <a:r>
              <a:rPr lang="en-US" baseline="0" dirty="0"/>
              <a:t>. (This will be discussed throughout the meeting.)</a:t>
            </a:r>
          </a:p>
          <a:p>
            <a:r>
              <a:rPr lang="en-US" baseline="0" dirty="0"/>
              <a:t>	</a:t>
            </a:r>
          </a:p>
          <a:p>
            <a:r>
              <a:rPr lang="en-US" b="0" baseline="0" dirty="0">
                <a:solidFill>
                  <a:schemeClr val="accent5">
                    <a:lumMod val="50000"/>
                  </a:schemeClr>
                </a:solidFill>
              </a:rPr>
              <a:t>Important:  Parents should leave the meeting being able to answer the following question:  </a:t>
            </a:r>
            <a:r>
              <a:rPr lang="en-US" b="1" baseline="0" dirty="0">
                <a:solidFill>
                  <a:schemeClr val="accent5">
                    <a:lumMod val="50000"/>
                  </a:schemeClr>
                </a:solidFill>
              </a:rPr>
              <a:t>What does it mean to be a Title I school? </a:t>
            </a:r>
            <a:r>
              <a:rPr lang="en-US" b="0" baseline="0" dirty="0">
                <a:solidFill>
                  <a:schemeClr val="accent5">
                    <a:lumMod val="50000"/>
                  </a:schemeClr>
                </a:solidFill>
              </a:rPr>
              <a:t>(They should be able to answer the question and give a couple of examples of how Title I funds are being used at their school.)</a:t>
            </a:r>
            <a:endParaRPr lang="en-US" b="1" baseline="0" dirty="0">
              <a:solidFill>
                <a:schemeClr val="accent5">
                  <a:lumMod val="50000"/>
                </a:schemeClr>
              </a:solidFill>
            </a:endParaRPr>
          </a:p>
          <a:p>
            <a:r>
              <a:rPr lang="en-US" baseline="0" dirty="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5</a:t>
            </a:fld>
            <a:endParaRPr lang="en-US"/>
          </a:p>
        </p:txBody>
      </p:sp>
    </p:spTree>
    <p:extLst>
      <p:ext uri="{BB962C8B-B14F-4D97-AF65-F5344CB8AC3E}">
        <p14:creationId xmlns:p14="http://schemas.microsoft.com/office/powerpoint/2010/main" val="2754331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Discuss:	</a:t>
            </a:r>
          </a:p>
          <a:p>
            <a:r>
              <a:rPr lang="en-US" dirty="0"/>
              <a:t>-  What the LEA’s Title I allocation is.</a:t>
            </a:r>
          </a:p>
          <a:p>
            <a:r>
              <a:rPr lang="en-US" dirty="0"/>
              <a:t>-</a:t>
            </a:r>
            <a:r>
              <a:rPr lang="en-US" baseline="0" dirty="0"/>
              <a:t>  </a:t>
            </a:r>
            <a:r>
              <a:rPr lang="en-US" dirty="0"/>
              <a:t>What the 1% amount</a:t>
            </a:r>
            <a:r>
              <a:rPr lang="en-US" baseline="0" dirty="0"/>
              <a:t> is.</a:t>
            </a:r>
          </a:p>
          <a:p>
            <a:pPr>
              <a:buFontTx/>
              <a:buChar char="-"/>
            </a:pPr>
            <a:r>
              <a:rPr lang="en-US" baseline="0" dirty="0"/>
              <a:t>  How much of the 1% (Up to 10%) was reserved, off the top, at the LEA for System-wide initiatives.  Give examples of the system-wide initiatives.</a:t>
            </a:r>
            <a:endParaRPr lang="en-US" sz="1200" baseline="0" dirty="0"/>
          </a:p>
          <a:p>
            <a:r>
              <a:rPr lang="en-US" baseline="0" dirty="0"/>
              <a:t>-  Give parents the amount (the 90% amount) that is shared by all the Title I schools in the school system.</a:t>
            </a:r>
          </a:p>
          <a:p>
            <a:pPr>
              <a:buFontTx/>
              <a:buChar char="-"/>
            </a:pPr>
            <a:r>
              <a:rPr lang="en-US" b="0" baseline="0" dirty="0">
                <a:solidFill>
                  <a:schemeClr val="accent5">
                    <a:lumMod val="50000"/>
                  </a:schemeClr>
                </a:solidFill>
              </a:rPr>
              <a:t>  Give the amount your school received for parental and family engagement (Your school’s portion of the 90% of the 1%).</a:t>
            </a:r>
          </a:p>
          <a:p>
            <a:pPr>
              <a:buFontTx/>
              <a:buChar char="-"/>
            </a:pPr>
            <a:r>
              <a:rPr lang="en-US" b="0" baseline="0" dirty="0">
                <a:solidFill>
                  <a:schemeClr val="accent5">
                    <a:lumMod val="50000"/>
                  </a:schemeClr>
                </a:solidFill>
              </a:rPr>
              <a:t>  How there is a committee (LEA Advisory Committee) that makes decisions on funds reserved and on funds allocated to the Title I schools.</a:t>
            </a:r>
          </a:p>
          <a:p>
            <a:pPr>
              <a:buFontTx/>
              <a:buChar cha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decisions on how the 1% set-aside is spent (both at the LEA and at their school)</a:t>
            </a:r>
          </a:p>
          <a:p>
            <a:r>
              <a:rPr lang="en-US" b="0" baseline="0" dirty="0">
                <a:solidFill>
                  <a:schemeClr val="accent5">
                    <a:lumMod val="50000"/>
                  </a:schemeClr>
                </a:solidFill>
              </a:rPr>
              <a:t>-  The timeline for the LEA Advisory Committee’s work.  How parents will be reminded and informed of the committee’s work so they may give timely input.</a:t>
            </a:r>
          </a:p>
          <a:p>
            <a:r>
              <a:rPr lang="en-US" b="0" baseline="0" dirty="0">
                <a:solidFill>
                  <a:schemeClr val="accent5">
                    <a:lumMod val="50000"/>
                  </a:schemeClr>
                </a:solidFill>
              </a:rPr>
              <a:t>-  Clearly state the process that is in place for </a:t>
            </a:r>
            <a:r>
              <a:rPr lang="en-US" b="0" u="sng" baseline="0" dirty="0">
                <a:solidFill>
                  <a:schemeClr val="accent5">
                    <a:lumMod val="50000"/>
                  </a:schemeClr>
                </a:solidFill>
              </a:rPr>
              <a:t>all</a:t>
            </a:r>
            <a:r>
              <a:rPr lang="en-US" b="0" baseline="0" dirty="0">
                <a:solidFill>
                  <a:schemeClr val="accent5">
                    <a:lumMod val="50000"/>
                  </a:schemeClr>
                </a:solidFill>
              </a:rPr>
              <a:t> Title I parents to have the opportunity for input on how the 1% funds are spent.</a:t>
            </a:r>
          </a:p>
          <a:p>
            <a:endParaRPr lang="en-US" b="0" baseline="0" dirty="0">
              <a:solidFill>
                <a:schemeClr val="accent5">
                  <a:lumMod val="50000"/>
                </a:schemeClr>
              </a:solidFill>
            </a:endParaRPr>
          </a:p>
          <a:p>
            <a:r>
              <a:rPr lang="en-US" b="0" u="sng" baseline="0" dirty="0">
                <a:solidFill>
                  <a:schemeClr val="accent5">
                    <a:lumMod val="50000"/>
                  </a:schemeClr>
                </a:solidFill>
              </a:rPr>
              <a:t>Important</a:t>
            </a:r>
            <a:r>
              <a:rPr lang="en-US" b="0" baseline="0" dirty="0">
                <a:solidFill>
                  <a:schemeClr val="accent5">
                    <a:lumMod val="50000"/>
                  </a:schemeClr>
                </a:solidFill>
              </a:rPr>
              <a:t>:  Parents should leave the meeting being able to answer the following question:  </a:t>
            </a:r>
            <a:r>
              <a:rPr lang="en-US" b="1" baseline="0" dirty="0">
                <a:solidFill>
                  <a:schemeClr val="accent5">
                    <a:lumMod val="50000"/>
                  </a:schemeClr>
                </a:solidFill>
              </a:rPr>
              <a:t>What is the 1% set-aside, and how can you be involved in decisions regarding how the money is used? </a:t>
            </a:r>
          </a:p>
          <a:p>
            <a:r>
              <a:rPr lang="en-US" baseline="0" dirty="0"/>
              <a:t>(Parents should be able to discuss the process that is in place for their involvement in decisions regarding the 1% set-aside, both for system-wide initiatives and school-level activities.)	</a:t>
            </a:r>
            <a:endParaRPr lang="en-US" dirty="0"/>
          </a:p>
          <a:p>
            <a:r>
              <a:rPr lang="en-US" dirty="0"/>
              <a:t>	</a:t>
            </a:r>
          </a:p>
        </p:txBody>
      </p:sp>
      <p:sp>
        <p:nvSpPr>
          <p:cNvPr id="4" name="Slide Number Placeholder 3"/>
          <p:cNvSpPr>
            <a:spLocks noGrp="1"/>
          </p:cNvSpPr>
          <p:nvPr>
            <p:ph type="sldNum" sz="quarter" idx="10"/>
          </p:nvPr>
        </p:nvSpPr>
        <p:spPr/>
        <p:txBody>
          <a:bodyPr/>
          <a:lstStyle/>
          <a:p>
            <a:fld id="{408347E8-4C94-4524-B6A1-5625C6192120}" type="slidenum">
              <a:rPr lang="en-US" smtClean="0"/>
              <a:pPr/>
              <a:t>6</a:t>
            </a:fld>
            <a:endParaRPr lang="en-US"/>
          </a:p>
        </p:txBody>
      </p:sp>
    </p:spTree>
    <p:extLst>
      <p:ext uri="{BB962C8B-B14F-4D97-AF65-F5344CB8AC3E}">
        <p14:creationId xmlns:p14="http://schemas.microsoft.com/office/powerpoint/2010/main" val="1377524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a:t>
            </a:r>
          </a:p>
          <a:p>
            <a:endParaRPr lang="en-US" dirty="0"/>
          </a:p>
          <a:p>
            <a:r>
              <a:rPr lang="en-US" baseline="0" dirty="0"/>
              <a:t>-  The process and timeline for how the LEA Consolidated Plan is developed.</a:t>
            </a:r>
          </a:p>
          <a:p>
            <a:r>
              <a:rPr lang="en-US" b="0" baseline="0" dirty="0">
                <a:solidFill>
                  <a:schemeClr val="accent5">
                    <a:lumMod val="50000"/>
                  </a:schemeClr>
                </a:solidFill>
              </a:rPr>
              <a:t>-  How parents will be informed of the plan’s progress, including draft plans for review.</a:t>
            </a:r>
          </a:p>
          <a:p>
            <a:r>
              <a:rPr lang="en-US" b="0" baseline="0" dirty="0">
                <a:solidFill>
                  <a:schemeClr val="accent5">
                    <a:lumMod val="50000"/>
                  </a:schemeClr>
                </a:solidFill>
              </a:rPr>
              <a:t>-  </a:t>
            </a:r>
            <a:r>
              <a:rPr lang="en-US" b="0" u="sng" baseline="0" dirty="0">
                <a:solidFill>
                  <a:schemeClr val="accent5">
                    <a:lumMod val="50000"/>
                  </a:schemeClr>
                </a:solidFill>
              </a:rPr>
              <a:t>How parents have the right, by law, to be involved by giving input to the committee on the LEA Consolidated Plan.</a:t>
            </a:r>
            <a:endParaRPr lang="en-US" b="0" baseline="0" dirty="0">
              <a:solidFill>
                <a:schemeClr val="accent5">
                  <a:lumMod val="50000"/>
                </a:schemeClr>
              </a:solidFill>
            </a:endParaRPr>
          </a:p>
          <a:p>
            <a:pPr>
              <a:buFontTx/>
              <a:buChar char="-"/>
            </a:pPr>
            <a:r>
              <a:rPr lang="en-US" b="0" baseline="0" dirty="0">
                <a:solidFill>
                  <a:schemeClr val="accent5">
                    <a:lumMod val="50000"/>
                  </a:schemeClr>
                </a:solidFill>
              </a:rPr>
              <a:t>  Clearly state the process that is in place for </a:t>
            </a:r>
            <a:r>
              <a:rPr lang="en-US" b="0" u="sng" baseline="0" dirty="0">
                <a:solidFill>
                  <a:schemeClr val="accent5">
                    <a:lumMod val="50000"/>
                  </a:schemeClr>
                </a:solidFill>
              </a:rPr>
              <a:t>all</a:t>
            </a:r>
            <a:r>
              <a:rPr lang="en-US" b="0" baseline="0" dirty="0">
                <a:solidFill>
                  <a:schemeClr val="accent5">
                    <a:lumMod val="50000"/>
                  </a:schemeClr>
                </a:solidFill>
              </a:rPr>
              <a:t> Title I parents to have the opportunity for input.</a:t>
            </a:r>
          </a:p>
          <a:p>
            <a:pPr>
              <a:buFontTx/>
              <a:buChar char="-"/>
            </a:pPr>
            <a:r>
              <a:rPr lang="en-US" b="0" baseline="0" dirty="0">
                <a:solidFill>
                  <a:schemeClr val="accent5">
                    <a:lumMod val="50000"/>
                  </a:schemeClr>
                </a:solidFill>
              </a:rPr>
              <a:t>  Where parents can access the final LEA Consolidated Plan anytime throughout the year.</a:t>
            </a:r>
            <a:endParaRPr lang="en-US" baseline="0" dirty="0"/>
          </a:p>
          <a:p>
            <a:r>
              <a:rPr lang="en-US" baseline="0" dirty="0"/>
              <a:t>	 </a:t>
            </a:r>
            <a:endParaRPr lang="en-US" b="0" baseline="0" dirty="0">
              <a:solidFill>
                <a:schemeClr val="accent5">
                  <a:lumMod val="50000"/>
                </a:schemeClr>
              </a:solidFill>
            </a:endParaRPr>
          </a:p>
          <a:p>
            <a:r>
              <a:rPr lang="en-US" b="1" baseline="0" dirty="0">
                <a:solidFill>
                  <a:schemeClr val="accent5">
                    <a:lumMod val="50000"/>
                  </a:schemeClr>
                </a:solidFill>
              </a:rPr>
              <a:t>Important:  </a:t>
            </a:r>
          </a:p>
          <a:p>
            <a:r>
              <a:rPr lang="en-US" b="0" baseline="0" dirty="0">
                <a:solidFill>
                  <a:schemeClr val="accent5">
                    <a:lumMod val="50000"/>
                  </a:schemeClr>
                </a:solidFill>
              </a:rPr>
              <a:t>Parents should leave the meeting being able to answer the following question:  </a:t>
            </a:r>
            <a:r>
              <a:rPr lang="en-US" b="1" baseline="0" dirty="0">
                <a:solidFill>
                  <a:schemeClr val="accent5">
                    <a:lumMod val="50000"/>
                  </a:schemeClr>
                </a:solidFill>
              </a:rPr>
              <a:t>What is the LEA Consolidated Plan, and how can you be involved in decisions regarding the plan?  </a:t>
            </a:r>
            <a:r>
              <a:rPr lang="en-US" baseline="0" dirty="0"/>
              <a:t>(Parents should be able to discuss the process that is in place for their involvement in decisions regarding the LEA Consolidated Plan.)	</a:t>
            </a:r>
            <a:endParaRPr lang="en-US" dirty="0"/>
          </a:p>
          <a:p>
            <a:r>
              <a:rPr lang="en-US" dirty="0"/>
              <a:t>	</a:t>
            </a:r>
          </a:p>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7</a:t>
            </a:fld>
            <a:endParaRPr lang="en-US"/>
          </a:p>
        </p:txBody>
      </p:sp>
    </p:spTree>
    <p:extLst>
      <p:ext uri="{BB962C8B-B14F-4D97-AF65-F5344CB8AC3E}">
        <p14:creationId xmlns:p14="http://schemas.microsoft.com/office/powerpoint/2010/main" val="363505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Distribute the LEA Parent and Family Engagement Plan.</a:t>
            </a:r>
            <a:endParaRPr lang="en-US" dirty="0"/>
          </a:p>
          <a:p>
            <a:endParaRPr lang="en-US" dirty="0"/>
          </a:p>
          <a:p>
            <a:r>
              <a:rPr lang="en-US" dirty="0"/>
              <a:t>Discuss:</a:t>
            </a:r>
            <a:r>
              <a:rPr lang="en-US" baseline="0" dirty="0"/>
              <a:t>	</a:t>
            </a:r>
          </a:p>
          <a:p>
            <a:pPr>
              <a:buFontTx/>
              <a:buChar char="-"/>
            </a:pPr>
            <a:r>
              <a:rPr lang="en-US" baseline="0" dirty="0"/>
              <a:t>  Key components of the plan. 	</a:t>
            </a:r>
            <a:endParaRPr lang="en-US" b="0" baseline="0" dirty="0">
              <a:solidFill>
                <a:schemeClr val="accent5">
                  <a:lumMod val="50000"/>
                </a:schemeClr>
              </a:solidFill>
            </a:endParaRPr>
          </a:p>
          <a:p>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 of the LEA Parental Involvement Plan</a:t>
            </a:r>
          </a:p>
          <a:p>
            <a:r>
              <a:rPr lang="en-US" b="0" baseline="0" dirty="0">
                <a:solidFill>
                  <a:schemeClr val="accent5">
                    <a:lumMod val="50000"/>
                  </a:schemeClr>
                </a:solidFill>
              </a:rPr>
              <a:t>-  What collaborative committee(s) develops the plan.</a:t>
            </a:r>
          </a:p>
          <a:p>
            <a:r>
              <a:rPr lang="en-US" b="0" baseline="0" dirty="0">
                <a:solidFill>
                  <a:schemeClr val="accent5">
                    <a:lumMod val="50000"/>
                  </a:schemeClr>
                </a:solidFill>
              </a:rPr>
              <a:t>-  The process and timeline for the committee’s work.  How parents will be reminded and informed of the committee’s work so they may give timely input.</a:t>
            </a:r>
          </a:p>
          <a:p>
            <a:r>
              <a:rPr lang="en-US" b="0" baseline="0" dirty="0">
                <a:solidFill>
                  <a:schemeClr val="accent5">
                    <a:lumMod val="50000"/>
                  </a:schemeClr>
                </a:solidFill>
              </a:rPr>
              <a:t>-  Clearly state the process that is in place for </a:t>
            </a:r>
            <a:r>
              <a:rPr lang="en-US" b="0" u="sng" baseline="0" dirty="0">
                <a:solidFill>
                  <a:schemeClr val="accent5">
                    <a:lumMod val="50000"/>
                  </a:schemeClr>
                </a:solidFill>
              </a:rPr>
              <a:t>all</a:t>
            </a:r>
            <a:r>
              <a:rPr lang="en-US" b="0" baseline="0" dirty="0">
                <a:solidFill>
                  <a:schemeClr val="accent5">
                    <a:lumMod val="50000"/>
                  </a:schemeClr>
                </a:solidFill>
              </a:rPr>
              <a:t> Title I parents to have the opportunity for input on the LEA Parent and Family Engagement Plan.  Discuss any surveys, focus groups, parent representatives, etc. that are a part of that input.</a:t>
            </a:r>
          </a:p>
          <a:p>
            <a:endParaRPr lang="en-US" b="0" baseline="0" dirty="0">
              <a:solidFill>
                <a:schemeClr val="accent5">
                  <a:lumMod val="50000"/>
                </a:schemeClr>
              </a:solidFill>
            </a:endParaRPr>
          </a:p>
          <a:p>
            <a:r>
              <a:rPr lang="en-US" b="0" u="sng" baseline="0" dirty="0">
                <a:solidFill>
                  <a:schemeClr val="accent5">
                    <a:lumMod val="50000"/>
                  </a:schemeClr>
                </a:solidFill>
              </a:rPr>
              <a:t>Important</a:t>
            </a:r>
            <a:r>
              <a:rPr lang="en-US" b="0" baseline="0" dirty="0">
                <a:solidFill>
                  <a:schemeClr val="accent5">
                    <a:lumMod val="50000"/>
                  </a:schemeClr>
                </a:solidFill>
              </a:rPr>
              <a:t>:  Parents should leave the meeting being able to answer the following question:  </a:t>
            </a:r>
            <a:r>
              <a:rPr lang="en-US" b="1" baseline="0" dirty="0">
                <a:solidFill>
                  <a:schemeClr val="accent5">
                    <a:lumMod val="50000"/>
                  </a:schemeClr>
                </a:solidFill>
              </a:rPr>
              <a:t>What is the LEA Parental and Family Engagement Plan, and how can you be involved in the development of the plan?  </a:t>
            </a:r>
            <a:r>
              <a:rPr lang="en-US" baseline="0" dirty="0"/>
              <a:t>(Parents should be able to discuss the process that is in place for their involvement in the development of the LEA Parent and Family Engagement Plan.)	</a:t>
            </a:r>
            <a:endParaRPr lang="en-US" dirty="0"/>
          </a:p>
          <a:p>
            <a:r>
              <a:rPr lang="en-US" dirty="0"/>
              <a:t>	</a:t>
            </a:r>
          </a:p>
        </p:txBody>
      </p:sp>
      <p:sp>
        <p:nvSpPr>
          <p:cNvPr id="4" name="Slide Number Placeholder 3"/>
          <p:cNvSpPr>
            <a:spLocks noGrp="1"/>
          </p:cNvSpPr>
          <p:nvPr>
            <p:ph type="sldNum" sz="quarter" idx="10"/>
          </p:nvPr>
        </p:nvSpPr>
        <p:spPr/>
        <p:txBody>
          <a:bodyPr/>
          <a:lstStyle/>
          <a:p>
            <a:fld id="{408347E8-4C94-4524-B6A1-5625C6192120}" type="slidenum">
              <a:rPr lang="en-US" smtClean="0"/>
              <a:pPr/>
              <a:t>8</a:t>
            </a:fld>
            <a:endParaRPr lang="en-US"/>
          </a:p>
        </p:txBody>
      </p:sp>
    </p:spTree>
    <p:extLst>
      <p:ext uri="{BB962C8B-B14F-4D97-AF65-F5344CB8AC3E}">
        <p14:creationId xmlns:p14="http://schemas.microsoft.com/office/powerpoint/2010/main" val="10584725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baseline="0" dirty="0"/>
              <a:t>-  Have copies of the complete CIP available for parents to refer to during this discussion (The CIP could very well still be in draft form at the time of this meeting, which presents an excellent opportunity for parent input while the CIP is under development.) </a:t>
            </a:r>
            <a:r>
              <a:rPr lang="en-US" dirty="0"/>
              <a:t>Note:  </a:t>
            </a:r>
            <a:r>
              <a:rPr lang="en-US" baseline="0" dirty="0"/>
              <a:t>The school’s Parental and Family Engagement Plan (which is the parental section of the CIP) will be addressed on the next slide.</a:t>
            </a:r>
          </a:p>
          <a:p>
            <a:r>
              <a:rPr lang="en-US" dirty="0"/>
              <a:t>-</a:t>
            </a:r>
            <a:r>
              <a:rPr lang="en-US" baseline="0" dirty="0"/>
              <a:t>  </a:t>
            </a:r>
            <a:r>
              <a:rPr lang="en-US" dirty="0"/>
              <a:t>Consider having CIP committee representatives,</a:t>
            </a:r>
            <a:r>
              <a:rPr lang="en-US" baseline="0" dirty="0"/>
              <a:t> particularly parent representatives, to share about the work of the committee during these two slides.</a:t>
            </a:r>
            <a:endParaRPr lang="en-US" dirty="0"/>
          </a:p>
          <a:p>
            <a:endParaRPr lang="en-US" dirty="0"/>
          </a:p>
          <a:p>
            <a:r>
              <a:rPr lang="en-US" dirty="0"/>
              <a:t>Discuss:</a:t>
            </a:r>
            <a:r>
              <a:rPr lang="en-US" baseline="0" dirty="0"/>
              <a:t>	</a:t>
            </a:r>
          </a:p>
          <a:p>
            <a:pPr>
              <a:buFontTx/>
              <a:buChar char="-"/>
            </a:pPr>
            <a:r>
              <a:rPr lang="en-US" baseline="0" dirty="0"/>
              <a:t>  Key components of the plan.  This is an excellent time to share the school’s academic strengths &amp; weaknesses with parents &amp; how we will need to all work together as partners to meet certain goals, both for the school and for each individual                          -  child.</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 of the CIP.</a:t>
            </a:r>
            <a:endParaRPr lang="en-US" baseline="0" dirty="0"/>
          </a:p>
          <a:p>
            <a:pPr>
              <a:buFontTx/>
              <a:buChar char="-"/>
            </a:pPr>
            <a:r>
              <a:rPr lang="en-US" baseline="0" dirty="0"/>
              <a:t>  The process and timeline for the CIP committee’s work and how parents can give input.</a:t>
            </a:r>
          </a:p>
          <a:p>
            <a:pPr>
              <a:buFontTx/>
              <a:buChar char="-"/>
            </a:pPr>
            <a:r>
              <a:rPr lang="en-US" baseline="0" dirty="0"/>
              <a:t>  Introduce parent representatives of the committee.</a:t>
            </a:r>
          </a:p>
          <a:p>
            <a:pPr>
              <a:buFontTx/>
              <a:buChar char="-"/>
            </a:pPr>
            <a:r>
              <a:rPr lang="en-US" baseline="0" dirty="0"/>
              <a:t>  Clearly state the process that is in place for </a:t>
            </a:r>
            <a:r>
              <a:rPr lang="en-US" u="sng" baseline="0" dirty="0"/>
              <a:t>all</a:t>
            </a:r>
            <a:r>
              <a:rPr lang="en-US" u="none" baseline="0" dirty="0"/>
              <a:t> Title I parents to have the opportunity  for input on the CIP.</a:t>
            </a:r>
          </a:p>
          <a:p>
            <a:pPr>
              <a:buFontTx/>
              <a:buChar char="-"/>
            </a:pPr>
            <a:r>
              <a:rPr lang="en-US" u="none" baseline="0" dirty="0"/>
              <a:t>  Where parents can find a complete copy of the CIP at any time during the year.</a:t>
            </a:r>
          </a:p>
          <a:p>
            <a:pPr>
              <a:buFontTx/>
              <a:buNone/>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What is the CIP, and how can you be involved in its development?  </a:t>
            </a:r>
            <a:r>
              <a:rPr lang="en-US" b="0" u="none" baseline="0" dirty="0"/>
              <a:t>(Parents should be able to discuss the process that is in place for their involvement in the development of the CIP.)</a:t>
            </a:r>
            <a:endParaRPr lang="en-US" b="1" u="sng"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9</a:t>
            </a:fld>
            <a:endParaRPr lang="en-US"/>
          </a:p>
        </p:txBody>
      </p:sp>
    </p:spTree>
    <p:extLst>
      <p:ext uri="{BB962C8B-B14F-4D97-AF65-F5344CB8AC3E}">
        <p14:creationId xmlns:p14="http://schemas.microsoft.com/office/powerpoint/2010/main" val="21412342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4648200"/>
            <a:ext cx="7772400" cy="857250"/>
          </a:xfrm>
        </p:spPr>
        <p:txBody>
          <a:bodyPr/>
          <a:lstStyle>
            <a:lvl1pPr algn="ctr">
              <a:defRPr>
                <a:solidFill>
                  <a:schemeClr val="tx1"/>
                </a:solidFill>
              </a:defRPr>
            </a:lvl1pPr>
          </a:lstStyle>
          <a:p>
            <a:r>
              <a:rPr lang="en-US"/>
              <a:t>Click to edit Master title style</a:t>
            </a:r>
          </a:p>
        </p:txBody>
      </p:sp>
      <p:sp>
        <p:nvSpPr>
          <p:cNvPr id="3075" name="Rectangle 3"/>
          <p:cNvSpPr>
            <a:spLocks noGrp="1" noChangeArrowheads="1"/>
          </p:cNvSpPr>
          <p:nvPr>
            <p:ph type="subTitle" idx="1"/>
          </p:nvPr>
        </p:nvSpPr>
        <p:spPr>
          <a:xfrm>
            <a:off x="1371600" y="5595938"/>
            <a:ext cx="6400800" cy="609600"/>
          </a:xfrm>
        </p:spPr>
        <p:txBody>
          <a:bodyPr/>
          <a:lstStyle>
            <a:lvl1pPr marL="0" indent="0" algn="ctr">
              <a:buFontTx/>
              <a:buNone/>
              <a:defRPr/>
            </a:lvl1pPr>
          </a:lstStyle>
          <a:p>
            <a:r>
              <a:rPr lang="en-US"/>
              <a:t>Click to edit Master subtitle style</a:t>
            </a:r>
          </a:p>
        </p:txBody>
      </p:sp>
      <p:sp>
        <p:nvSpPr>
          <p:cNvPr id="3076" name="Rectangle 4"/>
          <p:cNvSpPr>
            <a:spLocks noGrp="1" noChangeArrowheads="1"/>
          </p:cNvSpPr>
          <p:nvPr>
            <p:ph type="dt" sz="half" idx="2"/>
          </p:nvPr>
        </p:nvSpPr>
        <p:spPr>
          <a:xfrm>
            <a:off x="457200" y="6305550"/>
            <a:ext cx="2133600" cy="476250"/>
          </a:xfrm>
        </p:spPr>
        <p:txBody>
          <a:bodyPr/>
          <a:lstStyle>
            <a:lvl1pPr>
              <a:defRPr/>
            </a:lvl1pPr>
          </a:lstStyle>
          <a:p>
            <a:fld id="{162A3ABD-3705-4FD6-8EAD-A151FF43BD72}" type="datetimeFigureOut">
              <a:rPr lang="en-US" smtClean="0"/>
              <a:pPr/>
              <a:t>12/13/2024</a:t>
            </a:fld>
            <a:endParaRPr lang="en-US"/>
          </a:p>
        </p:txBody>
      </p:sp>
      <p:sp>
        <p:nvSpPr>
          <p:cNvPr id="3077" name="Rectangle 5"/>
          <p:cNvSpPr>
            <a:spLocks noGrp="1" noChangeArrowheads="1"/>
          </p:cNvSpPr>
          <p:nvPr>
            <p:ph type="ftr" sz="quarter" idx="3"/>
          </p:nvPr>
        </p:nvSpPr>
        <p:spPr>
          <a:xfrm>
            <a:off x="3124200" y="6305550"/>
            <a:ext cx="2895600" cy="476250"/>
          </a:xfrm>
        </p:spPr>
        <p:txBody>
          <a:bodyPr/>
          <a:lstStyle>
            <a:lvl1pPr>
              <a:defRPr/>
            </a:lvl1pPr>
          </a:lstStyle>
          <a:p>
            <a:endParaRPr lang="en-US"/>
          </a:p>
        </p:txBody>
      </p:sp>
      <p:sp>
        <p:nvSpPr>
          <p:cNvPr id="3078" name="Rectangle 6"/>
          <p:cNvSpPr>
            <a:spLocks noGrp="1" noChangeArrowheads="1"/>
          </p:cNvSpPr>
          <p:nvPr>
            <p:ph type="sldNum" sz="quarter" idx="4"/>
          </p:nvPr>
        </p:nvSpPr>
        <p:spPr>
          <a:xfrm>
            <a:off x="6553200" y="6305550"/>
            <a:ext cx="2133600" cy="476250"/>
          </a:xfrm>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12/13/2024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12/13/2024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12/13/2024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12/13/2024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12/13/2024</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162A3ABD-3705-4FD6-8EAD-A151FF43BD72}" type="datetimeFigureOut">
              <a:rPr lang="en-US" smtClean="0"/>
              <a:pPr/>
              <a:t>12/13/2024</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162A3ABD-3705-4FD6-8EAD-A151FF43BD72}" type="datetimeFigureOut">
              <a:rPr lang="en-US" smtClean="0"/>
              <a:pPr/>
              <a:t>12/13/2024</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62A3ABD-3705-4FD6-8EAD-A151FF43BD72}" type="datetimeFigureOut">
              <a:rPr lang="en-US" smtClean="0"/>
              <a:pPr/>
              <a:t>12/13/2024</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12/13/2024</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12/13/2024</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6172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162A3ABD-3705-4FD6-8EAD-A151FF43BD72}" type="datetimeFigureOut">
              <a:rPr lang="en-US" smtClean="0"/>
              <a:pPr/>
              <a:t>12/13/2024</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59FBB3C-1BFD-4187-BD62-936DA994E2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600">
          <a:solidFill>
            <a:schemeClr val="bg1"/>
          </a:solidFill>
          <a:latin typeface="+mj-lt"/>
          <a:ea typeface="+mj-ea"/>
          <a:cs typeface="+mj-cs"/>
        </a:defRPr>
      </a:lvl1pPr>
      <a:lvl2pPr algn="l" rtl="0" eaLnBrk="1" fontAlgn="base" hangingPunct="1">
        <a:spcBef>
          <a:spcPct val="0"/>
        </a:spcBef>
        <a:spcAft>
          <a:spcPct val="0"/>
        </a:spcAft>
        <a:defRPr sz="3600">
          <a:solidFill>
            <a:schemeClr val="bg1"/>
          </a:solidFill>
          <a:latin typeface="Arial" charset="0"/>
          <a:cs typeface="Arial" charset="0"/>
        </a:defRPr>
      </a:lvl2pPr>
      <a:lvl3pPr algn="l" rtl="0" eaLnBrk="1" fontAlgn="base" hangingPunct="1">
        <a:spcBef>
          <a:spcPct val="0"/>
        </a:spcBef>
        <a:spcAft>
          <a:spcPct val="0"/>
        </a:spcAft>
        <a:defRPr sz="3600">
          <a:solidFill>
            <a:schemeClr val="bg1"/>
          </a:solidFill>
          <a:latin typeface="Arial" charset="0"/>
          <a:cs typeface="Arial" charset="0"/>
        </a:defRPr>
      </a:lvl3pPr>
      <a:lvl4pPr algn="l" rtl="0" eaLnBrk="1" fontAlgn="base" hangingPunct="1">
        <a:spcBef>
          <a:spcPct val="0"/>
        </a:spcBef>
        <a:spcAft>
          <a:spcPct val="0"/>
        </a:spcAft>
        <a:defRPr sz="3600">
          <a:solidFill>
            <a:schemeClr val="bg1"/>
          </a:solidFill>
          <a:latin typeface="Arial" charset="0"/>
          <a:cs typeface="Arial" charset="0"/>
        </a:defRPr>
      </a:lvl4pPr>
      <a:lvl5pPr algn="l" rtl="0" eaLnBrk="1" fontAlgn="base" hangingPunct="1">
        <a:spcBef>
          <a:spcPct val="0"/>
        </a:spcBef>
        <a:spcAft>
          <a:spcPct val="0"/>
        </a:spcAft>
        <a:defRPr sz="3600">
          <a:solidFill>
            <a:schemeClr val="bg1"/>
          </a:solidFill>
          <a:latin typeface="Arial" charset="0"/>
          <a:cs typeface="Arial" charset="0"/>
        </a:defRPr>
      </a:lvl5pPr>
      <a:lvl6pPr marL="457200" algn="l" rtl="0" eaLnBrk="1" fontAlgn="base" hangingPunct="1">
        <a:spcBef>
          <a:spcPct val="0"/>
        </a:spcBef>
        <a:spcAft>
          <a:spcPct val="0"/>
        </a:spcAft>
        <a:defRPr sz="3600">
          <a:solidFill>
            <a:schemeClr val="bg1"/>
          </a:solidFill>
          <a:latin typeface="Arial" charset="0"/>
          <a:cs typeface="Arial" charset="0"/>
        </a:defRPr>
      </a:lvl6pPr>
      <a:lvl7pPr marL="914400" algn="l" rtl="0" eaLnBrk="1" fontAlgn="base" hangingPunct="1">
        <a:spcBef>
          <a:spcPct val="0"/>
        </a:spcBef>
        <a:spcAft>
          <a:spcPct val="0"/>
        </a:spcAft>
        <a:defRPr sz="3600">
          <a:solidFill>
            <a:schemeClr val="bg1"/>
          </a:solidFill>
          <a:latin typeface="Arial" charset="0"/>
          <a:cs typeface="Arial" charset="0"/>
        </a:defRPr>
      </a:lvl7pPr>
      <a:lvl8pPr marL="1371600" algn="l" rtl="0" eaLnBrk="1" fontAlgn="base" hangingPunct="1">
        <a:spcBef>
          <a:spcPct val="0"/>
        </a:spcBef>
        <a:spcAft>
          <a:spcPct val="0"/>
        </a:spcAft>
        <a:defRPr sz="3600">
          <a:solidFill>
            <a:schemeClr val="bg1"/>
          </a:solidFill>
          <a:latin typeface="Arial" charset="0"/>
          <a:cs typeface="Arial" charset="0"/>
        </a:defRPr>
      </a:lvl8pPr>
      <a:lvl9pPr marL="1828800" algn="l" rtl="0" eaLnBrk="1" fontAlgn="base" hangingPunct="1">
        <a:spcBef>
          <a:spcPct val="0"/>
        </a:spcBef>
        <a:spcAft>
          <a:spcPct val="0"/>
        </a:spcAft>
        <a:defRPr sz="3600">
          <a:solidFill>
            <a:schemeClr val="bg1"/>
          </a:solidFill>
          <a:latin typeface="Arial" charset="0"/>
          <a:cs typeface="Arial"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cs typeface="+mn-cs"/>
        </a:defRPr>
      </a:lvl2pPr>
      <a:lvl3pPr marL="1143000" indent="-228600" algn="l" rtl="0" eaLnBrk="1" fontAlgn="base" hangingPunct="1">
        <a:spcBef>
          <a:spcPct val="20000"/>
        </a:spcBef>
        <a:spcAft>
          <a:spcPct val="0"/>
        </a:spcAft>
        <a:buChar char="•"/>
        <a:defRPr>
          <a:solidFill>
            <a:schemeClr val="tx1"/>
          </a:solidFill>
          <a:latin typeface="+mn-lt"/>
          <a:cs typeface="+mn-cs"/>
        </a:defRPr>
      </a:lvl3pPr>
      <a:lvl4pPr marL="1600200" indent="-228600" algn="l" rtl="0" eaLnBrk="1" fontAlgn="base" hangingPunct="1">
        <a:spcBef>
          <a:spcPct val="20000"/>
        </a:spcBef>
        <a:spcAft>
          <a:spcPct val="0"/>
        </a:spcAft>
        <a:buChar char="–"/>
        <a:defRPr sz="1600">
          <a:solidFill>
            <a:schemeClr val="tx1"/>
          </a:solidFill>
          <a:latin typeface="+mn-lt"/>
          <a:cs typeface="+mn-cs"/>
        </a:defRPr>
      </a:lvl4pPr>
      <a:lvl5pPr marL="2057400" indent="-228600" algn="l" rtl="0" eaLnBrk="1" fontAlgn="base" hangingPunct="1">
        <a:spcBef>
          <a:spcPct val="20000"/>
        </a:spcBef>
        <a:spcAft>
          <a:spcPct val="0"/>
        </a:spcAft>
        <a:buChar char="»"/>
        <a:defRPr sz="1600">
          <a:solidFill>
            <a:schemeClr val="tx1"/>
          </a:solidFill>
          <a:latin typeface="+mn-lt"/>
          <a:cs typeface="+mn-cs"/>
        </a:defRPr>
      </a:lvl5pPr>
      <a:lvl6pPr marL="2514600" indent="-228600" algn="l" rtl="0" eaLnBrk="1" fontAlgn="base" hangingPunct="1">
        <a:spcBef>
          <a:spcPct val="20000"/>
        </a:spcBef>
        <a:spcAft>
          <a:spcPct val="0"/>
        </a:spcAft>
        <a:buChar char="»"/>
        <a:defRPr sz="1600">
          <a:solidFill>
            <a:schemeClr val="tx1"/>
          </a:solidFill>
          <a:latin typeface="+mn-lt"/>
          <a:cs typeface="+mn-cs"/>
        </a:defRPr>
      </a:lvl6pPr>
      <a:lvl7pPr marL="2971800" indent="-228600" algn="l" rtl="0" eaLnBrk="1" fontAlgn="base" hangingPunct="1">
        <a:spcBef>
          <a:spcPct val="20000"/>
        </a:spcBef>
        <a:spcAft>
          <a:spcPct val="0"/>
        </a:spcAft>
        <a:buChar char="»"/>
        <a:defRPr sz="1600">
          <a:solidFill>
            <a:schemeClr val="tx1"/>
          </a:solidFill>
          <a:latin typeface="+mn-lt"/>
          <a:cs typeface="+mn-cs"/>
        </a:defRPr>
      </a:lvl7pPr>
      <a:lvl8pPr marL="3429000" indent="-228600" algn="l" rtl="0" eaLnBrk="1" fontAlgn="base" hangingPunct="1">
        <a:spcBef>
          <a:spcPct val="20000"/>
        </a:spcBef>
        <a:spcAft>
          <a:spcPct val="0"/>
        </a:spcAft>
        <a:buChar char="»"/>
        <a:defRPr sz="1600">
          <a:solidFill>
            <a:schemeClr val="tx1"/>
          </a:solidFill>
          <a:latin typeface="+mn-lt"/>
          <a:cs typeface="+mn-cs"/>
        </a:defRPr>
      </a:lvl8pPr>
      <a:lvl9pPr marL="3886200" indent="-228600" algn="l" rtl="0" eaLnBrk="1" fontAlgn="base" hangingPunct="1">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24400"/>
            <a:ext cx="7772400" cy="857250"/>
          </a:xfrm>
        </p:spPr>
        <p:txBody>
          <a:bodyPr/>
          <a:lstStyle/>
          <a:p>
            <a:r>
              <a:rPr lang="en-US" sz="3200" dirty="0" err="1"/>
              <a:t>Bienvenidos</a:t>
            </a:r>
            <a:r>
              <a:rPr lang="en-US" sz="3200" dirty="0"/>
              <a:t> a la </a:t>
            </a:r>
            <a:r>
              <a:rPr lang="en-US" sz="3200" dirty="0" err="1"/>
              <a:t>Reunión</a:t>
            </a:r>
            <a:r>
              <a:rPr lang="en-US" sz="3200" dirty="0"/>
              <a:t> </a:t>
            </a:r>
            <a:r>
              <a:rPr lang="en-US" sz="3200" dirty="0" err="1"/>
              <a:t>Anual</a:t>
            </a:r>
            <a:r>
              <a:rPr lang="en-US" sz="3200" dirty="0"/>
              <a:t> de Padres de </a:t>
            </a:r>
            <a:r>
              <a:rPr lang="en-US" sz="3200" dirty="0" err="1"/>
              <a:t>Título</a:t>
            </a:r>
            <a:r>
              <a:rPr lang="en-US" sz="3200" dirty="0"/>
              <a:t> 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324600" cy="1143000"/>
          </a:xfrm>
        </p:spPr>
        <p:txBody>
          <a:bodyPr/>
          <a:lstStyle/>
          <a:p>
            <a:r>
              <a:rPr lang="es-ES" sz="2800" dirty="0"/>
              <a:t>¿Qué se incluye en el Plan de Participación de Padres y Familias de la escuela?</a:t>
            </a:r>
            <a:endParaRPr lang="en-US" sz="2800" dirty="0"/>
          </a:p>
        </p:txBody>
      </p:sp>
      <p:sp>
        <p:nvSpPr>
          <p:cNvPr id="3" name="Content Placeholder 2"/>
          <p:cNvSpPr>
            <a:spLocks noGrp="1"/>
          </p:cNvSpPr>
          <p:nvPr>
            <p:ph idx="1"/>
          </p:nvPr>
        </p:nvSpPr>
        <p:spPr>
          <a:xfrm>
            <a:off x="228600" y="2133600"/>
            <a:ext cx="8763000" cy="3962400"/>
          </a:xfrm>
        </p:spPr>
        <p:txBody>
          <a:bodyPr/>
          <a:lstStyle/>
          <a:p>
            <a:r>
              <a:rPr lang="es-ES" sz="1800" dirty="0"/>
              <a:t>Este plan aborda cómo la escuela implementará los requisitos de participación de los padres y la familia de la Ley Cada Niño Triunfa de 2015. 
  Los componentes incluyen...
Cómo pueden participar los padres en la toma de decisiones y las actividades 
Cómo se utilizan los fondos de participación de los padres y la familia
Cómo se proporcionará la información y la capacitación a los padres
Cómo la escuela desarrollará la capacidad de los padres y el personal para una fuerte participación de los padres y la familia a través de estrategias "basadas en evidencia"
Ustedes, como padres de Título I, tienen el derecho de participar en el desarrollo del Plan de Participación de Padres y Familias de su escuela.</a:t>
            </a:r>
            <a:endParaRPr lang="en-US" sz="1800" dirty="0"/>
          </a:p>
          <a:p>
            <a:pPr>
              <a:buNone/>
            </a:pPr>
            <a:endParaRPr lang="en-US" sz="2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5943600" cy="1143000"/>
          </a:xfrm>
        </p:spPr>
        <p:txBody>
          <a:bodyPr/>
          <a:lstStyle/>
          <a:p>
            <a:r>
              <a:rPr lang="es-ES" sz="2800" dirty="0"/>
              <a:t>¿Qué es el Pacto entre la Escuela y los Padres?</a:t>
            </a:r>
            <a:endParaRPr lang="en-US" sz="2800" dirty="0"/>
          </a:p>
        </p:txBody>
      </p:sp>
      <p:sp>
        <p:nvSpPr>
          <p:cNvPr id="3" name="Content Placeholder 2"/>
          <p:cNvSpPr>
            <a:spLocks noGrp="1"/>
          </p:cNvSpPr>
          <p:nvPr>
            <p:ph idx="1"/>
          </p:nvPr>
        </p:nvSpPr>
        <p:spPr>
          <a:xfrm>
            <a:off x="457200" y="2133601"/>
            <a:ext cx="8001000" cy="3962400"/>
          </a:xfrm>
        </p:spPr>
        <p:txBody>
          <a:bodyPr/>
          <a:lstStyle/>
          <a:p>
            <a:r>
              <a:rPr lang="es-ES" sz="2200" dirty="0"/>
              <a:t>El pacto es un compromiso de la escuela, los padres y el estudiante para compartir la responsabilidad de mejorar el rendimiento académico.
Ustedes, como Padres de Título I, tienen el derecho de participar en el desarrollo del Pacto entre la Escuela y los Padres.
La sección escolar DEBE incluir los siguientes 6 componentes:
Distribución del Pacto.</a:t>
            </a:r>
            <a:endParaRPr lang="en-US" sz="2200" dirty="0"/>
          </a:p>
          <a:p>
            <a:pPr>
              <a:buNone/>
            </a:pPr>
            <a:endParaRPr lang="en-US" sz="2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s-ES" sz="2800" dirty="0"/>
              <a:t>¿Cómo solicito las calificaciones de los maestros de mi hijo?</a:t>
            </a:r>
            <a:endParaRPr lang="en-US" sz="2800" dirty="0"/>
          </a:p>
        </p:txBody>
      </p:sp>
      <p:sp>
        <p:nvSpPr>
          <p:cNvPr id="3" name="Content Placeholder 2"/>
          <p:cNvSpPr>
            <a:spLocks noGrp="1"/>
          </p:cNvSpPr>
          <p:nvPr>
            <p:ph idx="1"/>
          </p:nvPr>
        </p:nvSpPr>
        <p:spPr>
          <a:xfrm>
            <a:off x="457200" y="2667000"/>
            <a:ext cx="8001000" cy="2895599"/>
          </a:xfrm>
        </p:spPr>
        <p:txBody>
          <a:bodyPr/>
          <a:lstStyle/>
          <a:p>
            <a:r>
              <a:rPr lang="es-ES" sz="2200" dirty="0"/>
              <a:t>Ustedes, como padres de Título I, tienen el derecho de solicitar las calificaciones de los maestros de su hijo
Cómo se le notifica de este derecho y el proceso para realizar dicha solicitud.</a:t>
            </a:r>
            <a:endParaRPr lang="en-US" sz="2200" dirty="0"/>
          </a:p>
          <a:p>
            <a:pPr>
              <a:buNone/>
            </a:pPr>
            <a:endParaRPr lang="en-US"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6172200" cy="1143000"/>
          </a:xfrm>
        </p:spPr>
        <p:txBody>
          <a:bodyPr/>
          <a:lstStyle/>
          <a:p>
            <a:r>
              <a:rPr lang="es-ES" sz="2800" dirty="0"/>
              <a:t>¿Cómo se lleva a cabo la evaluación de la Política de Participación de los Padres y la Familia de la LEA?</a:t>
            </a:r>
            <a:endParaRPr lang="en-US" sz="2800" dirty="0"/>
          </a:p>
        </p:txBody>
      </p:sp>
      <p:sp>
        <p:nvSpPr>
          <p:cNvPr id="3" name="Content Placeholder 2"/>
          <p:cNvSpPr>
            <a:spLocks noGrp="1"/>
          </p:cNvSpPr>
          <p:nvPr>
            <p:ph idx="1"/>
          </p:nvPr>
        </p:nvSpPr>
        <p:spPr>
          <a:xfrm>
            <a:off x="228600" y="1981200"/>
            <a:ext cx="8763000" cy="4724400"/>
          </a:xfrm>
        </p:spPr>
        <p:txBody>
          <a:bodyPr/>
          <a:lstStyle/>
          <a:p>
            <a:r>
              <a:rPr lang="es-ES" sz="1800" dirty="0"/>
              <a:t>Requisitos de evaluación
Las LEA y las escuelas deben llegar activamente a todos los padres y familias más allá de las barreras de la cultura, el idioma, las discapacidades y la pobreza.
Realización anual
Conducta con los padres del Título I
Analizar el contenido y la eficacia del plan actual
Identificar las barreras para la participación de los padres y la familia
Los datos/entradas pueden incluir...
Encuesta para padres (obligatorio)
Grupos Focales
Comités Asesores de Padres
Proceso y cronograma	
Cómo la evaluación informa el plan del próximo año</a:t>
            </a:r>
            <a:endParaRPr lang="en-US" sz="1800" dirty="0"/>
          </a:p>
          <a:p>
            <a:pPr>
              <a:buNone/>
            </a:pPr>
            <a:endParaRPr lang="en-US"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4343400" cy="1143000"/>
          </a:xfrm>
          <a:ln>
            <a:noFill/>
          </a:ln>
        </p:spPr>
        <p:txBody>
          <a:bodyPr/>
          <a:lstStyle/>
          <a:p>
            <a:r>
              <a:rPr lang="en-US" dirty="0"/>
              <a:t>¿Por </a:t>
            </a:r>
            <a:r>
              <a:rPr lang="en-US" dirty="0" err="1"/>
              <a:t>qué</a:t>
            </a:r>
            <a:r>
              <a:rPr lang="en-US" dirty="0"/>
              <a:t> </a:t>
            </a:r>
            <a:r>
              <a:rPr lang="en-US" dirty="0" err="1"/>
              <a:t>estamos</a:t>
            </a:r>
            <a:r>
              <a:rPr lang="en-US" dirty="0"/>
              <a:t> </a:t>
            </a:r>
            <a:r>
              <a:rPr lang="en-US" dirty="0" err="1"/>
              <a:t>aquí</a:t>
            </a:r>
            <a:r>
              <a:rPr lang="en-US" dirty="0"/>
              <a:t>?</a:t>
            </a:r>
          </a:p>
        </p:txBody>
      </p:sp>
      <p:sp>
        <p:nvSpPr>
          <p:cNvPr id="3" name="Content Placeholder 2"/>
          <p:cNvSpPr>
            <a:spLocks noGrp="1"/>
          </p:cNvSpPr>
          <p:nvPr>
            <p:ph idx="1"/>
          </p:nvPr>
        </p:nvSpPr>
        <p:spPr>
          <a:xfrm>
            <a:off x="644236" y="2209800"/>
            <a:ext cx="7924800" cy="3124200"/>
          </a:xfrm>
        </p:spPr>
        <p:txBody>
          <a:bodyPr/>
          <a:lstStyle/>
          <a:p>
            <a:r>
              <a:rPr lang="es-ES" dirty="0"/>
              <a:t>El ACT </a:t>
            </a:r>
            <a:r>
              <a:rPr lang="es-ES" dirty="0" err="1"/>
              <a:t>Every</a:t>
            </a:r>
            <a:r>
              <a:rPr lang="es-ES" dirty="0"/>
              <a:t> </a:t>
            </a:r>
            <a:r>
              <a:rPr lang="es-ES" dirty="0" err="1"/>
              <a:t>Student</a:t>
            </a:r>
            <a:r>
              <a:rPr lang="es-ES" dirty="0"/>
              <a:t> </a:t>
            </a:r>
            <a:r>
              <a:rPr lang="es-ES" dirty="0" err="1"/>
              <a:t>Succeeds</a:t>
            </a:r>
            <a:r>
              <a:rPr lang="es-ES" dirty="0"/>
              <a:t> de 2015 requiere que cada escuela de Título I celebre una Reunión Anual de padres de Título I con el propósito de ...
Informarle de la participación de su escuela en el Título I
Explicación de los requisitos del Título I
Explicar sus derechos como padres a participar</a:t>
            </a:r>
            <a:endParaRPr lang="en-US" sz="1800" dirty="0"/>
          </a:p>
          <a:p>
            <a:pPr>
              <a:buNone/>
            </a:pPr>
            <a:r>
              <a:rPr lang="en-US" sz="22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5562600" cy="1143000"/>
          </a:xfrm>
        </p:spPr>
        <p:txBody>
          <a:bodyPr/>
          <a:lstStyle/>
          <a:p>
            <a:r>
              <a:rPr lang="en-US" sz="3400" dirty="0"/>
              <a:t>Lo que </a:t>
            </a:r>
            <a:r>
              <a:rPr lang="en-US" sz="3400" dirty="0" err="1"/>
              <a:t>aprenderás</a:t>
            </a:r>
            <a:r>
              <a:rPr lang="en-US" sz="3400" dirty="0"/>
              <a:t>...</a:t>
            </a:r>
          </a:p>
        </p:txBody>
      </p:sp>
      <p:sp>
        <p:nvSpPr>
          <p:cNvPr id="3" name="Content Placeholder 2"/>
          <p:cNvSpPr>
            <a:spLocks noGrp="1"/>
          </p:cNvSpPr>
          <p:nvPr>
            <p:ph idx="1"/>
          </p:nvPr>
        </p:nvSpPr>
        <p:spPr>
          <a:xfrm>
            <a:off x="413657" y="1676400"/>
            <a:ext cx="8001000" cy="3657600"/>
          </a:xfrm>
        </p:spPr>
        <p:txBody>
          <a:bodyPr/>
          <a:lstStyle/>
          <a:p>
            <a:r>
              <a:rPr lang="es-ES" sz="2000" dirty="0"/>
              <a:t>¿Qué significa ser una escuela de Título I?
¿Qué es el 1% reservado para la participación de los padres y la familia?
¿Qué es el Plan Consolidado Título I de la LEA?
¿Qué es la Política de Participación de los Padres y la Familia de la LEA?
¿Qué es un CIP?
¿Qué es el Pacto entre la Escuela y los Padres?
¿Cómo solicito las calificaciones de los maestros de mi hijo?</a:t>
            </a:r>
            <a:endParaRPr lang="en-US" dirty="0"/>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38200" y="4343400"/>
            <a:ext cx="7086600" cy="1143000"/>
          </a:xfrm>
          <a:prstGeom prst="roundRect">
            <a:avLst/>
          </a:prstGeom>
          <a:solidFill>
            <a:srgbClr val="F9FB9B">
              <a:alpha val="3294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609600"/>
            <a:ext cx="5638800" cy="1143000"/>
          </a:xfrm>
        </p:spPr>
        <p:txBody>
          <a:bodyPr/>
          <a:lstStyle/>
          <a:p>
            <a:r>
              <a:rPr lang="en-US" sz="3400" dirty="0"/>
              <a:t>Lo que </a:t>
            </a:r>
            <a:r>
              <a:rPr lang="en-US" sz="3400" dirty="0" err="1"/>
              <a:t>aprenderás</a:t>
            </a:r>
            <a:r>
              <a:rPr lang="en-US" sz="3400" dirty="0"/>
              <a:t>...</a:t>
            </a:r>
            <a:br>
              <a:rPr lang="en-US" sz="3400" dirty="0"/>
            </a:br>
            <a:r>
              <a:rPr lang="en-US" sz="3400" dirty="0"/>
              <a:t>(</a:t>
            </a:r>
            <a:r>
              <a:rPr lang="en-US" sz="3400" dirty="0" err="1"/>
              <a:t>Continuación</a:t>
            </a:r>
            <a:r>
              <a:rPr lang="en-US" sz="3400" dirty="0"/>
              <a:t>)</a:t>
            </a:r>
            <a:endParaRPr lang="en-US" sz="2400" i="1" dirty="0"/>
          </a:p>
        </p:txBody>
      </p:sp>
      <p:sp>
        <p:nvSpPr>
          <p:cNvPr id="3" name="Content Placeholder 2"/>
          <p:cNvSpPr>
            <a:spLocks noGrp="1"/>
          </p:cNvSpPr>
          <p:nvPr>
            <p:ph idx="1"/>
          </p:nvPr>
        </p:nvSpPr>
        <p:spPr>
          <a:xfrm>
            <a:off x="609600" y="2057400"/>
            <a:ext cx="7924800" cy="4038601"/>
          </a:xfrm>
          <a:ln>
            <a:noFill/>
          </a:ln>
        </p:spPr>
        <p:txBody>
          <a:bodyPr/>
          <a:lstStyle/>
          <a:p>
            <a:pPr>
              <a:buNone/>
            </a:pPr>
            <a:endParaRPr lang="en-US" sz="500" dirty="0"/>
          </a:p>
          <a:p>
            <a:pPr>
              <a:buNone/>
            </a:pPr>
            <a:endParaRPr lang="en-US" sz="500" dirty="0"/>
          </a:p>
          <a:p>
            <a:pPr>
              <a:buNone/>
            </a:pPr>
            <a:endParaRPr lang="en-US" sz="500" dirty="0"/>
          </a:p>
          <a:p>
            <a:pPr>
              <a:buNone/>
            </a:pPr>
            <a:endParaRPr lang="en-US" sz="400" dirty="0"/>
          </a:p>
          <a:p>
            <a:r>
              <a:rPr lang="es-ES" dirty="0"/>
              <a:t>¿Cómo se lleva a cabo la Evaluación Anual de la política de Participación de los Padres y la Familia?
Las evaluaciones deben centrarse en 3 componentes clave
1. Barreras
2. Capacidad para ayudar al aprendizaje
3. Interacciones exitosas
¿Cómo puedo involucrarme en todas estas cosas? 
	¿Estoy aprendiendo sobre?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s-ES" sz="3200" dirty="0"/>
              <a:t>¿Qué significa ser una escuela de Título I?</a:t>
            </a:r>
            <a:endParaRPr lang="en-US" sz="3200" dirty="0"/>
          </a:p>
        </p:txBody>
      </p:sp>
      <p:sp>
        <p:nvSpPr>
          <p:cNvPr id="3" name="Content Placeholder 2"/>
          <p:cNvSpPr>
            <a:spLocks noGrp="1"/>
          </p:cNvSpPr>
          <p:nvPr>
            <p:ph idx="1"/>
          </p:nvPr>
        </p:nvSpPr>
        <p:spPr>
          <a:xfrm>
            <a:off x="457200" y="1981200"/>
            <a:ext cx="8382000" cy="4525963"/>
          </a:xfrm>
        </p:spPr>
        <p:txBody>
          <a:bodyPr/>
          <a:lstStyle/>
          <a:p>
            <a:r>
              <a:rPr lang="es-ES" sz="2200" dirty="0"/>
              <a:t>Ser una escuela de Título I significa recibir fondos federales (dólares del Título I) para complementar los programas existentes de la escuela.  Estos dólares se utilizan para...
Identificar a los estudiantes que experimentan dificultades académicas y proporcionar asistencia oportuna para ayudar a estos estudiantes a cumplir con los desafiantes estándares de contenido del Estado.
Compra de personal/programas/materiales/suministros suplementarios
Llevar a cabo reuniones/capacitaciones/actividades de participación de los padres y la familia
Ser una escuela de Título I también significa la participación de los padres y la familia y conocer sus derechos bajo ESSA.</a:t>
            </a:r>
            <a:endParaRPr lang="en-US" sz="2200" dirty="0"/>
          </a:p>
          <a:p>
            <a:pPr>
              <a:buNone/>
            </a:pPr>
            <a:endParaRPr lang="en-US" sz="2200" dirty="0"/>
          </a:p>
          <a:p>
            <a:pPr>
              <a:buNone/>
            </a:pPr>
            <a:endParaRPr lang="en-US"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172200" cy="1143000"/>
          </a:xfrm>
        </p:spPr>
        <p:txBody>
          <a:bodyPr/>
          <a:lstStyle/>
          <a:p>
            <a:r>
              <a:rPr lang="es-ES" sz="3200" dirty="0"/>
              <a:t>¿Qué es la reserva del 1% y cómo participan los padres?</a:t>
            </a:r>
            <a:endParaRPr lang="en-US" sz="3200" dirty="0"/>
          </a:p>
        </p:txBody>
      </p:sp>
      <p:sp>
        <p:nvSpPr>
          <p:cNvPr id="3" name="Content Placeholder 2"/>
          <p:cNvSpPr>
            <a:spLocks noGrp="1"/>
          </p:cNvSpPr>
          <p:nvPr>
            <p:ph idx="1"/>
          </p:nvPr>
        </p:nvSpPr>
        <p:spPr>
          <a:xfrm>
            <a:off x="457200" y="2362200"/>
            <a:ext cx="8229600" cy="3810000"/>
          </a:xfrm>
        </p:spPr>
        <p:txBody>
          <a:bodyPr/>
          <a:lstStyle/>
          <a:p>
            <a:r>
              <a:rPr lang="es-ES" sz="2000" dirty="0"/>
              <a:t>Cualquier LEA con una asignación del Título I superior a $500,000 está obligada por ley a reservar el 1% de su asignación del Título I para la participación de los padres y la familia. 
De ese 1%, el 10% puede reservarse en la LEA para iniciativas de todo el sistema relacionadas con la participación de los padres y la familia.  El 90% restante debe asignarse a todas las escuelas de Título I en la LEA.  Por lo tanto, cada escuela de Título I recibe su parte del 90% para implementar la participación de los padres y la familia a nivel escolar con expectativas y objetivos claros para una participación significativa. 
Ustedes, como padres del Título I, tienen el derecho de participar en la forma en que se gasta este dinero.</a:t>
            </a:r>
            <a:endParaRPr lang="en-US" sz="2200" dirty="0"/>
          </a:p>
          <a:p>
            <a:pPr>
              <a:buNone/>
            </a:pPr>
            <a:endParaRPr lang="en-US"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172200" cy="1143000"/>
          </a:xfrm>
        </p:spPr>
        <p:txBody>
          <a:bodyPr/>
          <a:lstStyle/>
          <a:p>
            <a:r>
              <a:rPr lang="es-ES" sz="3200" dirty="0"/>
              <a:t>¿Qué es el Plan Consolidado de la LEA?</a:t>
            </a:r>
            <a:endParaRPr lang="en-US" sz="3200" dirty="0"/>
          </a:p>
        </p:txBody>
      </p:sp>
      <p:sp>
        <p:nvSpPr>
          <p:cNvPr id="3" name="Content Placeholder 2"/>
          <p:cNvSpPr>
            <a:spLocks noGrp="1"/>
          </p:cNvSpPr>
          <p:nvPr>
            <p:ph idx="1"/>
          </p:nvPr>
        </p:nvSpPr>
        <p:spPr>
          <a:xfrm>
            <a:off x="381000" y="1600200"/>
            <a:ext cx="8382000" cy="4800600"/>
          </a:xfrm>
        </p:spPr>
        <p:txBody>
          <a:bodyPr/>
          <a:lstStyle/>
          <a:p>
            <a:r>
              <a:rPr lang="es-ES" sz="2200" dirty="0"/>
              <a:t>El Plan Consolidado del Título I de la LEA aborda cómo la LEA utilizará los fondos del Título I en todo el sistema escolar.  Los temas incluyen:
Evaluaciones académicas de los estudiantes 
Asistencia adicional proporcionada a los estudiantes con dificultades
Coordinación e integración de fondos y programas federales
Programas escolares que incluyen Migrantes, Preescolares, EL y Personas sin Hogar, según corresponda.
Estrategias de Participación de los Padres y la Familia, que se incluye en la Política de Participación de los Padres y la Familia. 
Usted, como padre del Título I, tiene derecho a participar en el desarrollo del Plan Consolidado del Título I de la LEA</a:t>
            </a:r>
            <a:endParaRPr lang="en-US" sz="2200" dirty="0"/>
          </a:p>
          <a:p>
            <a:pPr>
              <a:buNone/>
            </a:pPr>
            <a:endParaRPr lang="en-US"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6172200" cy="1143000"/>
          </a:xfrm>
        </p:spPr>
        <p:txBody>
          <a:bodyPr/>
          <a:lstStyle/>
          <a:p>
            <a:r>
              <a:rPr lang="es-ES" sz="2800" dirty="0"/>
              <a:t>¿Qué es el Plan de Participación de Padres y Familias de LEA?</a:t>
            </a:r>
            <a:endParaRPr lang="en-US" sz="2800" dirty="0"/>
          </a:p>
        </p:txBody>
      </p:sp>
      <p:sp>
        <p:nvSpPr>
          <p:cNvPr id="3" name="Content Placeholder 2"/>
          <p:cNvSpPr>
            <a:spLocks noGrp="1"/>
          </p:cNvSpPr>
          <p:nvPr>
            <p:ph idx="1"/>
          </p:nvPr>
        </p:nvSpPr>
        <p:spPr>
          <a:xfrm>
            <a:off x="533400" y="2209800"/>
            <a:ext cx="8153400" cy="3962400"/>
          </a:xfrm>
        </p:spPr>
        <p:txBody>
          <a:bodyPr/>
          <a:lstStyle/>
          <a:p>
            <a:r>
              <a:rPr lang="es-ES" sz="2200" dirty="0"/>
              <a:t>Este plan aborda cómo la LEA implementará los requisitos de participación de los padres y las familias de la Ley Cada Estudiante Triunfa.  Incluye...
Las expectativas de la LEA para los padres y las familias
Cómo la LEA involucrará a los padres en la toma de decisiones
Cómo trabajará la LEA para desarrollar la capacidad de las escuelas y los padres para una fuerte participación de los padres para mejorar el rendimiento académico de los estudiantes
Ustedes, como padres de Título I, tienen el derecho de participar en el desarrollo de este plan.</a:t>
            </a:r>
            <a:endParaRPr lang="en-US" sz="1800" dirty="0"/>
          </a:p>
          <a:p>
            <a:endParaRPr lang="en-US" sz="2200" dirty="0"/>
          </a:p>
          <a:p>
            <a:pPr>
              <a:buNone/>
            </a:pPr>
            <a:endParaRPr lang="en-US"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4495800" cy="1143000"/>
          </a:xfrm>
        </p:spPr>
        <p:txBody>
          <a:bodyPr/>
          <a:lstStyle/>
          <a:p>
            <a:r>
              <a:rPr lang="en-US" sz="3200" dirty="0"/>
              <a:t>¿</a:t>
            </a:r>
            <a:r>
              <a:rPr lang="en-US" sz="3200" dirty="0" err="1"/>
              <a:t>Qué</a:t>
            </a:r>
            <a:r>
              <a:rPr lang="en-US" sz="3200" dirty="0"/>
              <a:t> es un CIP?</a:t>
            </a:r>
          </a:p>
        </p:txBody>
      </p:sp>
      <p:sp>
        <p:nvSpPr>
          <p:cNvPr id="3" name="Content Placeholder 2"/>
          <p:cNvSpPr>
            <a:spLocks noGrp="1"/>
          </p:cNvSpPr>
          <p:nvPr>
            <p:ph idx="1"/>
          </p:nvPr>
        </p:nvSpPr>
        <p:spPr>
          <a:xfrm>
            <a:off x="609600" y="1981200"/>
            <a:ext cx="7696200" cy="3611563"/>
          </a:xfrm>
        </p:spPr>
        <p:txBody>
          <a:bodyPr/>
          <a:lstStyle/>
          <a:p>
            <a:r>
              <a:rPr lang="es-ES" sz="2200" dirty="0"/>
              <a:t>El CIP es el Plan de Mejora Continua de tu escuela e incluye:
Una evaluación de las necesidades y un resumen de los datos
Metas y estrategias para abordar las necesidades académicas de los estudiantes
Necesidades de desarrollo profesional
Coordinación de Recursos/Presupuesto Integral
La política de participación de los padres y la familia de la escuela.
Ustedes, como padres de Título I, tienen el derecho de participar en el desarrollo de este plan.</a:t>
            </a:r>
            <a:endParaRPr lang="en-US" sz="2200" dirty="0"/>
          </a:p>
          <a:p>
            <a:pPr>
              <a:buNone/>
            </a:pPr>
            <a:endParaRPr lang="en-US" sz="2200" dirty="0"/>
          </a:p>
        </p:txBody>
      </p:sp>
    </p:spTree>
  </p:cSld>
  <p:clrMapOvr>
    <a:masterClrMapping/>
  </p:clrMapOvr>
</p:sld>
</file>

<file path=ppt/theme/theme1.xml><?xml version="1.0" encoding="utf-8"?>
<a:theme xmlns:a="http://schemas.openxmlformats.org/drawingml/2006/main" name="Back to School">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afd267e3-8e89-43b6-a889-580652c74157">
      <UserInfo>
        <DisplayName>Sanders, Angela M/Craighead</DisplayName>
        <AccountId>583</AccountId>
        <AccountType/>
      </UserInfo>
      <UserInfo>
        <DisplayName>Tucker, Latasha M./Federal Programs</DisplayName>
        <AccountId>5383</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6E8A5C5A48F5C41980AF4C48752466B" ma:contentTypeVersion="6" ma:contentTypeDescription="Create a new document." ma:contentTypeScope="" ma:versionID="a48fd68ffd183dcf0d1b3ad201a17bdc">
  <xsd:schema xmlns:xsd="http://www.w3.org/2001/XMLSchema" xmlns:xs="http://www.w3.org/2001/XMLSchema" xmlns:p="http://schemas.microsoft.com/office/2006/metadata/properties" xmlns:ns2="afd267e3-8e89-43b6-a889-580652c74157" xmlns:ns3="e1a4e7ef-ecce-4078-a3f6-1520a0b100ad" targetNamespace="http://schemas.microsoft.com/office/2006/metadata/properties" ma:root="true" ma:fieldsID="c892a893817b3223d28b9c0491eb295c" ns2:_="" ns3:_="">
    <xsd:import namespace="afd267e3-8e89-43b6-a889-580652c74157"/>
    <xsd:import namespace="e1a4e7ef-ecce-4078-a3f6-1520a0b100a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d267e3-8e89-43b6-a889-580652c7415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1a4e7ef-ecce-4078-a3f6-1520a0b100ad"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2D8B60B-E719-4C1D-9771-6FB7C17E231C}">
  <ds:schemaRefs>
    <ds:schemaRef ds:uri="http://schemas.openxmlformats.org/package/2006/metadata/core-properties"/>
    <ds:schemaRef ds:uri="http://www.w3.org/XML/1998/namespace"/>
    <ds:schemaRef ds:uri="http://purl.org/dc/elements/1.1/"/>
    <ds:schemaRef ds:uri="http://purl.org/dc/terms/"/>
    <ds:schemaRef ds:uri="http://purl.org/dc/dcmitype/"/>
    <ds:schemaRef ds:uri="e1a4e7ef-ecce-4078-a3f6-1520a0b100ad"/>
    <ds:schemaRef ds:uri="http://schemas.microsoft.com/office/2006/documentManagement/types"/>
    <ds:schemaRef ds:uri="http://schemas.microsoft.com/office/infopath/2007/PartnerControls"/>
    <ds:schemaRef ds:uri="afd267e3-8e89-43b6-a889-580652c74157"/>
    <ds:schemaRef ds:uri="http://schemas.microsoft.com/office/2006/metadata/properties"/>
  </ds:schemaRefs>
</ds:datastoreItem>
</file>

<file path=customXml/itemProps2.xml><?xml version="1.0" encoding="utf-8"?>
<ds:datastoreItem xmlns:ds="http://schemas.openxmlformats.org/officeDocument/2006/customXml" ds:itemID="{9427E964-2136-457E-BA17-B26CBE9E43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fd267e3-8e89-43b6-a889-580652c74157"/>
    <ds:schemaRef ds:uri="e1a4e7ef-ecce-4078-a3f6-1520a0b100a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99D5EA0-BED2-43B3-9A97-8E71343F29D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Back to School</Template>
  <TotalTime>1685</TotalTime>
  <Words>3236</Words>
  <Application>Microsoft Office PowerPoint</Application>
  <PresentationFormat>On-screen Show (4:3)</PresentationFormat>
  <Paragraphs>152</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Back to School</vt:lpstr>
      <vt:lpstr>Bienvenidos a la Reunión Anual de Padres de Título I</vt:lpstr>
      <vt:lpstr>¿Por qué estamos aquí?</vt:lpstr>
      <vt:lpstr>Lo que aprenderás...</vt:lpstr>
      <vt:lpstr>Lo que aprenderás... (Continuación)</vt:lpstr>
      <vt:lpstr>¿Qué significa ser una escuela de Título I?</vt:lpstr>
      <vt:lpstr>¿Qué es la reserva del 1% y cómo participan los padres?</vt:lpstr>
      <vt:lpstr>¿Qué es el Plan Consolidado de la LEA?</vt:lpstr>
      <vt:lpstr>¿Qué es el Plan de Participación de Padres y Familias de LEA?</vt:lpstr>
      <vt:lpstr>¿Qué es un CIP?</vt:lpstr>
      <vt:lpstr>¿Qué se incluye en el Plan de Participación de Padres y Familias de la escuela?</vt:lpstr>
      <vt:lpstr>¿Qué es el Pacto entre la Escuela y los Padres?</vt:lpstr>
      <vt:lpstr>¿Cómo solicito las calificaciones de los maestros de mi hijo?</vt:lpstr>
      <vt:lpstr>¿Cómo se lleva a cabo la evaluación de la Política de Participación de los Padres y la Familia de la LEA?</vt:lpstr>
    </vt:vector>
  </TitlesOfParts>
  <Company>ALSDE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 for Parents</dc:title>
  <dc:creator>judybo</dc:creator>
  <cp:lastModifiedBy>Watson, Kristina L/Teaching Learning and Assessment</cp:lastModifiedBy>
  <cp:revision>200</cp:revision>
  <cp:lastPrinted>2017-04-12T13:55:11Z</cp:lastPrinted>
  <dcterms:created xsi:type="dcterms:W3CDTF">2008-12-30T20:58:07Z</dcterms:created>
  <dcterms:modified xsi:type="dcterms:W3CDTF">2024-12-13T15:04:49Z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0x01010066E8A5C5A48F5C41980AF4C48752466B</vt:lpwstr>
  </property>
</Properties>
</file>