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Old Standard TT"/>
      <p:regular r:id="rId37"/>
      <p:bold r:id="rId38"/>
      <p: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OldStandardTT-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OldStandardTT-italic.fntdata"/><Relationship Id="rId16" Type="http://schemas.openxmlformats.org/officeDocument/2006/relationships/slide" Target="slides/slide11.xml"/><Relationship Id="rId38" Type="http://schemas.openxmlformats.org/officeDocument/2006/relationships/font" Target="fonts/OldStandardT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c6f90357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c6f9035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15a35eed8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15a35eed8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b789dbe02f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b789dbe02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b789dbe02f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b789dbe02f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b7b40a9e6b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b7b40a9e6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b7b40a9e6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b7b40a9e6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Great Depression happened after the stock market crashed in 1929 and people all over the US lost their jobs. FDR’s New Deal was a work program sponsored by the federal government to get Americans back to work after the Great Depression.It created several work programs like the Civilian Conservation Corps which paid young men to go to work outdoors to create hiking trails.  Other programs included Social Security, Fair Employment Practices,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b7b40a9e6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b7b40a9e6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b90a05c1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b90a05c1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16ddfb16e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16ddfb16e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16ddfb16e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16ddfb16e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https://www.law.cornell.edu/wex/due_process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16ddfb16e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16ddfb16e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b9735c02c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b9735c02c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16ddfb16e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16ddfb16e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b8e239729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b8e239729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c09377a80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c09377a80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b7df7d729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b7df7d729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15a35eed8b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15a35eed8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c08edd5c4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c08edd5c4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bbee97fd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bbee97fd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 </a:t>
            </a:r>
            <a:r>
              <a:rPr lang="en">
                <a:solidFill>
                  <a:schemeClr val="dk1"/>
                </a:solidFill>
                <a:highlight>
                  <a:srgbClr val="FFFFFF"/>
                </a:highlight>
                <a:latin typeface="Georgia"/>
                <a:ea typeface="Georgia"/>
                <a:cs typeface="Georgia"/>
                <a:sym typeface="Georgia"/>
              </a:rPr>
              <a:t>The top section shows events that occurred in Europe during World War II, and the bottom section shows events that occurred in the Pacific. This question asks you to find parallel (very similar) events that happened in Europe and in the Pacific during the dates listed. In May 1945 on the Europe timeline, Germany surrendered. In September 1945 on the Pacific timeline, Japan surrendered. While other events may have taken place during the dates listed as answer choices, those events were not parallel.</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bbee97fd9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bbee97fd9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bbee97fd9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bbee97fd9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15a35eed8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15a35eed8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f3eb0c1a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f3eb0c1a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15a35eed8b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15a35eed8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c09377a801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c09377a80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c08edd5c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c08edd5c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b78e2e25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b78e2e25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b7df7d729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b7df7d729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6f90357f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6f90357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b7b40a9e6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b7b40a9e6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Isolationism means that the U.S. is acting as an isolated country and ignores other countries seeking only to put </a:t>
            </a:r>
            <a:r>
              <a:rPr lang="en"/>
              <a:t>itself</a:t>
            </a:r>
            <a:r>
              <a:rPr lang="en"/>
              <a:t> first. In </a:t>
            </a:r>
            <a:r>
              <a:rPr lang="en"/>
              <a:t>retaliation</a:t>
            </a:r>
            <a:r>
              <a:rPr lang="en"/>
              <a:t> for taking over airfields in Indochina US placed an oil embargo on Japan meaning that we wouldn’t sell any oil to Japan.  On December 7, 1941 the US entered World War II after we were attacked at Pearl Harbor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5a35eed8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15a35eed8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jpg"/><Relationship Id="rId4" Type="http://schemas.openxmlformats.org/officeDocument/2006/relationships/image" Target="../media/image27.jpg"/><Relationship Id="rId5"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9.jpg"/><Relationship Id="rId5"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43.jpg"/><Relationship Id="rId5"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hyperlink" Target="http://www.youtube.com/watch?v=LeBKBFAPwNc" TargetMode="Externa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hyperlink" Target="https://www.law.cornell.edu/constitution/constitution.billofrights.html#amendment" TargetMode="External"/><Relationship Id="rId4" Type="http://schemas.openxmlformats.org/officeDocument/2006/relationships/hyperlink" Target="https://www.law.cornell.edu/constitution/constitution.amendmentxiv.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4.jp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4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hyperlink" Target="http://www.youtube.com/watch?v=wgpo0qAfwDk" TargetMode="Externa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hyperlink" Target="http://www.youtube.com/watch?v=dw7m_Ejaurk" TargetMode="Externa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28.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jpg"/><Relationship Id="rId4" Type="http://schemas.openxmlformats.org/officeDocument/2006/relationships/image" Target="../media/image18.jpg"/><Relationship Id="rId5" Type="http://schemas.openxmlformats.org/officeDocument/2006/relationships/image" Target="../media/image21.jpg"/><Relationship Id="rId6" Type="http://schemas.openxmlformats.org/officeDocument/2006/relationships/image" Target="../media/image13.jpg"/><Relationship Id="rId7" Type="http://schemas.openxmlformats.org/officeDocument/2006/relationships/image" Target="../media/image11.jpg"/><Relationship Id="rId8"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hyperlink" Target="http://www.youtube.com/watch?v=-3zjS7lZ06o" TargetMode="Externa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2.jpg"/><Relationship Id="rId4" Type="http://schemas.openxmlformats.org/officeDocument/2006/relationships/image" Target="../media/image35.jpg"/><Relationship Id="rId5" Type="http://schemas.openxmlformats.org/officeDocument/2006/relationships/image" Target="../media/image42.jpg"/><Relationship Id="rId6" Type="http://schemas.openxmlformats.org/officeDocument/2006/relationships/image" Target="../media/image37.jpg"/><Relationship Id="rId7" Type="http://schemas.openxmlformats.org/officeDocument/2006/relationships/image" Target="../media/image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www.youtube.com/watch?v=fgb__H5NNPo" TargetMode="Externa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www.youtube.com/watch?v=6XnsYZxH2nI"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hyperlink" Target="http://www.youtube.com/watch?v=DNV8enpVwok" TargetMode="Externa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World War II</a:t>
            </a:r>
            <a:endParaRPr/>
          </a:p>
        </p:txBody>
      </p:sp>
      <p:sp>
        <p:nvSpPr>
          <p:cNvPr id="60" name="Google Shape;60;p13"/>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2/16/2022</a:t>
            </a:r>
            <a:endParaRPr/>
          </a:p>
        </p:txBody>
      </p:sp>
      <p:pic>
        <p:nvPicPr>
          <p:cNvPr id="61" name="Google Shape;61;p13"/>
          <p:cNvPicPr preferRelativeResize="0"/>
          <p:nvPr/>
        </p:nvPicPr>
        <p:blipFill rotWithShape="1">
          <a:blip r:embed="rId3">
            <a:alphaModFix/>
          </a:blip>
          <a:srcRect b="0" l="25380" r="25375" t="0"/>
          <a:stretch/>
        </p:blipFill>
        <p:spPr>
          <a:xfrm>
            <a:off x="6730526" y="90625"/>
            <a:ext cx="2307470" cy="3325476"/>
          </a:xfrm>
          <a:prstGeom prst="rect">
            <a:avLst/>
          </a:prstGeom>
          <a:noFill/>
          <a:ln>
            <a:noFill/>
          </a:ln>
        </p:spPr>
      </p:pic>
      <p:pic>
        <p:nvPicPr>
          <p:cNvPr id="62" name="Google Shape;62;p13"/>
          <p:cNvPicPr preferRelativeResize="0"/>
          <p:nvPr/>
        </p:nvPicPr>
        <p:blipFill rotWithShape="1">
          <a:blip r:embed="rId4">
            <a:alphaModFix/>
          </a:blip>
          <a:srcRect b="4002" l="0" r="0" t="3993"/>
          <a:stretch/>
        </p:blipFill>
        <p:spPr>
          <a:xfrm>
            <a:off x="512703" y="313625"/>
            <a:ext cx="2817322" cy="2133700"/>
          </a:xfrm>
          <a:prstGeom prst="rect">
            <a:avLst/>
          </a:prstGeom>
          <a:noFill/>
          <a:ln>
            <a:noFill/>
          </a:ln>
        </p:spPr>
      </p:pic>
      <p:pic>
        <p:nvPicPr>
          <p:cNvPr id="63" name="Google Shape;63;p13"/>
          <p:cNvPicPr preferRelativeResize="0"/>
          <p:nvPr/>
        </p:nvPicPr>
        <p:blipFill rotWithShape="1">
          <a:blip r:embed="rId5">
            <a:alphaModFix/>
          </a:blip>
          <a:srcRect b="0" l="4001" r="4001" t="0"/>
          <a:stretch/>
        </p:blipFill>
        <p:spPr>
          <a:xfrm>
            <a:off x="3951099" y="823326"/>
            <a:ext cx="2603977" cy="3662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2"/>
          <p:cNvPicPr preferRelativeResize="0"/>
          <p:nvPr/>
        </p:nvPicPr>
        <p:blipFill rotWithShape="1">
          <a:blip r:embed="rId3">
            <a:alphaModFix/>
          </a:blip>
          <a:srcRect b="20955" l="0" r="0" t="29186"/>
          <a:stretch/>
        </p:blipFill>
        <p:spPr>
          <a:xfrm>
            <a:off x="95500" y="267550"/>
            <a:ext cx="8606326" cy="2412449"/>
          </a:xfrm>
          <a:prstGeom prst="rect">
            <a:avLst/>
          </a:prstGeom>
          <a:noFill/>
          <a:ln>
            <a:noFill/>
          </a:ln>
        </p:spPr>
      </p:pic>
      <p:pic>
        <p:nvPicPr>
          <p:cNvPr id="121" name="Google Shape;121;p22"/>
          <p:cNvPicPr preferRelativeResize="0"/>
          <p:nvPr/>
        </p:nvPicPr>
        <p:blipFill rotWithShape="1">
          <a:blip r:embed="rId4">
            <a:alphaModFix/>
          </a:blip>
          <a:srcRect b="22665" l="0" r="27818" t="37485"/>
          <a:stretch/>
        </p:blipFill>
        <p:spPr>
          <a:xfrm>
            <a:off x="1811625" y="2623100"/>
            <a:ext cx="7332374" cy="22758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512700" y="340850"/>
            <a:ext cx="8118600" cy="1522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500"/>
              <a:t>Big 3 Axis Powers-</a:t>
            </a:r>
            <a:endParaRPr sz="4500"/>
          </a:p>
          <a:p>
            <a:pPr indent="0" lvl="0" marL="0" rtl="0" algn="l">
              <a:spcBef>
                <a:spcPts val="0"/>
              </a:spcBef>
              <a:spcAft>
                <a:spcPts val="0"/>
              </a:spcAft>
              <a:buNone/>
            </a:pPr>
            <a:r>
              <a:rPr lang="en" sz="4500"/>
              <a:t>Germany, Italy, &amp; Japan</a:t>
            </a:r>
            <a:endParaRPr sz="4500"/>
          </a:p>
        </p:txBody>
      </p:sp>
      <p:pic>
        <p:nvPicPr>
          <p:cNvPr id="127" name="Google Shape;127;p23"/>
          <p:cNvPicPr preferRelativeResize="0"/>
          <p:nvPr/>
        </p:nvPicPr>
        <p:blipFill>
          <a:blip r:embed="rId3">
            <a:alphaModFix/>
          </a:blip>
          <a:stretch>
            <a:fillRect/>
          </a:stretch>
        </p:blipFill>
        <p:spPr>
          <a:xfrm>
            <a:off x="5406325" y="2419350"/>
            <a:ext cx="3630448" cy="2419349"/>
          </a:xfrm>
          <a:prstGeom prst="rect">
            <a:avLst/>
          </a:prstGeom>
          <a:noFill/>
          <a:ln>
            <a:noFill/>
          </a:ln>
        </p:spPr>
      </p:pic>
      <p:pic>
        <p:nvPicPr>
          <p:cNvPr id="128" name="Google Shape;128;p23"/>
          <p:cNvPicPr preferRelativeResize="0"/>
          <p:nvPr/>
        </p:nvPicPr>
        <p:blipFill>
          <a:blip r:embed="rId4">
            <a:alphaModFix/>
          </a:blip>
          <a:stretch>
            <a:fillRect/>
          </a:stretch>
        </p:blipFill>
        <p:spPr>
          <a:xfrm>
            <a:off x="373173" y="2047800"/>
            <a:ext cx="2181225" cy="2905125"/>
          </a:xfrm>
          <a:prstGeom prst="rect">
            <a:avLst/>
          </a:prstGeom>
          <a:noFill/>
          <a:ln>
            <a:noFill/>
          </a:ln>
        </p:spPr>
      </p:pic>
      <p:pic>
        <p:nvPicPr>
          <p:cNvPr id="129" name="Google Shape;129;p23"/>
          <p:cNvPicPr preferRelativeResize="0"/>
          <p:nvPr/>
        </p:nvPicPr>
        <p:blipFill>
          <a:blip r:embed="rId5">
            <a:alphaModFix/>
          </a:blip>
          <a:stretch>
            <a:fillRect/>
          </a:stretch>
        </p:blipFill>
        <p:spPr>
          <a:xfrm>
            <a:off x="2976960" y="1863650"/>
            <a:ext cx="2006808" cy="29750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4"/>
          <p:cNvSpPr txBox="1"/>
          <p:nvPr>
            <p:ph type="title"/>
          </p:nvPr>
        </p:nvSpPr>
        <p:spPr>
          <a:xfrm>
            <a:off x="419525" y="290600"/>
            <a:ext cx="8118600" cy="1522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000"/>
              <a:t>Big 3 Allies- Great Britain, USSR &amp; USA</a:t>
            </a:r>
            <a:endParaRPr sz="5000"/>
          </a:p>
        </p:txBody>
      </p:sp>
      <p:pic>
        <p:nvPicPr>
          <p:cNvPr id="135" name="Google Shape;135;p24"/>
          <p:cNvPicPr preferRelativeResize="0"/>
          <p:nvPr/>
        </p:nvPicPr>
        <p:blipFill>
          <a:blip r:embed="rId3">
            <a:alphaModFix/>
          </a:blip>
          <a:stretch>
            <a:fillRect/>
          </a:stretch>
        </p:blipFill>
        <p:spPr>
          <a:xfrm>
            <a:off x="152400" y="1965800"/>
            <a:ext cx="2365092" cy="3025301"/>
          </a:xfrm>
          <a:prstGeom prst="rect">
            <a:avLst/>
          </a:prstGeom>
          <a:noFill/>
          <a:ln>
            <a:noFill/>
          </a:ln>
        </p:spPr>
      </p:pic>
      <p:pic>
        <p:nvPicPr>
          <p:cNvPr id="136" name="Google Shape;136;p24"/>
          <p:cNvPicPr preferRelativeResize="0"/>
          <p:nvPr/>
        </p:nvPicPr>
        <p:blipFill>
          <a:blip r:embed="rId4">
            <a:alphaModFix/>
          </a:blip>
          <a:stretch>
            <a:fillRect/>
          </a:stretch>
        </p:blipFill>
        <p:spPr>
          <a:xfrm>
            <a:off x="2669892" y="1965800"/>
            <a:ext cx="3675216" cy="3025298"/>
          </a:xfrm>
          <a:prstGeom prst="rect">
            <a:avLst/>
          </a:prstGeom>
          <a:noFill/>
          <a:ln>
            <a:noFill/>
          </a:ln>
        </p:spPr>
      </p:pic>
      <p:pic>
        <p:nvPicPr>
          <p:cNvPr id="137" name="Google Shape;137;p24"/>
          <p:cNvPicPr preferRelativeResize="0"/>
          <p:nvPr/>
        </p:nvPicPr>
        <p:blipFill>
          <a:blip r:embed="rId5">
            <a:alphaModFix/>
          </a:blip>
          <a:stretch>
            <a:fillRect/>
          </a:stretch>
        </p:blipFill>
        <p:spPr>
          <a:xfrm>
            <a:off x="6497508" y="1965800"/>
            <a:ext cx="2430786" cy="30252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5"/>
          <p:cNvSpPr txBox="1"/>
          <p:nvPr>
            <p:ph type="title"/>
          </p:nvPr>
        </p:nvSpPr>
        <p:spPr>
          <a:xfrm>
            <a:off x="490250" y="526350"/>
            <a:ext cx="8157000" cy="1208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800"/>
              <a:t>The Final Solution-Nazi name for the Holocaust</a:t>
            </a:r>
            <a:r>
              <a:rPr lang="en"/>
              <a:t> </a:t>
            </a:r>
            <a:endParaRPr/>
          </a:p>
        </p:txBody>
      </p:sp>
      <p:sp>
        <p:nvSpPr>
          <p:cNvPr id="143" name="Google Shape;143;p25"/>
          <p:cNvSpPr txBox="1"/>
          <p:nvPr/>
        </p:nvSpPr>
        <p:spPr>
          <a:xfrm>
            <a:off x="2807250" y="1641175"/>
            <a:ext cx="56721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FFFFF"/>
              </a:buClr>
              <a:buSzPts val="1800"/>
              <a:buFont typeface="Old Standard TT"/>
              <a:buChar char="●"/>
            </a:pPr>
            <a:r>
              <a:rPr lang="en" sz="1800">
                <a:solidFill>
                  <a:srgbClr val="FFFFFF"/>
                </a:solidFill>
                <a:latin typeface="Old Standard TT"/>
                <a:ea typeface="Old Standard TT"/>
                <a:cs typeface="Old Standard TT"/>
                <a:sym typeface="Old Standard TT"/>
              </a:rPr>
              <a:t>The Nazi Party began exterminating the Jewish population by taking them on trains to concentration camps.</a:t>
            </a:r>
            <a:endParaRPr sz="1800">
              <a:solidFill>
                <a:srgbClr val="FFFFFF"/>
              </a:solidFill>
              <a:latin typeface="Old Standard TT"/>
              <a:ea typeface="Old Standard TT"/>
              <a:cs typeface="Old Standard TT"/>
              <a:sym typeface="Old Standard TT"/>
            </a:endParaRPr>
          </a:p>
          <a:p>
            <a:pPr indent="-342900" lvl="0" marL="457200" rtl="0" algn="l">
              <a:spcBef>
                <a:spcPts val="0"/>
              </a:spcBef>
              <a:spcAft>
                <a:spcPts val="0"/>
              </a:spcAft>
              <a:buClr>
                <a:srgbClr val="FFFFFF"/>
              </a:buClr>
              <a:buSzPts val="1800"/>
              <a:buFont typeface="Old Standard TT"/>
              <a:buChar char="●"/>
            </a:pPr>
            <a:r>
              <a:rPr lang="en" sz="1800">
                <a:solidFill>
                  <a:srgbClr val="FFFFFF"/>
                </a:solidFill>
                <a:latin typeface="Old Standard TT"/>
                <a:ea typeface="Old Standard TT"/>
                <a:cs typeface="Old Standard TT"/>
                <a:sym typeface="Old Standard TT"/>
              </a:rPr>
              <a:t>Nazis gave prisoners symbols to wear on their arm to identify which group they were from in the concentration camps</a:t>
            </a:r>
            <a:endParaRPr sz="1800">
              <a:solidFill>
                <a:srgbClr val="FFFFFF"/>
              </a:solidFill>
              <a:latin typeface="Old Standard TT"/>
              <a:ea typeface="Old Standard TT"/>
              <a:cs typeface="Old Standard TT"/>
              <a:sym typeface="Old Standard TT"/>
            </a:endParaRPr>
          </a:p>
          <a:p>
            <a:pPr indent="-342900" lvl="0" marL="457200" rtl="0" algn="l">
              <a:spcBef>
                <a:spcPts val="0"/>
              </a:spcBef>
              <a:spcAft>
                <a:spcPts val="0"/>
              </a:spcAft>
              <a:buClr>
                <a:srgbClr val="FFFFFF"/>
              </a:buClr>
              <a:buSzPts val="1800"/>
              <a:buFont typeface="Old Standard TT"/>
              <a:buChar char="●"/>
            </a:pPr>
            <a:r>
              <a:rPr lang="en" sz="1800">
                <a:solidFill>
                  <a:srgbClr val="FFFFFF"/>
                </a:solidFill>
                <a:latin typeface="Old Standard TT"/>
                <a:ea typeface="Old Standard TT"/>
                <a:cs typeface="Old Standard TT"/>
                <a:sym typeface="Old Standard TT"/>
              </a:rPr>
              <a:t>6 million Jews were killed during the Holocaust</a:t>
            </a:r>
            <a:endParaRPr sz="1800">
              <a:solidFill>
                <a:srgbClr val="FFFFFF"/>
              </a:solidFill>
              <a:latin typeface="Old Standard TT"/>
              <a:ea typeface="Old Standard TT"/>
              <a:cs typeface="Old Standard TT"/>
              <a:sym typeface="Old Standard TT"/>
            </a:endParaRPr>
          </a:p>
          <a:p>
            <a:pPr indent="0" lvl="0" marL="0" rtl="0" algn="l">
              <a:spcBef>
                <a:spcPts val="0"/>
              </a:spcBef>
              <a:spcAft>
                <a:spcPts val="0"/>
              </a:spcAft>
              <a:buNone/>
            </a:pPr>
            <a:r>
              <a:t/>
            </a:r>
            <a:endParaRPr sz="1800">
              <a:solidFill>
                <a:srgbClr val="FFFFFF"/>
              </a:solidFill>
              <a:latin typeface="Old Standard TT"/>
              <a:ea typeface="Old Standard TT"/>
              <a:cs typeface="Old Standard TT"/>
              <a:sym typeface="Old Standard TT"/>
            </a:endParaRPr>
          </a:p>
          <a:p>
            <a:pPr indent="0" lvl="0" marL="0" rtl="0" algn="l">
              <a:spcBef>
                <a:spcPts val="0"/>
              </a:spcBef>
              <a:spcAft>
                <a:spcPts val="0"/>
              </a:spcAft>
              <a:buNone/>
            </a:pPr>
            <a:r>
              <a:t/>
            </a:r>
            <a:endParaRPr sz="1800">
              <a:solidFill>
                <a:srgbClr val="FFFFFF"/>
              </a:solidFill>
              <a:latin typeface="Old Standard TT"/>
              <a:ea typeface="Old Standard TT"/>
              <a:cs typeface="Old Standard TT"/>
              <a:sym typeface="Old Standard TT"/>
            </a:endParaRPr>
          </a:p>
        </p:txBody>
      </p:sp>
      <p:pic>
        <p:nvPicPr>
          <p:cNvPr id="144" name="Google Shape;144;p25"/>
          <p:cNvPicPr preferRelativeResize="0"/>
          <p:nvPr/>
        </p:nvPicPr>
        <p:blipFill>
          <a:blip r:embed="rId3">
            <a:alphaModFix/>
          </a:blip>
          <a:stretch>
            <a:fillRect/>
          </a:stretch>
        </p:blipFill>
        <p:spPr>
          <a:xfrm>
            <a:off x="152400" y="2809375"/>
            <a:ext cx="1887305" cy="2181725"/>
          </a:xfrm>
          <a:prstGeom prst="rect">
            <a:avLst/>
          </a:prstGeom>
          <a:noFill/>
          <a:ln>
            <a:noFill/>
          </a:ln>
        </p:spPr>
      </p:pic>
      <p:sp>
        <p:nvSpPr>
          <p:cNvPr id="145" name="Google Shape;145;p25"/>
          <p:cNvSpPr txBox="1"/>
          <p:nvPr/>
        </p:nvSpPr>
        <p:spPr>
          <a:xfrm>
            <a:off x="7495975" y="1694625"/>
            <a:ext cx="7338900" cy="85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ld Standard TT"/>
              <a:ea typeface="Old Standard TT"/>
              <a:cs typeface="Old Standard TT"/>
              <a:sym typeface="Old Standard T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6"/>
          <p:cNvSpPr txBox="1"/>
          <p:nvPr>
            <p:ph type="title"/>
          </p:nvPr>
        </p:nvSpPr>
        <p:spPr>
          <a:xfrm>
            <a:off x="397075" y="168950"/>
            <a:ext cx="8082300" cy="1043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US Homefront</a:t>
            </a:r>
            <a:endParaRPr/>
          </a:p>
        </p:txBody>
      </p:sp>
      <p:sp>
        <p:nvSpPr>
          <p:cNvPr id="151" name="Google Shape;151;p26"/>
          <p:cNvSpPr txBox="1"/>
          <p:nvPr/>
        </p:nvSpPr>
        <p:spPr>
          <a:xfrm>
            <a:off x="186525" y="1100725"/>
            <a:ext cx="52425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FFFFFF"/>
              </a:solidFill>
              <a:latin typeface="Old Standard TT"/>
              <a:ea typeface="Old Standard TT"/>
              <a:cs typeface="Old Standard TT"/>
              <a:sym typeface="Old Standard TT"/>
            </a:endParaRPr>
          </a:p>
          <a:p>
            <a:pPr indent="-342900" lvl="0" marL="457200" rtl="0" algn="l">
              <a:spcBef>
                <a:spcPts val="0"/>
              </a:spcBef>
              <a:spcAft>
                <a:spcPts val="0"/>
              </a:spcAft>
              <a:buClr>
                <a:srgbClr val="FFFFFF"/>
              </a:buClr>
              <a:buSzPts val="1800"/>
              <a:buFont typeface="Old Standard TT"/>
              <a:buChar char="●"/>
            </a:pPr>
            <a:r>
              <a:rPr lang="en" sz="1800">
                <a:solidFill>
                  <a:srgbClr val="FFFFFF"/>
                </a:solidFill>
                <a:latin typeface="Old Standard TT"/>
                <a:ea typeface="Old Standard TT"/>
                <a:cs typeface="Old Standard TT"/>
                <a:sym typeface="Old Standard TT"/>
              </a:rPr>
              <a:t>After US joined World War II unemployment went from 14% in 1940 to 2% in 1943</a:t>
            </a:r>
            <a:endParaRPr sz="1800">
              <a:solidFill>
                <a:srgbClr val="FFFFFF"/>
              </a:solidFill>
              <a:latin typeface="Old Standard TT"/>
              <a:ea typeface="Old Standard TT"/>
              <a:cs typeface="Old Standard TT"/>
              <a:sym typeface="Old Standard TT"/>
            </a:endParaRPr>
          </a:p>
          <a:p>
            <a:pPr indent="-342900" lvl="0" marL="457200" rtl="0" algn="l">
              <a:spcBef>
                <a:spcPts val="0"/>
              </a:spcBef>
              <a:spcAft>
                <a:spcPts val="0"/>
              </a:spcAft>
              <a:buClr>
                <a:srgbClr val="FFFFFF"/>
              </a:buClr>
              <a:buSzPts val="1800"/>
              <a:buFont typeface="Old Standard TT"/>
              <a:buChar char="●"/>
            </a:pPr>
            <a:r>
              <a:rPr lang="en" sz="1800">
                <a:solidFill>
                  <a:srgbClr val="FFFFFF"/>
                </a:solidFill>
                <a:latin typeface="Old Standard TT"/>
                <a:ea typeface="Old Standard TT"/>
                <a:cs typeface="Old Standard TT"/>
                <a:sym typeface="Old Standard TT"/>
              </a:rPr>
              <a:t>By 1944 America was producing an airplane every 5 minutes and a ship everyday</a:t>
            </a:r>
            <a:endParaRPr sz="1800">
              <a:solidFill>
                <a:srgbClr val="FFFFFF"/>
              </a:solidFill>
              <a:latin typeface="Old Standard TT"/>
              <a:ea typeface="Old Standard TT"/>
              <a:cs typeface="Old Standard TT"/>
              <a:sym typeface="Old Standard TT"/>
            </a:endParaRPr>
          </a:p>
          <a:p>
            <a:pPr indent="-342900" lvl="0" marL="457200" rtl="0" algn="l">
              <a:spcBef>
                <a:spcPts val="0"/>
              </a:spcBef>
              <a:spcAft>
                <a:spcPts val="0"/>
              </a:spcAft>
              <a:buClr>
                <a:srgbClr val="FFFFFF"/>
              </a:buClr>
              <a:buSzPts val="1800"/>
              <a:buFont typeface="Old Standard TT"/>
              <a:buChar char="●"/>
            </a:pPr>
            <a:r>
              <a:rPr lang="en" sz="1800">
                <a:solidFill>
                  <a:srgbClr val="FFFFFF"/>
                </a:solidFill>
                <a:latin typeface="Old Standard TT"/>
                <a:ea typeface="Old Standard TT"/>
                <a:cs typeface="Old Standard TT"/>
                <a:sym typeface="Old Standard TT"/>
              </a:rPr>
              <a:t>Women went to work in the factories while their husbands fought by 1944 women made up ⅓ of the US Labor Force and 350,000 women served in the military</a:t>
            </a:r>
            <a:endParaRPr sz="1800">
              <a:solidFill>
                <a:srgbClr val="FFFFFF"/>
              </a:solidFill>
              <a:latin typeface="Old Standard TT"/>
              <a:ea typeface="Old Standard TT"/>
              <a:cs typeface="Old Standard TT"/>
              <a:sym typeface="Old Standard TT"/>
            </a:endParaRPr>
          </a:p>
        </p:txBody>
      </p:sp>
      <p:pic>
        <p:nvPicPr>
          <p:cNvPr id="152" name="Google Shape;152;p26"/>
          <p:cNvPicPr preferRelativeResize="0"/>
          <p:nvPr/>
        </p:nvPicPr>
        <p:blipFill>
          <a:blip r:embed="rId3">
            <a:alphaModFix/>
          </a:blip>
          <a:stretch>
            <a:fillRect/>
          </a:stretch>
        </p:blipFill>
        <p:spPr>
          <a:xfrm>
            <a:off x="5429224" y="168950"/>
            <a:ext cx="3441075" cy="44527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7"/>
          <p:cNvSpPr txBox="1"/>
          <p:nvPr>
            <p:ph type="title"/>
          </p:nvPr>
        </p:nvSpPr>
        <p:spPr>
          <a:xfrm>
            <a:off x="381750" y="190925"/>
            <a:ext cx="8380500" cy="1617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Executive Order 9066-US Japanese Internment</a:t>
            </a:r>
            <a:endParaRPr/>
          </a:p>
        </p:txBody>
      </p:sp>
      <p:sp>
        <p:nvSpPr>
          <p:cNvPr id="158" name="Google Shape;158;p27"/>
          <p:cNvSpPr txBox="1"/>
          <p:nvPr/>
        </p:nvSpPr>
        <p:spPr>
          <a:xfrm>
            <a:off x="577875" y="2107075"/>
            <a:ext cx="42522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FFFFF"/>
              </a:buClr>
              <a:buSzPts val="1800"/>
              <a:buFont typeface="Old Standard TT"/>
              <a:buChar char="●"/>
            </a:pPr>
            <a:r>
              <a:rPr lang="en" sz="1800">
                <a:solidFill>
                  <a:srgbClr val="FFFFFF"/>
                </a:solidFill>
                <a:latin typeface="Old Standard TT"/>
                <a:ea typeface="Old Standard TT"/>
                <a:cs typeface="Old Standard TT"/>
                <a:sym typeface="Old Standard TT"/>
              </a:rPr>
              <a:t>In a display of racism and human rights violations, the US ordered Japanese Americans into internment camps</a:t>
            </a:r>
            <a:endParaRPr sz="1800">
              <a:solidFill>
                <a:srgbClr val="FFFFFF"/>
              </a:solidFill>
              <a:latin typeface="Old Standard TT"/>
              <a:ea typeface="Old Standard TT"/>
              <a:cs typeface="Old Standard TT"/>
              <a:sym typeface="Old Standard TT"/>
            </a:endParaRPr>
          </a:p>
          <a:p>
            <a:pPr indent="-342900" lvl="0" marL="457200" rtl="0" algn="l">
              <a:spcBef>
                <a:spcPts val="0"/>
              </a:spcBef>
              <a:spcAft>
                <a:spcPts val="0"/>
              </a:spcAft>
              <a:buClr>
                <a:srgbClr val="FFFFFF"/>
              </a:buClr>
              <a:buSzPts val="1800"/>
              <a:buFont typeface="Old Standard TT"/>
              <a:buChar char="●"/>
            </a:pPr>
            <a:r>
              <a:rPr lang="en" sz="1800">
                <a:solidFill>
                  <a:srgbClr val="FFFFFF"/>
                </a:solidFill>
                <a:latin typeface="Old Standard TT"/>
                <a:ea typeface="Old Standard TT"/>
                <a:cs typeface="Old Standard TT"/>
                <a:sym typeface="Old Standard TT"/>
              </a:rPr>
              <a:t>110,000 people were ordered to camps where they lived in makeshift barracks</a:t>
            </a:r>
            <a:endParaRPr sz="1800">
              <a:solidFill>
                <a:srgbClr val="FFFFFF"/>
              </a:solidFill>
              <a:latin typeface="Old Standard TT"/>
              <a:ea typeface="Old Standard TT"/>
              <a:cs typeface="Old Standard TT"/>
              <a:sym typeface="Old Standard TT"/>
            </a:endParaRPr>
          </a:p>
          <a:p>
            <a:pPr indent="0" lvl="0" marL="914400" rtl="0" algn="l">
              <a:spcBef>
                <a:spcPts val="0"/>
              </a:spcBef>
              <a:spcAft>
                <a:spcPts val="0"/>
              </a:spcAft>
              <a:buNone/>
            </a:pPr>
            <a:r>
              <a:rPr lang="en" sz="1800">
                <a:solidFill>
                  <a:srgbClr val="FFFFFF"/>
                </a:solidFill>
                <a:latin typeface="Old Standard TT"/>
                <a:ea typeface="Old Standard TT"/>
                <a:cs typeface="Old Standard TT"/>
                <a:sym typeface="Old Standard TT"/>
              </a:rPr>
              <a:t> </a:t>
            </a:r>
            <a:endParaRPr sz="1800">
              <a:solidFill>
                <a:srgbClr val="FFFFFF"/>
              </a:solidFill>
              <a:latin typeface="Old Standard TT"/>
              <a:ea typeface="Old Standard TT"/>
              <a:cs typeface="Old Standard TT"/>
              <a:sym typeface="Old Standard TT"/>
            </a:endParaRPr>
          </a:p>
        </p:txBody>
      </p:sp>
      <p:pic>
        <p:nvPicPr>
          <p:cNvPr id="159" name="Google Shape;159;p27"/>
          <p:cNvPicPr preferRelativeResize="0"/>
          <p:nvPr/>
        </p:nvPicPr>
        <p:blipFill>
          <a:blip r:embed="rId3">
            <a:alphaModFix/>
          </a:blip>
          <a:stretch>
            <a:fillRect/>
          </a:stretch>
        </p:blipFill>
        <p:spPr>
          <a:xfrm>
            <a:off x="5418298" y="1992577"/>
            <a:ext cx="3079875" cy="24766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descr="When he was a child, George Takei and his family were forced into an internment camp for Japanese-Americans, as a &quot;security&quot; measure during World War II. 70 years later, Takei looks back at how the camp shaped his surprising, personal definition of patriotism and democracy.&#10;&#10;TEDTalks is a daily video podcast of the best talks and performances from the TED Conference, where the world's leading thinkers and doers give the talk of their lives in 18 minutes (or less). Look for talks on Technology, Entertainment and Design -- plus science, business, global issues, the arts and much more.&#10;Find closed captions and translated subtitles in many languages at http://www.ted.com/translate&#10;&#10;Follow TED news on Twitter: http://www.twitter.com/tednews&#10;Like TED on Facebook: https://www.facebook.com/TED&#10;&#10;Subscribe to our channel: http://www.youtube.com/user/TEDtalksDirector" id="164" name="Google Shape;164;p28" title="Why I love a country that once betrayed me | George Takei">
            <a:hlinkClick r:id="rId3"/>
          </p:cNvPr>
          <p:cNvPicPr preferRelativeResize="0"/>
          <p:nvPr/>
        </p:nvPicPr>
        <p:blipFill>
          <a:blip r:embed="rId4">
            <a:alphaModFix/>
          </a:blip>
          <a:stretch>
            <a:fillRect/>
          </a:stretch>
        </p:blipFill>
        <p:spPr>
          <a:xfrm>
            <a:off x="1308375" y="56400"/>
            <a:ext cx="6709625" cy="5032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9"/>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is due process?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490250" y="526350"/>
            <a:ext cx="8301600" cy="4090800"/>
          </a:xfrm>
          <a:prstGeom prst="rect">
            <a:avLst/>
          </a:prstGeom>
        </p:spPr>
        <p:txBody>
          <a:bodyPr anchorCtr="0" anchor="ctr" bIns="91425" lIns="91425" spcFirstLastPara="1" rIns="91425" wrap="square" tIns="91425">
            <a:noAutofit/>
          </a:bodyPr>
          <a:lstStyle/>
          <a:p>
            <a:pPr indent="0" lvl="0" marL="0" rtl="0" algn="l">
              <a:lnSpc>
                <a:spcPct val="110000"/>
              </a:lnSpc>
              <a:spcBef>
                <a:spcPts val="1500"/>
              </a:spcBef>
              <a:spcAft>
                <a:spcPts val="0"/>
              </a:spcAft>
              <a:buClr>
                <a:schemeClr val="dk1"/>
              </a:buClr>
              <a:buSzPts val="1100"/>
              <a:buFont typeface="Arial"/>
              <a:buNone/>
            </a:pPr>
            <a:r>
              <a:rPr lang="en" sz="2700">
                <a:solidFill>
                  <a:schemeClr val="lt1"/>
                </a:solidFill>
                <a:latin typeface="Verdana"/>
                <a:ea typeface="Verdana"/>
                <a:cs typeface="Verdana"/>
                <a:sym typeface="Verdana"/>
              </a:rPr>
              <a:t>Due Process</a:t>
            </a:r>
            <a:endParaRPr sz="2700">
              <a:solidFill>
                <a:schemeClr val="lt1"/>
              </a:solidFill>
              <a:latin typeface="Verdana"/>
              <a:ea typeface="Verdana"/>
              <a:cs typeface="Verdana"/>
              <a:sym typeface="Verdana"/>
            </a:endParaRPr>
          </a:p>
          <a:p>
            <a:pPr indent="0" lvl="0" marL="0" rtl="0" algn="l">
              <a:lnSpc>
                <a:spcPct val="115000"/>
              </a:lnSpc>
              <a:spcBef>
                <a:spcPts val="800"/>
              </a:spcBef>
              <a:spcAft>
                <a:spcPts val="0"/>
              </a:spcAft>
              <a:buClr>
                <a:schemeClr val="dk1"/>
              </a:buClr>
              <a:buSzPts val="1100"/>
              <a:buFont typeface="Arial"/>
              <a:buNone/>
            </a:pPr>
            <a:r>
              <a:rPr lang="en" sz="1800">
                <a:solidFill>
                  <a:schemeClr val="lt1"/>
                </a:solidFill>
                <a:latin typeface="Verdana"/>
                <a:ea typeface="Verdana"/>
                <a:cs typeface="Verdana"/>
                <a:sym typeface="Verdana"/>
              </a:rPr>
              <a:t>The Constitution states only one command twice. The </a:t>
            </a:r>
            <a:r>
              <a:rPr lang="en" sz="1800">
                <a:solidFill>
                  <a:schemeClr val="lt1"/>
                </a:solidFill>
                <a:uFill>
                  <a:noFill/>
                </a:uFill>
                <a:latin typeface="Verdana"/>
                <a:ea typeface="Verdana"/>
                <a:cs typeface="Verdana"/>
                <a:sym typeface="Verdana"/>
                <a:hlinkClick r:id="rId3">
                  <a:extLst>
                    <a:ext uri="{A12FA001-AC4F-418D-AE19-62706E023703}">
                      <ahyp:hlinkClr val="tx"/>
                    </a:ext>
                  </a:extLst>
                </a:hlinkClick>
              </a:rPr>
              <a:t>Fifth Amendment</a:t>
            </a:r>
            <a:r>
              <a:rPr lang="en" sz="1800">
                <a:solidFill>
                  <a:schemeClr val="lt1"/>
                </a:solidFill>
                <a:latin typeface="Verdana"/>
                <a:ea typeface="Verdana"/>
                <a:cs typeface="Verdana"/>
                <a:sym typeface="Verdana"/>
              </a:rPr>
              <a:t> says to the federal government that no one shall be "deprived of life, liberty or property without due process of law." The </a:t>
            </a:r>
            <a:r>
              <a:rPr lang="en" sz="1800">
                <a:solidFill>
                  <a:schemeClr val="lt1"/>
                </a:solidFill>
                <a:uFill>
                  <a:noFill/>
                </a:uFill>
                <a:latin typeface="Verdana"/>
                <a:ea typeface="Verdana"/>
                <a:cs typeface="Verdana"/>
                <a:sym typeface="Verdana"/>
                <a:hlinkClick r:id="rId4">
                  <a:extLst>
                    <a:ext uri="{A12FA001-AC4F-418D-AE19-62706E023703}">
                      <ahyp:hlinkClr val="tx"/>
                    </a:ext>
                  </a:extLst>
                </a:hlinkClick>
              </a:rPr>
              <a:t>Fourteenth Amendment</a:t>
            </a:r>
            <a:r>
              <a:rPr lang="en" sz="1800">
                <a:solidFill>
                  <a:schemeClr val="lt1"/>
                </a:solidFill>
                <a:latin typeface="Verdana"/>
                <a:ea typeface="Verdana"/>
                <a:cs typeface="Verdana"/>
                <a:sym typeface="Verdana"/>
              </a:rPr>
              <a:t>, ratified in 1868, uses the same eleven words, called the Due Process Clause, to describe a legal obligation of all states. These words have as their central promise an assurance that all levels of American government must operate within the law ("legality") and provide fair procedures. </a:t>
            </a:r>
            <a:endParaRPr sz="1800">
              <a:solidFill>
                <a:schemeClr val="lt1"/>
              </a:solidFill>
              <a:latin typeface="Verdana"/>
              <a:ea typeface="Verdana"/>
              <a:cs typeface="Verdana"/>
              <a:sym typeface="Verdana"/>
            </a:endParaRPr>
          </a:p>
          <a:p>
            <a:pPr indent="0" lvl="0" marL="0" rtl="0" algn="l">
              <a:spcBef>
                <a:spcPts val="80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1"/>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Where is “life, liberty, and the pursuit of happiness” stated?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ctrTitle"/>
          </p:nvPr>
        </p:nvSpPr>
        <p:spPr>
          <a:xfrm>
            <a:off x="285100" y="118100"/>
            <a:ext cx="8118600" cy="1522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FDR’s New Deal</a:t>
            </a:r>
            <a:endParaRPr/>
          </a:p>
        </p:txBody>
      </p:sp>
      <p:sp>
        <p:nvSpPr>
          <p:cNvPr id="69" name="Google Shape;69;p14"/>
          <p:cNvSpPr txBox="1"/>
          <p:nvPr>
            <p:ph idx="1" type="subTitle"/>
          </p:nvPr>
        </p:nvSpPr>
        <p:spPr>
          <a:xfrm>
            <a:off x="1466875" y="1963100"/>
            <a:ext cx="5814900" cy="266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In 1929 the stock market crashed creating the Great Depression and many Americans lost their jobs</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To fight unemployment President Franklin Delano Roosevelt (FDR) created the New Deal putting government money into work programs like the Civilian Conservation Corp</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FDR also created the Social Security </a:t>
            </a:r>
            <a:r>
              <a:rPr lang="en" sz="1800">
                <a:solidFill>
                  <a:srgbClr val="FFFFFF"/>
                </a:solidFill>
              </a:rPr>
              <a:t>Administration</a:t>
            </a:r>
            <a:r>
              <a:rPr lang="en" sz="1800">
                <a:solidFill>
                  <a:srgbClr val="FFFFFF"/>
                </a:solidFill>
              </a:rPr>
              <a:t> creating income for the elderly</a:t>
            </a:r>
            <a:endParaRPr sz="1800">
              <a:solidFill>
                <a:srgbClr val="FFFFFF"/>
              </a:solidFill>
            </a:endParaRPr>
          </a:p>
          <a:p>
            <a:pPr indent="0" lvl="0" marL="0" rtl="0" algn="l">
              <a:spcBef>
                <a:spcPts val="0"/>
              </a:spcBef>
              <a:spcAft>
                <a:spcPts val="0"/>
              </a:spcAft>
              <a:buNone/>
            </a:pPr>
            <a:r>
              <a:t/>
            </a:r>
            <a:endParaRPr sz="1800">
              <a:solidFill>
                <a:srgbClr val="FFFFFF"/>
              </a:solidFill>
            </a:endParaRPr>
          </a:p>
        </p:txBody>
      </p:sp>
      <p:pic>
        <p:nvPicPr>
          <p:cNvPr id="70" name="Google Shape;70;p14"/>
          <p:cNvPicPr preferRelativeResize="0"/>
          <p:nvPr/>
        </p:nvPicPr>
        <p:blipFill>
          <a:blip r:embed="rId3">
            <a:alphaModFix/>
          </a:blip>
          <a:stretch>
            <a:fillRect/>
          </a:stretch>
        </p:blipFill>
        <p:spPr>
          <a:xfrm>
            <a:off x="6216925" y="56900"/>
            <a:ext cx="2429824" cy="19061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2"/>
          <p:cNvPicPr preferRelativeResize="0"/>
          <p:nvPr/>
        </p:nvPicPr>
        <p:blipFill>
          <a:blip r:embed="rId3">
            <a:alphaModFix/>
          </a:blip>
          <a:stretch>
            <a:fillRect/>
          </a:stretch>
        </p:blipFill>
        <p:spPr>
          <a:xfrm>
            <a:off x="152400" y="152400"/>
            <a:ext cx="3290325" cy="4920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3"/>
          <p:cNvSpPr txBox="1"/>
          <p:nvPr>
            <p:ph type="title"/>
          </p:nvPr>
        </p:nvSpPr>
        <p:spPr>
          <a:xfrm>
            <a:off x="490250" y="526350"/>
            <a:ext cx="7491900" cy="99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Battle of Normandy</a:t>
            </a:r>
            <a:endParaRPr/>
          </a:p>
          <a:p>
            <a:pPr indent="0" lvl="0" marL="0" rtl="0" algn="l">
              <a:spcBef>
                <a:spcPts val="0"/>
              </a:spcBef>
              <a:spcAft>
                <a:spcPts val="0"/>
              </a:spcAft>
              <a:buNone/>
            </a:pPr>
            <a:r>
              <a:rPr lang="en"/>
              <a:t>June-Aug 1944</a:t>
            </a:r>
            <a:endParaRPr/>
          </a:p>
        </p:txBody>
      </p:sp>
      <p:sp>
        <p:nvSpPr>
          <p:cNvPr id="190" name="Google Shape;190;p33"/>
          <p:cNvSpPr txBox="1"/>
          <p:nvPr/>
        </p:nvSpPr>
        <p:spPr>
          <a:xfrm>
            <a:off x="4014700" y="1882800"/>
            <a:ext cx="3998700" cy="2955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FFFFF"/>
              </a:buClr>
              <a:buSzPts val="1800"/>
              <a:buFont typeface="Old Standard TT"/>
              <a:buChar char="●"/>
            </a:pPr>
            <a:r>
              <a:rPr lang="en" sz="1800">
                <a:solidFill>
                  <a:srgbClr val="FFFFFF"/>
                </a:solidFill>
                <a:latin typeface="Old Standard TT"/>
                <a:ea typeface="Old Standard TT"/>
                <a:cs typeface="Old Standard TT"/>
                <a:sym typeface="Old Standard TT"/>
              </a:rPr>
              <a:t>The US and Allies invaded the northern shores of France opening another front to World War II </a:t>
            </a:r>
            <a:endParaRPr sz="1800">
              <a:solidFill>
                <a:srgbClr val="FFFFFF"/>
              </a:solidFill>
              <a:latin typeface="Old Standard TT"/>
              <a:ea typeface="Old Standard TT"/>
              <a:cs typeface="Old Standard TT"/>
              <a:sym typeface="Old Standard TT"/>
            </a:endParaRPr>
          </a:p>
          <a:p>
            <a:pPr indent="-342900" lvl="0" marL="457200" rtl="0" algn="l">
              <a:spcBef>
                <a:spcPts val="0"/>
              </a:spcBef>
              <a:spcAft>
                <a:spcPts val="0"/>
              </a:spcAft>
              <a:buClr>
                <a:srgbClr val="FFFFFF"/>
              </a:buClr>
              <a:buSzPts val="1800"/>
              <a:buFont typeface="Old Standard TT"/>
              <a:buChar char="●"/>
            </a:pPr>
            <a:r>
              <a:rPr lang="en" sz="1800">
                <a:solidFill>
                  <a:srgbClr val="FFFFFF"/>
                </a:solidFill>
                <a:latin typeface="Old Standard TT"/>
                <a:ea typeface="Old Standard TT"/>
                <a:cs typeface="Old Standard TT"/>
                <a:sym typeface="Old Standard TT"/>
              </a:rPr>
              <a:t>The US used fake radio communications to trick Germany into thinking they were attacking somewhere else</a:t>
            </a:r>
            <a:endParaRPr sz="1800">
              <a:solidFill>
                <a:srgbClr val="FFFFFF"/>
              </a:solidFill>
              <a:latin typeface="Old Standard TT"/>
              <a:ea typeface="Old Standard TT"/>
              <a:cs typeface="Old Standard TT"/>
              <a:sym typeface="Old Standard TT"/>
            </a:endParaRPr>
          </a:p>
          <a:p>
            <a:pPr indent="-342900" lvl="0" marL="457200" rtl="0" algn="l">
              <a:spcBef>
                <a:spcPts val="0"/>
              </a:spcBef>
              <a:spcAft>
                <a:spcPts val="0"/>
              </a:spcAft>
              <a:buClr>
                <a:srgbClr val="FFFFFF"/>
              </a:buClr>
              <a:buSzPts val="1800"/>
              <a:buFont typeface="Old Standard TT"/>
              <a:buChar char="●"/>
            </a:pPr>
            <a:r>
              <a:rPr lang="en" sz="1800">
                <a:solidFill>
                  <a:srgbClr val="FFFFFF"/>
                </a:solidFill>
                <a:latin typeface="Old Standard TT"/>
                <a:ea typeface="Old Standard TT"/>
                <a:cs typeface="Old Standard TT"/>
                <a:sym typeface="Old Standard TT"/>
              </a:rPr>
              <a:t>156,000 Allied ground troops stormed the beaches</a:t>
            </a:r>
            <a:endParaRPr sz="1800">
              <a:solidFill>
                <a:srgbClr val="FFFFFF"/>
              </a:solidFill>
              <a:latin typeface="Old Standard TT"/>
              <a:ea typeface="Old Standard TT"/>
              <a:cs typeface="Old Standard TT"/>
              <a:sym typeface="Old Standard TT"/>
            </a:endParaRPr>
          </a:p>
        </p:txBody>
      </p:sp>
      <p:pic>
        <p:nvPicPr>
          <p:cNvPr id="191" name="Google Shape;191;p33"/>
          <p:cNvPicPr preferRelativeResize="0"/>
          <p:nvPr/>
        </p:nvPicPr>
        <p:blipFill>
          <a:blip r:embed="rId3">
            <a:alphaModFix/>
          </a:blip>
          <a:stretch>
            <a:fillRect/>
          </a:stretch>
        </p:blipFill>
        <p:spPr>
          <a:xfrm>
            <a:off x="152400" y="2149375"/>
            <a:ext cx="3706124" cy="2841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4"/>
          <p:cNvSpPr txBox="1"/>
          <p:nvPr>
            <p:ph type="title"/>
          </p:nvPr>
        </p:nvSpPr>
        <p:spPr>
          <a:xfrm>
            <a:off x="490250" y="526350"/>
            <a:ext cx="8118000" cy="119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FDR Dies April 1945</a:t>
            </a:r>
            <a:endParaRPr/>
          </a:p>
        </p:txBody>
      </p:sp>
      <p:pic>
        <p:nvPicPr>
          <p:cNvPr id="197" name="Google Shape;197;p34"/>
          <p:cNvPicPr preferRelativeResize="0"/>
          <p:nvPr/>
        </p:nvPicPr>
        <p:blipFill>
          <a:blip r:embed="rId3">
            <a:alphaModFix/>
          </a:blip>
          <a:stretch>
            <a:fillRect/>
          </a:stretch>
        </p:blipFill>
        <p:spPr>
          <a:xfrm>
            <a:off x="152400" y="1871250"/>
            <a:ext cx="2522527" cy="3119848"/>
          </a:xfrm>
          <a:prstGeom prst="rect">
            <a:avLst/>
          </a:prstGeom>
          <a:noFill/>
          <a:ln>
            <a:noFill/>
          </a:ln>
        </p:spPr>
      </p:pic>
      <p:pic>
        <p:nvPicPr>
          <p:cNvPr id="198" name="Google Shape;198;p34"/>
          <p:cNvPicPr preferRelativeResize="0"/>
          <p:nvPr/>
        </p:nvPicPr>
        <p:blipFill>
          <a:blip r:embed="rId4">
            <a:alphaModFix/>
          </a:blip>
          <a:stretch>
            <a:fillRect/>
          </a:stretch>
        </p:blipFill>
        <p:spPr>
          <a:xfrm>
            <a:off x="3767402" y="1718850"/>
            <a:ext cx="4921836" cy="31198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5"/>
          <p:cNvSpPr txBox="1"/>
          <p:nvPr>
            <p:ph type="title"/>
          </p:nvPr>
        </p:nvSpPr>
        <p:spPr>
          <a:xfrm>
            <a:off x="265500" y="206250"/>
            <a:ext cx="4045200" cy="133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Pacific Theater</a:t>
            </a:r>
            <a:endParaRPr/>
          </a:p>
        </p:txBody>
      </p:sp>
      <p:sp>
        <p:nvSpPr>
          <p:cNvPr id="204" name="Google Shape;204;p3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a:t>The United States detonated two nuclear weapons over the Japanese cities of Hiroshima and Nagasaki on August 6 and 9, 1945, respectively</a:t>
            </a:r>
            <a:endParaRPr/>
          </a:p>
          <a:p>
            <a:pPr indent="-342900" lvl="0" marL="457200" rtl="0" algn="l">
              <a:spcBef>
                <a:spcPts val="0"/>
              </a:spcBef>
              <a:spcAft>
                <a:spcPts val="0"/>
              </a:spcAft>
              <a:buSzPts val="1800"/>
              <a:buChar char="●"/>
            </a:pPr>
            <a:r>
              <a:rPr lang="en"/>
              <a:t>Japan surrendered on August 15, 1945</a:t>
            </a:r>
            <a:endParaRPr/>
          </a:p>
          <a:p>
            <a:pPr indent="-342900" lvl="0" marL="457200" rtl="0" algn="l">
              <a:spcBef>
                <a:spcPts val="0"/>
              </a:spcBef>
              <a:spcAft>
                <a:spcPts val="0"/>
              </a:spcAft>
              <a:buSzPts val="1800"/>
              <a:buChar char="●"/>
            </a:pPr>
            <a:r>
              <a:rPr lang="en"/>
              <a:t>K</a:t>
            </a:r>
            <a:r>
              <a:rPr lang="en"/>
              <a:t>illed between 129,000 and 226,000 people, mostly civilians</a:t>
            </a:r>
            <a:endParaRPr/>
          </a:p>
          <a:p>
            <a:pPr indent="-342900" lvl="0" marL="457200" rtl="0" algn="l">
              <a:spcBef>
                <a:spcPts val="0"/>
              </a:spcBef>
              <a:spcAft>
                <a:spcPts val="0"/>
              </a:spcAft>
              <a:buSzPts val="1800"/>
              <a:buChar char="●"/>
            </a:pPr>
            <a:r>
              <a:rPr lang="en"/>
              <a:t>Remains the only use of nuclear weapons in armed conflict</a:t>
            </a:r>
            <a:endParaRPr/>
          </a:p>
        </p:txBody>
      </p:sp>
      <p:pic>
        <p:nvPicPr>
          <p:cNvPr id="205" name="Google Shape;205;p35"/>
          <p:cNvPicPr preferRelativeResize="0"/>
          <p:nvPr/>
        </p:nvPicPr>
        <p:blipFill>
          <a:blip r:embed="rId3">
            <a:alphaModFix/>
          </a:blip>
          <a:stretch>
            <a:fillRect/>
          </a:stretch>
        </p:blipFill>
        <p:spPr>
          <a:xfrm>
            <a:off x="1171700" y="1539450"/>
            <a:ext cx="2761430" cy="32992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To test the impact of an atomic blast on populated areas, technicians built entire fake towns, with houses, shops, and even mannequin families. These settlements went by an ominous name: doom towns.&#10;&#10;From: A-BOMBS OVER NEVADA&#10;http://bit.ly/2nvE0OK" id="210" name="Google Shape;210;p36" title="Intense Footage of Fake Towns Used for 1950s Nuclear Tests">
            <a:hlinkClick r:id="rId3"/>
          </p:cNvPr>
          <p:cNvPicPr preferRelativeResize="0"/>
          <p:nvPr/>
        </p:nvPicPr>
        <p:blipFill>
          <a:blip r:embed="rId4">
            <a:alphaModFix/>
          </a:blip>
          <a:stretch>
            <a:fillRect/>
          </a:stretch>
        </p:blipFill>
        <p:spPr>
          <a:xfrm>
            <a:off x="1426475" y="154700"/>
            <a:ext cx="6377926" cy="4783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A woman of vast energy and empathy, Eleanor Roosevelt used her influence as first lady to fight for American workers, women and minorities. #HistoryChannel&#10;Subscribe for more from HISTORY:&#10; http://histv.co/SubscribeHistoryYT&#10; &#10;Read more: http://po.st/eleanor-roosevelt&#10;&#10; Find out more about this and other specials on our site:&#10; http://po.st/HistoryWeb&#10; &#10; Check out exclusive HISTORY content:&#10; History Newsletter: http://po.st/HistoryNewsletter&#10; Website - http://po.st/HistoryWeb&#10; Facebook - http://po.st/HistoryFacebook&#10; Twitter - http://po.st/HistoryTwitter&#10;&#10;HISTORY®, now reaching more than 98 million homes, is the leading destination for award-winning original series and specials that connect viewers with history in an informative, immersive, and entertaining manner across all platforms. The network's all-original programming slate features a roster of hit series, epic miniseries, and scripted event programming. Visit us at http://www.HISTORY.com for more info." id="215" name="Google Shape;215;p37" title="Eleanor Roosevelt | Mrs. President | History">
            <a:hlinkClick r:id="rId3"/>
          </p:cNvPr>
          <p:cNvPicPr preferRelativeResize="0"/>
          <p:nvPr/>
        </p:nvPicPr>
        <p:blipFill>
          <a:blip r:embed="rId4">
            <a:alphaModFix/>
          </a:blip>
          <a:stretch>
            <a:fillRect/>
          </a:stretch>
        </p:blipFill>
        <p:spPr>
          <a:xfrm>
            <a:off x="1411688" y="201513"/>
            <a:ext cx="6320626" cy="4740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8"/>
          <p:cNvPicPr preferRelativeResize="0"/>
          <p:nvPr/>
        </p:nvPicPr>
        <p:blipFill rotWithShape="1">
          <a:blip r:embed="rId3">
            <a:alphaModFix/>
          </a:blip>
          <a:srcRect b="13500" l="0" r="31082" t="25438"/>
          <a:stretch/>
        </p:blipFill>
        <p:spPr>
          <a:xfrm>
            <a:off x="0" y="0"/>
            <a:ext cx="7316525" cy="3644550"/>
          </a:xfrm>
          <a:prstGeom prst="rect">
            <a:avLst/>
          </a:prstGeom>
          <a:noFill/>
          <a:ln>
            <a:noFill/>
          </a:ln>
        </p:spPr>
      </p:pic>
      <p:pic>
        <p:nvPicPr>
          <p:cNvPr id="221" name="Google Shape;221;p38"/>
          <p:cNvPicPr preferRelativeResize="0"/>
          <p:nvPr/>
        </p:nvPicPr>
        <p:blipFill rotWithShape="1">
          <a:blip r:embed="rId4">
            <a:alphaModFix/>
          </a:blip>
          <a:srcRect b="23315" l="2443" r="49823" t="47036"/>
          <a:stretch/>
        </p:blipFill>
        <p:spPr>
          <a:xfrm>
            <a:off x="4418325" y="3478250"/>
            <a:ext cx="4364599" cy="1524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39"/>
          <p:cNvPicPr preferRelativeResize="0"/>
          <p:nvPr/>
        </p:nvPicPr>
        <p:blipFill rotWithShape="1">
          <a:blip r:embed="rId3">
            <a:alphaModFix/>
          </a:blip>
          <a:srcRect b="13500" l="0" r="31082" t="25438"/>
          <a:stretch/>
        </p:blipFill>
        <p:spPr>
          <a:xfrm>
            <a:off x="0" y="0"/>
            <a:ext cx="7515899" cy="3743875"/>
          </a:xfrm>
          <a:prstGeom prst="rect">
            <a:avLst/>
          </a:prstGeom>
          <a:noFill/>
          <a:ln>
            <a:noFill/>
          </a:ln>
        </p:spPr>
      </p:pic>
      <p:pic>
        <p:nvPicPr>
          <p:cNvPr id="227" name="Google Shape;227;p39"/>
          <p:cNvPicPr preferRelativeResize="0"/>
          <p:nvPr/>
        </p:nvPicPr>
        <p:blipFill rotWithShape="1">
          <a:blip r:embed="rId4">
            <a:alphaModFix/>
          </a:blip>
          <a:srcRect b="19136" l="2593" r="45124" t="52129"/>
          <a:stretch/>
        </p:blipFill>
        <p:spPr>
          <a:xfrm>
            <a:off x="4363100" y="3575050"/>
            <a:ext cx="4780901" cy="1477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40"/>
          <p:cNvPicPr preferRelativeResize="0"/>
          <p:nvPr/>
        </p:nvPicPr>
        <p:blipFill rotWithShape="1">
          <a:blip r:embed="rId3">
            <a:alphaModFix/>
          </a:blip>
          <a:srcRect b="13500" l="0" r="31082" t="25438"/>
          <a:stretch/>
        </p:blipFill>
        <p:spPr>
          <a:xfrm>
            <a:off x="-119625" y="-199350"/>
            <a:ext cx="7157051" cy="3565125"/>
          </a:xfrm>
          <a:prstGeom prst="rect">
            <a:avLst/>
          </a:prstGeom>
          <a:noFill/>
          <a:ln>
            <a:noFill/>
          </a:ln>
        </p:spPr>
      </p:pic>
      <p:pic>
        <p:nvPicPr>
          <p:cNvPr id="233" name="Google Shape;233;p40"/>
          <p:cNvPicPr preferRelativeResize="0"/>
          <p:nvPr/>
        </p:nvPicPr>
        <p:blipFill rotWithShape="1">
          <a:blip r:embed="rId4">
            <a:alphaModFix/>
          </a:blip>
          <a:srcRect b="14693" l="2151" r="54375" t="55788"/>
          <a:stretch/>
        </p:blipFill>
        <p:spPr>
          <a:xfrm>
            <a:off x="4572000" y="3079525"/>
            <a:ext cx="3975125" cy="15175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41"/>
          <p:cNvPicPr preferRelativeResize="0"/>
          <p:nvPr/>
        </p:nvPicPr>
        <p:blipFill rotWithShape="1">
          <a:blip r:embed="rId3">
            <a:alphaModFix/>
          </a:blip>
          <a:srcRect b="19054" l="0" r="0" t="25715"/>
          <a:stretch/>
        </p:blipFill>
        <p:spPr>
          <a:xfrm>
            <a:off x="0" y="429750"/>
            <a:ext cx="8606326" cy="2672475"/>
          </a:xfrm>
          <a:prstGeom prst="rect">
            <a:avLst/>
          </a:prstGeom>
          <a:noFill/>
          <a:ln>
            <a:noFill/>
          </a:ln>
        </p:spPr>
      </p:pic>
      <p:pic>
        <p:nvPicPr>
          <p:cNvPr id="239" name="Google Shape;239;p41"/>
          <p:cNvPicPr preferRelativeResize="0"/>
          <p:nvPr/>
        </p:nvPicPr>
        <p:blipFill rotWithShape="1">
          <a:blip r:embed="rId4">
            <a:alphaModFix/>
          </a:blip>
          <a:srcRect b="14423" l="0" r="47103" t="47680"/>
          <a:stretch/>
        </p:blipFill>
        <p:spPr>
          <a:xfrm>
            <a:off x="2890025" y="2733800"/>
            <a:ext cx="5716300" cy="2302476"/>
          </a:xfrm>
          <a:prstGeom prst="rect">
            <a:avLst/>
          </a:prstGeom>
          <a:noFill/>
          <a:ln>
            <a:noFill/>
          </a:ln>
        </p:spPr>
      </p:pic>
      <p:sp>
        <p:nvSpPr>
          <p:cNvPr id="240" name="Google Shape;240;p4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https://youtu.be/DNV8enpVwok</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2675375" y="166349"/>
            <a:ext cx="3035955" cy="1436648"/>
          </a:xfrm>
          <a:prstGeom prst="rect">
            <a:avLst/>
          </a:prstGeom>
          <a:noFill/>
          <a:ln>
            <a:noFill/>
          </a:ln>
        </p:spPr>
      </p:pic>
      <p:pic>
        <p:nvPicPr>
          <p:cNvPr id="76" name="Google Shape;76;p15"/>
          <p:cNvPicPr preferRelativeResize="0"/>
          <p:nvPr/>
        </p:nvPicPr>
        <p:blipFill>
          <a:blip r:embed="rId4">
            <a:alphaModFix/>
          </a:blip>
          <a:stretch>
            <a:fillRect/>
          </a:stretch>
        </p:blipFill>
        <p:spPr>
          <a:xfrm>
            <a:off x="5365600" y="166350"/>
            <a:ext cx="3500048" cy="1656273"/>
          </a:xfrm>
          <a:prstGeom prst="rect">
            <a:avLst/>
          </a:prstGeom>
          <a:noFill/>
          <a:ln>
            <a:noFill/>
          </a:ln>
        </p:spPr>
      </p:pic>
      <p:pic>
        <p:nvPicPr>
          <p:cNvPr id="77" name="Google Shape;77;p15"/>
          <p:cNvPicPr preferRelativeResize="0"/>
          <p:nvPr/>
        </p:nvPicPr>
        <p:blipFill>
          <a:blip r:embed="rId5">
            <a:alphaModFix/>
          </a:blip>
          <a:stretch>
            <a:fillRect/>
          </a:stretch>
        </p:blipFill>
        <p:spPr>
          <a:xfrm>
            <a:off x="4857425" y="1584287"/>
            <a:ext cx="4173422" cy="1974923"/>
          </a:xfrm>
          <a:prstGeom prst="rect">
            <a:avLst/>
          </a:prstGeom>
          <a:noFill/>
          <a:ln>
            <a:noFill/>
          </a:ln>
        </p:spPr>
      </p:pic>
      <p:pic>
        <p:nvPicPr>
          <p:cNvPr id="78" name="Google Shape;78;p15"/>
          <p:cNvPicPr preferRelativeResize="0"/>
          <p:nvPr/>
        </p:nvPicPr>
        <p:blipFill>
          <a:blip r:embed="rId6">
            <a:alphaModFix/>
          </a:blip>
          <a:stretch>
            <a:fillRect/>
          </a:stretch>
        </p:blipFill>
        <p:spPr>
          <a:xfrm>
            <a:off x="848275" y="3540273"/>
            <a:ext cx="3249721" cy="1537800"/>
          </a:xfrm>
          <a:prstGeom prst="rect">
            <a:avLst/>
          </a:prstGeom>
          <a:noFill/>
          <a:ln>
            <a:noFill/>
          </a:ln>
        </p:spPr>
      </p:pic>
      <p:pic>
        <p:nvPicPr>
          <p:cNvPr id="79" name="Google Shape;79;p15"/>
          <p:cNvPicPr preferRelativeResize="0"/>
          <p:nvPr/>
        </p:nvPicPr>
        <p:blipFill>
          <a:blip r:embed="rId7">
            <a:alphaModFix/>
          </a:blip>
          <a:stretch>
            <a:fillRect/>
          </a:stretch>
        </p:blipFill>
        <p:spPr>
          <a:xfrm>
            <a:off x="166300" y="1494572"/>
            <a:ext cx="4552622" cy="2154366"/>
          </a:xfrm>
          <a:prstGeom prst="rect">
            <a:avLst/>
          </a:prstGeom>
          <a:noFill/>
          <a:ln>
            <a:noFill/>
          </a:ln>
        </p:spPr>
      </p:pic>
      <p:pic>
        <p:nvPicPr>
          <p:cNvPr id="80" name="Google Shape;80;p15"/>
          <p:cNvPicPr preferRelativeResize="0"/>
          <p:nvPr/>
        </p:nvPicPr>
        <p:blipFill>
          <a:blip r:embed="rId8">
            <a:alphaModFix/>
          </a:blip>
          <a:stretch>
            <a:fillRect/>
          </a:stretch>
        </p:blipFill>
        <p:spPr>
          <a:xfrm>
            <a:off x="5254850" y="3648924"/>
            <a:ext cx="2957401" cy="1399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2"/>
          <p:cNvSpPr txBox="1"/>
          <p:nvPr>
            <p:ph type="title"/>
          </p:nvPr>
        </p:nvSpPr>
        <p:spPr>
          <a:xfrm>
            <a:off x="490250" y="526350"/>
            <a:ext cx="7473300" cy="78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FDR &amp; Term Limits</a:t>
            </a:r>
            <a:endParaRPr/>
          </a:p>
        </p:txBody>
      </p:sp>
      <p:pic>
        <p:nvPicPr>
          <p:cNvPr descr="Today, every President is restricted to serving two full terms in office. But that wasn't always the case. Historian David Eisenbach explains why. #America 101 &#10;&#10;Subscribe for more from HISTORY:&#10;http://histv.co/SubscribeHistoryYT&#10;&#10;Discover more about United States presidential elections here:&#10;http://www.history.com/topics/us-presidents/presidential-elections&#10;&#10;...and check out biographies of every U.S. president (so far):&#10;http://www.history.com/topics/us-presidents&#10;&#10;Here are 9 things you might not know about the electoral college:&#10;http://www.history.com/news/9-things-you-may-not-know-about-the-electoral-college&#10;&#10;Why do we vote on a Tuesday in November?&#10;http://www.history.com/news/ask-history/why-do-we-vote-on-a-tuesday-in-november&#10;&#10;Why is the Republican Party known as the GOP?&#10;http://www.history.com/news/ask-history/election-101-why-is-the-republican-party-known-as-the-g-o-p&#10;&#10;Newsletter: https://www.history.com/newsletter&#10;Website - http://www.history.com&#10;Facebook - https://www.facebook.com/History&#10;Twitter - https://twitter.com/history&#10;&#10;HISTORY Topical Video&#10;Season 1&#10;Episode 1&#10;&#10;Whether you're looking for more on American Revolution battles, WWII generals, architectural wonders, secrets of the ancient world, U.S. presidents, Civil War leaders, famous explorers or the stories behind your favorite holidays, get the best of HISTORY with exclusive videos on our most popular topics.&#10;&#10;HISTORY®, now reaching more than 98 million homes, is the leading destination for award-winning original series and specials that connect viewers with history in an informative, immersive, and entertaining manner across all platforms. The network’s all-original programming slate features a roster of hit series, epic miniseries, and scripted event programming. Visit us at HISTORY.com for more info." id="246" name="Google Shape;246;p42" title="America 101: Why Do We Have Presidential Term Limits? | History">
            <a:hlinkClick r:id="rId3"/>
          </p:cNvPr>
          <p:cNvPicPr preferRelativeResize="0"/>
          <p:nvPr/>
        </p:nvPicPr>
        <p:blipFill>
          <a:blip r:embed="rId4">
            <a:alphaModFix/>
          </a:blip>
          <a:stretch>
            <a:fillRect/>
          </a:stretch>
        </p:blipFill>
        <p:spPr>
          <a:xfrm>
            <a:off x="2515975" y="12403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43"/>
          <p:cNvPicPr preferRelativeResize="0"/>
          <p:nvPr/>
        </p:nvPicPr>
        <p:blipFill>
          <a:blip r:embed="rId3">
            <a:alphaModFix/>
          </a:blip>
          <a:stretch>
            <a:fillRect/>
          </a:stretch>
        </p:blipFill>
        <p:spPr>
          <a:xfrm>
            <a:off x="0" y="0"/>
            <a:ext cx="4058701" cy="2283025"/>
          </a:xfrm>
          <a:prstGeom prst="rect">
            <a:avLst/>
          </a:prstGeom>
          <a:noFill/>
          <a:ln>
            <a:noFill/>
          </a:ln>
        </p:spPr>
      </p:pic>
      <p:pic>
        <p:nvPicPr>
          <p:cNvPr id="252" name="Google Shape;252;p43"/>
          <p:cNvPicPr preferRelativeResize="0"/>
          <p:nvPr/>
        </p:nvPicPr>
        <p:blipFill>
          <a:blip r:embed="rId4">
            <a:alphaModFix/>
          </a:blip>
          <a:stretch>
            <a:fillRect/>
          </a:stretch>
        </p:blipFill>
        <p:spPr>
          <a:xfrm>
            <a:off x="3125391" y="0"/>
            <a:ext cx="2893219" cy="5143501"/>
          </a:xfrm>
          <a:prstGeom prst="rect">
            <a:avLst/>
          </a:prstGeom>
          <a:noFill/>
          <a:ln>
            <a:noFill/>
          </a:ln>
        </p:spPr>
      </p:pic>
      <p:pic>
        <p:nvPicPr>
          <p:cNvPr id="253" name="Google Shape;253;p43"/>
          <p:cNvPicPr preferRelativeResize="0"/>
          <p:nvPr/>
        </p:nvPicPr>
        <p:blipFill>
          <a:blip r:embed="rId5">
            <a:alphaModFix/>
          </a:blip>
          <a:stretch>
            <a:fillRect/>
          </a:stretch>
        </p:blipFill>
        <p:spPr>
          <a:xfrm>
            <a:off x="152401" y="2635458"/>
            <a:ext cx="3550700" cy="1997268"/>
          </a:xfrm>
          <a:prstGeom prst="rect">
            <a:avLst/>
          </a:prstGeom>
          <a:noFill/>
          <a:ln>
            <a:noFill/>
          </a:ln>
        </p:spPr>
      </p:pic>
      <p:pic>
        <p:nvPicPr>
          <p:cNvPr id="254" name="Google Shape;254;p43"/>
          <p:cNvPicPr preferRelativeResize="0"/>
          <p:nvPr/>
        </p:nvPicPr>
        <p:blipFill>
          <a:blip r:embed="rId6">
            <a:alphaModFix/>
          </a:blip>
          <a:stretch>
            <a:fillRect/>
          </a:stretch>
        </p:blipFill>
        <p:spPr>
          <a:xfrm>
            <a:off x="5481600" y="210975"/>
            <a:ext cx="3308575" cy="1861076"/>
          </a:xfrm>
          <a:prstGeom prst="rect">
            <a:avLst/>
          </a:prstGeom>
          <a:noFill/>
          <a:ln>
            <a:noFill/>
          </a:ln>
        </p:spPr>
      </p:pic>
      <p:pic>
        <p:nvPicPr>
          <p:cNvPr id="255" name="Google Shape;255;p43"/>
          <p:cNvPicPr preferRelativeResize="0"/>
          <p:nvPr/>
        </p:nvPicPr>
        <p:blipFill>
          <a:blip r:embed="rId7">
            <a:alphaModFix/>
          </a:blip>
          <a:stretch>
            <a:fillRect/>
          </a:stretch>
        </p:blipFill>
        <p:spPr>
          <a:xfrm>
            <a:off x="5054150" y="2635450"/>
            <a:ext cx="3906304" cy="21972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descr="In 1933, during the Great Depression, newly-elected President Franklin Delano Roosevelt confronted 25% unemployment, sweeping poverty, and the collapse of the banking system. His response would reshape the way the country thought about presidential leadership, and democracy itself. CBS News' John Dickerson talks with Roosevelt scholars Jonathan Alter, David Woolner and Susan Dunn about FDR and the presidency during crisis and war.&#10;&#10;Subscribe to the &quot;CBS Sunday Morning&quot; Channel HERE: http://bit.ly/20gXwJT&#10;Get more of &quot;CBS Sunday Morning&quot; HERE: http://cbsn.ws/1PlMmAz&#10;Follow &quot;CBS Sunday Morning&quot; on Instagram HERE: http://bit.ly/23XunIh&#10;Like &quot;CBS Sunday Morning&quot; on Facebook HERE: https://www.facebook.com/CBSSundayMorning/&#10;Follow &quot;CBS Sunday Morning&quot; on Twitter HERE: http://bit.ly/1RquoQb&#10;&#10;Get the latest news and best in original reporting from CBS News delivered to your inbox. Subscribe to newsletters HERE: http://cbsn.ws/1RqHw7T&#10;&#10;Get your news on the go! Download CBS News mobile apps HERE: http://cbsn.ws/1Xb1WC8&#10;&#10;Get new episodes of shows you love across devices the next day, stream local news live, and watch full seasons of CBS fan favorites anytime, anywhere with CBS All Access. Try it free! http://bit.ly/1OQA29B&#10;&#10;---&#10;&quot;CBS Sunday Morning&quot; features stories on the arts, music, nature, entertainment, sports, history, science, Americana and highlights unique human accomplishments and achievements. Check local listings for CBS Sunday Morning broadcast times." id="85" name="Google Shape;85;p16" title="FDR and the role of president">
            <a:hlinkClick r:id="rId3"/>
          </p:cNvPr>
          <p:cNvPicPr preferRelativeResize="0"/>
          <p:nvPr/>
        </p:nvPicPr>
        <p:blipFill>
          <a:blip r:embed="rId4">
            <a:alphaModFix/>
          </a:blip>
          <a:stretch>
            <a:fillRect/>
          </a:stretch>
        </p:blipFill>
        <p:spPr>
          <a:xfrm>
            <a:off x="1132750" y="192675"/>
            <a:ext cx="6199750" cy="4649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ctrTitle"/>
          </p:nvPr>
        </p:nvSpPr>
        <p:spPr>
          <a:xfrm>
            <a:off x="355900" y="105625"/>
            <a:ext cx="8118600" cy="1522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Germany’s Nazi Party</a:t>
            </a:r>
            <a:endParaRPr/>
          </a:p>
        </p:txBody>
      </p:sp>
      <p:sp>
        <p:nvSpPr>
          <p:cNvPr id="91" name="Google Shape;91;p17"/>
          <p:cNvSpPr txBox="1"/>
          <p:nvPr>
            <p:ph idx="1" type="subTitle"/>
          </p:nvPr>
        </p:nvSpPr>
        <p:spPr>
          <a:xfrm>
            <a:off x="2540650" y="1851425"/>
            <a:ext cx="6090600" cy="2776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Founded in 1920 after World War I</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Initially pro business, the party turned to anti-Marxist &amp; </a:t>
            </a:r>
            <a:r>
              <a:rPr lang="en" sz="1800">
                <a:solidFill>
                  <a:srgbClr val="FFFFFF"/>
                </a:solidFill>
              </a:rPr>
              <a:t>anti semitism</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Sought to strengthen Germany by developing the “Ayran Race”</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Sought to exterminate Jews, Poles, Slovs, mentally &amp; physically handicapped, and homosexuals</a:t>
            </a:r>
            <a:endParaRPr sz="1800">
              <a:solidFill>
                <a:srgbClr val="FFFFFF"/>
              </a:solidFill>
            </a:endParaRPr>
          </a:p>
        </p:txBody>
      </p:sp>
      <p:pic>
        <p:nvPicPr>
          <p:cNvPr id="92" name="Google Shape;92;p17"/>
          <p:cNvPicPr preferRelativeResize="0"/>
          <p:nvPr/>
        </p:nvPicPr>
        <p:blipFill>
          <a:blip r:embed="rId3">
            <a:alphaModFix/>
          </a:blip>
          <a:stretch>
            <a:fillRect/>
          </a:stretch>
        </p:blipFill>
        <p:spPr>
          <a:xfrm>
            <a:off x="152400" y="1780825"/>
            <a:ext cx="2235850" cy="29456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descr="Take a look at the life and impact of Adolf Hitler, who as leader of the Third Reich orchestrated the the death of 6 million Jews, in this video.&#10;&#10;Explore the life of Adolf Hitler:&#10;http://www.history.com/topics/world-war-ii/adolf-hitler&#10;&#10;Find out more about World War II:&#10;http://www.history.com/topics/world-war-ii&#10;&#10;Get the details on the secret Hitler-Stalin Pact:&#10;http://www.history.com/news/the-secret-hitler-stalin-pact-75-years-ago&#10;&#10;Stay up to date on history in the headlines:&#10;%u202Ahttp://www.history.com/news/%u202C&#10;&#10;Check out exclusive HISTORY content:&#10;Website - http://www.history.com?cmpid=Social_YouTube_HistHome&#10;Twitter - https://twitter.com/history&#10;Facebook - https://www.facebook.com/History&#10;&#10;Bio Shorts&#10;Episode 38&#10;&#10;Biography features in-depth profiles of the exceptional people whose lives and times stir our imagination. An Emmy award-winning documentary series, Biography thrives on rich details, fascinating portraits and historical accuracy, seasoned with insider insights and observations. &#10;&#10;HISTORY®, now reaching more than 98 million homes, is the leading destination for award-winning original series and specials that connect viewers with history in an informative, immersive, and entertaining manner across all platforms. The network’s all-original programming slate features a roster of hit series, epic miniseries, and scripted event programming. Visit us at HISTORY.com for more info." id="97" name="Google Shape;97;p18" title="Adolf Hitler: Leader of the Third Reich - Fast Facts | History">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449950" y="236250"/>
            <a:ext cx="8118600" cy="101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Start of World War II</a:t>
            </a:r>
            <a:endParaRPr/>
          </a:p>
        </p:txBody>
      </p:sp>
      <p:sp>
        <p:nvSpPr>
          <p:cNvPr id="103" name="Google Shape;103;p19"/>
          <p:cNvSpPr txBox="1"/>
          <p:nvPr/>
        </p:nvSpPr>
        <p:spPr>
          <a:xfrm>
            <a:off x="4689000" y="1145775"/>
            <a:ext cx="4104000" cy="37950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FFFFFF"/>
              </a:buClr>
              <a:buSzPts val="2100"/>
              <a:buFont typeface="Old Standard TT"/>
              <a:buChar char="●"/>
            </a:pPr>
            <a:r>
              <a:rPr lang="en" sz="2100">
                <a:solidFill>
                  <a:srgbClr val="FFFFFF"/>
                </a:solidFill>
                <a:latin typeface="Old Standard TT"/>
                <a:ea typeface="Old Standard TT"/>
                <a:cs typeface="Old Standard TT"/>
                <a:sym typeface="Old Standard TT"/>
              </a:rPr>
              <a:t>Japan is becoming nationalistic and is taking over land in China</a:t>
            </a:r>
            <a:endParaRPr sz="2100">
              <a:solidFill>
                <a:srgbClr val="FFFFFF"/>
              </a:solidFill>
              <a:latin typeface="Old Standard TT"/>
              <a:ea typeface="Old Standard TT"/>
              <a:cs typeface="Old Standard TT"/>
              <a:sym typeface="Old Standard TT"/>
            </a:endParaRPr>
          </a:p>
          <a:p>
            <a:pPr indent="-361950" lvl="0" marL="457200" rtl="0" algn="l">
              <a:spcBef>
                <a:spcPts val="0"/>
              </a:spcBef>
              <a:spcAft>
                <a:spcPts val="0"/>
              </a:spcAft>
              <a:buClr>
                <a:srgbClr val="FFFFFF"/>
              </a:buClr>
              <a:buSzPts val="2100"/>
              <a:buFont typeface="Old Standard TT"/>
              <a:buChar char="●"/>
            </a:pPr>
            <a:r>
              <a:rPr lang="en" sz="2100">
                <a:solidFill>
                  <a:srgbClr val="FFFFFF"/>
                </a:solidFill>
                <a:latin typeface="Old Standard TT"/>
                <a:ea typeface="Old Standard TT"/>
                <a:cs typeface="Old Standard TT"/>
                <a:sym typeface="Old Standard TT"/>
              </a:rPr>
              <a:t>Sino-Japanese war between China and Japan in 1937</a:t>
            </a:r>
            <a:endParaRPr sz="2100">
              <a:solidFill>
                <a:srgbClr val="FFFFFF"/>
              </a:solidFill>
              <a:latin typeface="Old Standard TT"/>
              <a:ea typeface="Old Standard TT"/>
              <a:cs typeface="Old Standard TT"/>
              <a:sym typeface="Old Standard TT"/>
            </a:endParaRPr>
          </a:p>
          <a:p>
            <a:pPr indent="-361950" lvl="0" marL="457200" rtl="0" algn="l">
              <a:spcBef>
                <a:spcPts val="0"/>
              </a:spcBef>
              <a:spcAft>
                <a:spcPts val="0"/>
              </a:spcAft>
              <a:buClr>
                <a:srgbClr val="FFFFFF"/>
              </a:buClr>
              <a:buSzPts val="2100"/>
              <a:buFont typeface="Old Standard TT"/>
              <a:buChar char="●"/>
            </a:pPr>
            <a:r>
              <a:rPr lang="en" sz="2100">
                <a:solidFill>
                  <a:srgbClr val="FFFFFF"/>
                </a:solidFill>
                <a:latin typeface="Old Standard TT"/>
                <a:ea typeface="Old Standard TT"/>
                <a:cs typeface="Old Standard TT"/>
                <a:sym typeface="Old Standard TT"/>
              </a:rPr>
              <a:t>Hitler’s Nazi Germany is getting more nationalistic</a:t>
            </a:r>
            <a:endParaRPr sz="2100">
              <a:solidFill>
                <a:srgbClr val="FFFFFF"/>
              </a:solidFill>
              <a:latin typeface="Old Standard TT"/>
              <a:ea typeface="Old Standard TT"/>
              <a:cs typeface="Old Standard TT"/>
              <a:sym typeface="Old Standard TT"/>
            </a:endParaRPr>
          </a:p>
          <a:p>
            <a:pPr indent="-361950" lvl="0" marL="457200" rtl="0" algn="l">
              <a:spcBef>
                <a:spcPts val="0"/>
              </a:spcBef>
              <a:spcAft>
                <a:spcPts val="0"/>
              </a:spcAft>
              <a:buClr>
                <a:srgbClr val="FFFFFF"/>
              </a:buClr>
              <a:buSzPts val="2100"/>
              <a:buFont typeface="Old Standard TT"/>
              <a:buChar char="●"/>
            </a:pPr>
            <a:r>
              <a:rPr lang="en" sz="2100">
                <a:solidFill>
                  <a:srgbClr val="FFFFFF"/>
                </a:solidFill>
                <a:latin typeface="Old Standard TT"/>
                <a:ea typeface="Old Standard TT"/>
                <a:cs typeface="Old Standard TT"/>
                <a:sym typeface="Old Standard TT"/>
              </a:rPr>
              <a:t>1939 Germany took over </a:t>
            </a:r>
            <a:r>
              <a:rPr lang="en" sz="2100">
                <a:solidFill>
                  <a:srgbClr val="FFFFFF"/>
                </a:solidFill>
                <a:latin typeface="Old Standard TT"/>
                <a:ea typeface="Old Standard TT"/>
                <a:cs typeface="Old Standard TT"/>
                <a:sym typeface="Old Standard TT"/>
              </a:rPr>
              <a:t>Czechoslovakia</a:t>
            </a:r>
            <a:r>
              <a:rPr lang="en" sz="2100">
                <a:solidFill>
                  <a:srgbClr val="FFFFFF"/>
                </a:solidFill>
                <a:latin typeface="Old Standard TT"/>
                <a:ea typeface="Old Standard TT"/>
                <a:cs typeface="Old Standard TT"/>
                <a:sym typeface="Old Standard TT"/>
              </a:rPr>
              <a:t> </a:t>
            </a:r>
            <a:endParaRPr sz="2100">
              <a:solidFill>
                <a:srgbClr val="FFFFFF"/>
              </a:solidFill>
              <a:latin typeface="Old Standard TT"/>
              <a:ea typeface="Old Standard TT"/>
              <a:cs typeface="Old Standard TT"/>
              <a:sym typeface="Old Standard TT"/>
            </a:endParaRPr>
          </a:p>
          <a:p>
            <a:pPr indent="-361950" lvl="0" marL="457200" rtl="0" algn="l">
              <a:spcBef>
                <a:spcPts val="0"/>
              </a:spcBef>
              <a:spcAft>
                <a:spcPts val="0"/>
              </a:spcAft>
              <a:buClr>
                <a:srgbClr val="FFFFFF"/>
              </a:buClr>
              <a:buSzPts val="2100"/>
              <a:buFont typeface="Old Standard TT"/>
              <a:buChar char="●"/>
            </a:pPr>
            <a:r>
              <a:rPr lang="en" sz="2100">
                <a:solidFill>
                  <a:srgbClr val="FFFFFF"/>
                </a:solidFill>
                <a:latin typeface="Old Standard TT"/>
                <a:ea typeface="Old Standard TT"/>
                <a:cs typeface="Old Standard TT"/>
                <a:sym typeface="Old Standard TT"/>
              </a:rPr>
              <a:t>Germany reunited with Austria</a:t>
            </a:r>
            <a:endParaRPr sz="2100">
              <a:solidFill>
                <a:srgbClr val="FFFFFF"/>
              </a:solidFill>
              <a:latin typeface="Old Standard TT"/>
              <a:ea typeface="Old Standard TT"/>
              <a:cs typeface="Old Standard TT"/>
              <a:sym typeface="Old Standard TT"/>
            </a:endParaRPr>
          </a:p>
          <a:p>
            <a:pPr indent="-361950" lvl="0" marL="457200" rtl="0" algn="l">
              <a:spcBef>
                <a:spcPts val="0"/>
              </a:spcBef>
              <a:spcAft>
                <a:spcPts val="0"/>
              </a:spcAft>
              <a:buClr>
                <a:srgbClr val="FFFFFF"/>
              </a:buClr>
              <a:buSzPts val="2100"/>
              <a:buFont typeface="Old Standard TT"/>
              <a:buChar char="●"/>
            </a:pPr>
            <a:r>
              <a:rPr lang="en" sz="2100">
                <a:solidFill>
                  <a:srgbClr val="FFFFFF"/>
                </a:solidFill>
                <a:latin typeface="Old Standard TT"/>
                <a:ea typeface="Old Standard TT"/>
                <a:cs typeface="Old Standard TT"/>
                <a:sym typeface="Old Standard TT"/>
              </a:rPr>
              <a:t>Germany allied with Italy</a:t>
            </a:r>
            <a:endParaRPr sz="2100">
              <a:solidFill>
                <a:srgbClr val="FFFFFF"/>
              </a:solidFill>
              <a:latin typeface="Old Standard TT"/>
              <a:ea typeface="Old Standard TT"/>
              <a:cs typeface="Old Standard TT"/>
              <a:sym typeface="Old Standard TT"/>
            </a:endParaRPr>
          </a:p>
        </p:txBody>
      </p:sp>
      <p:pic>
        <p:nvPicPr>
          <p:cNvPr id="104" name="Google Shape;104;p19"/>
          <p:cNvPicPr preferRelativeResize="0"/>
          <p:nvPr/>
        </p:nvPicPr>
        <p:blipFill>
          <a:blip r:embed="rId3">
            <a:alphaModFix/>
          </a:blip>
          <a:stretch>
            <a:fillRect/>
          </a:stretch>
        </p:blipFill>
        <p:spPr>
          <a:xfrm>
            <a:off x="161675" y="1647575"/>
            <a:ext cx="4410326" cy="261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512700" y="346525"/>
            <a:ext cx="8118600" cy="101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800"/>
              <a:t>US Enters war</a:t>
            </a:r>
            <a:endParaRPr sz="5800"/>
          </a:p>
        </p:txBody>
      </p:sp>
      <p:sp>
        <p:nvSpPr>
          <p:cNvPr id="110" name="Google Shape;110;p20"/>
          <p:cNvSpPr txBox="1"/>
          <p:nvPr/>
        </p:nvSpPr>
        <p:spPr>
          <a:xfrm>
            <a:off x="1509675" y="1827525"/>
            <a:ext cx="6783600" cy="29862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FFFFFF"/>
              </a:buClr>
              <a:buSzPts val="2400"/>
              <a:buFont typeface="Old Standard TT"/>
              <a:buChar char="●"/>
            </a:pPr>
            <a:r>
              <a:rPr lang="en" sz="2400">
                <a:solidFill>
                  <a:srgbClr val="FFFFFF"/>
                </a:solidFill>
                <a:latin typeface="Old Standard TT"/>
                <a:ea typeface="Old Standard TT"/>
                <a:cs typeface="Old Standard TT"/>
                <a:sym typeface="Old Standard TT"/>
              </a:rPr>
              <a:t>Under FDR’s strategy of isolationism the US was only involved in the war selling supplies to the Allies at first</a:t>
            </a:r>
            <a:endParaRPr sz="2400">
              <a:solidFill>
                <a:srgbClr val="FFFFFF"/>
              </a:solidFill>
              <a:latin typeface="Old Standard TT"/>
              <a:ea typeface="Old Standard TT"/>
              <a:cs typeface="Old Standard TT"/>
              <a:sym typeface="Old Standard TT"/>
            </a:endParaRPr>
          </a:p>
          <a:p>
            <a:pPr indent="-381000" lvl="0" marL="457200" rtl="0" algn="l">
              <a:spcBef>
                <a:spcPts val="0"/>
              </a:spcBef>
              <a:spcAft>
                <a:spcPts val="0"/>
              </a:spcAft>
              <a:buClr>
                <a:srgbClr val="FFFFFF"/>
              </a:buClr>
              <a:buSzPts val="2400"/>
              <a:buFont typeface="Old Standard TT"/>
              <a:buChar char="●"/>
            </a:pPr>
            <a:r>
              <a:rPr lang="en" sz="2400">
                <a:solidFill>
                  <a:srgbClr val="FFFFFF"/>
                </a:solidFill>
                <a:latin typeface="Old Standard TT"/>
                <a:ea typeface="Old Standard TT"/>
                <a:cs typeface="Old Standard TT"/>
                <a:sym typeface="Old Standard TT"/>
              </a:rPr>
              <a:t>US puts an oil embargo on Japan</a:t>
            </a:r>
            <a:endParaRPr sz="2400">
              <a:solidFill>
                <a:srgbClr val="FFFFFF"/>
              </a:solidFill>
              <a:latin typeface="Old Standard TT"/>
              <a:ea typeface="Old Standard TT"/>
              <a:cs typeface="Old Standard TT"/>
              <a:sym typeface="Old Standard TT"/>
            </a:endParaRPr>
          </a:p>
          <a:p>
            <a:pPr indent="-381000" lvl="0" marL="457200" rtl="0" algn="l">
              <a:spcBef>
                <a:spcPts val="0"/>
              </a:spcBef>
              <a:spcAft>
                <a:spcPts val="0"/>
              </a:spcAft>
              <a:buClr>
                <a:srgbClr val="FFFFFF"/>
              </a:buClr>
              <a:buSzPts val="2400"/>
              <a:buFont typeface="Old Standard TT"/>
              <a:buChar char="●"/>
            </a:pPr>
            <a:r>
              <a:rPr lang="en" sz="2400">
                <a:solidFill>
                  <a:srgbClr val="FFFFFF"/>
                </a:solidFill>
                <a:latin typeface="Old Standard TT"/>
                <a:ea typeface="Old Standard TT"/>
                <a:cs typeface="Old Standard TT"/>
                <a:sym typeface="Old Standard TT"/>
              </a:rPr>
              <a:t>December 7, 1941 over several hours Japan attacks Pearl Harbor where the US Pacific Fleet is located</a:t>
            </a:r>
            <a:endParaRPr sz="2400">
              <a:solidFill>
                <a:srgbClr val="FFFFFF"/>
              </a:solidFill>
              <a:latin typeface="Old Standard TT"/>
              <a:ea typeface="Old Standard TT"/>
              <a:cs typeface="Old Standard TT"/>
              <a:sym typeface="Old Standard TT"/>
            </a:endParaRPr>
          </a:p>
          <a:p>
            <a:pPr indent="0" lvl="0" marL="0" rtl="0" algn="l">
              <a:spcBef>
                <a:spcPts val="0"/>
              </a:spcBef>
              <a:spcAft>
                <a:spcPts val="0"/>
              </a:spcAft>
              <a:buNone/>
            </a:pPr>
            <a:r>
              <a:t/>
            </a:r>
            <a:endParaRPr>
              <a:solidFill>
                <a:srgbClr val="FFFFFF"/>
              </a:solidFill>
              <a:latin typeface="Old Standard TT"/>
              <a:ea typeface="Old Standard TT"/>
              <a:cs typeface="Old Standard TT"/>
              <a:sym typeface="Old Standard T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On December 7, 1941 the Japanese attached Pearl Harbor, Hawaii leading the United States into World War II.  Learn about the attack on Pearl Harbor in this middle school friendly video.&#10;&#10;To watch the full episode visit: https://airandspace.si.edu/events/victory-japan-and-end-wwii  &#10;&#10;For lesson plans for the episide please visit the STEM in 30 collection on Smithsonian Learning Lab: https://learninglab.si.edu/collections/world-war-ii/6Yc7MtgiNxdvFTjq#r/  &#10;&#10;For more FREE teacher resources from the Smithsonian’s National Air and Space Museum visit STEM in 30, the museum's Emmy nominated TV show for middle school students: https://airandspace.si.edu/stem-30" id="115" name="Google Shape;115;p21" title="The Attack on Pearl Harbor">
            <a:hlinkClick r:id="rId3"/>
          </p:cNvPr>
          <p:cNvPicPr preferRelativeResize="0"/>
          <p:nvPr/>
        </p:nvPicPr>
        <p:blipFill>
          <a:blip r:embed="rId4">
            <a:alphaModFix/>
          </a:blip>
          <a:stretch>
            <a:fillRect/>
          </a:stretch>
        </p:blipFill>
        <p:spPr>
          <a:xfrm>
            <a:off x="2286000" y="98907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