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5" r:id="rId2"/>
    <p:sldId id="266" r:id="rId3"/>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1"/>
    <p:restoredTop sz="94700"/>
  </p:normalViewPr>
  <p:slideViewPr>
    <p:cSldViewPr snapToGrid="0" snapToObjects="1">
      <p:cViewPr varScale="1">
        <p:scale>
          <a:sx n="52" d="100"/>
          <a:sy n="52" d="100"/>
        </p:scale>
        <p:origin x="232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82CFD4-9096-4B43-B910-E368DA4C548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A956E-3189-CF42-944E-0D705FF5C80B}" type="slidenum">
              <a:rPr lang="en-US" smtClean="0"/>
              <a:t>‹#›</a:t>
            </a:fld>
            <a:endParaRPr lang="en-US"/>
          </a:p>
        </p:txBody>
      </p:sp>
    </p:spTree>
    <p:extLst>
      <p:ext uri="{BB962C8B-B14F-4D97-AF65-F5344CB8AC3E}">
        <p14:creationId xmlns:p14="http://schemas.microsoft.com/office/powerpoint/2010/main" val="363675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82CFD4-9096-4B43-B910-E368DA4C548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A956E-3189-CF42-944E-0D705FF5C80B}" type="slidenum">
              <a:rPr lang="en-US" smtClean="0"/>
              <a:t>‹#›</a:t>
            </a:fld>
            <a:endParaRPr lang="en-US"/>
          </a:p>
        </p:txBody>
      </p:sp>
    </p:spTree>
    <p:extLst>
      <p:ext uri="{BB962C8B-B14F-4D97-AF65-F5344CB8AC3E}">
        <p14:creationId xmlns:p14="http://schemas.microsoft.com/office/powerpoint/2010/main" val="787305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82CFD4-9096-4B43-B910-E368DA4C548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A956E-3189-CF42-944E-0D705FF5C80B}" type="slidenum">
              <a:rPr lang="en-US" smtClean="0"/>
              <a:t>‹#›</a:t>
            </a:fld>
            <a:endParaRPr lang="en-US"/>
          </a:p>
        </p:txBody>
      </p:sp>
    </p:spTree>
    <p:extLst>
      <p:ext uri="{BB962C8B-B14F-4D97-AF65-F5344CB8AC3E}">
        <p14:creationId xmlns:p14="http://schemas.microsoft.com/office/powerpoint/2010/main" val="208693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82CFD4-9096-4B43-B910-E368DA4C548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A956E-3189-CF42-944E-0D705FF5C80B}" type="slidenum">
              <a:rPr lang="en-US" smtClean="0"/>
              <a:t>‹#›</a:t>
            </a:fld>
            <a:endParaRPr lang="en-US"/>
          </a:p>
        </p:txBody>
      </p:sp>
    </p:spTree>
    <p:extLst>
      <p:ext uri="{BB962C8B-B14F-4D97-AF65-F5344CB8AC3E}">
        <p14:creationId xmlns:p14="http://schemas.microsoft.com/office/powerpoint/2010/main" val="241425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82CFD4-9096-4B43-B910-E368DA4C548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A956E-3189-CF42-944E-0D705FF5C80B}" type="slidenum">
              <a:rPr lang="en-US" smtClean="0"/>
              <a:t>‹#›</a:t>
            </a:fld>
            <a:endParaRPr lang="en-US"/>
          </a:p>
        </p:txBody>
      </p:sp>
    </p:spTree>
    <p:extLst>
      <p:ext uri="{BB962C8B-B14F-4D97-AF65-F5344CB8AC3E}">
        <p14:creationId xmlns:p14="http://schemas.microsoft.com/office/powerpoint/2010/main" val="2541564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82CFD4-9096-4B43-B910-E368DA4C548D}"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A956E-3189-CF42-944E-0D705FF5C80B}" type="slidenum">
              <a:rPr lang="en-US" smtClean="0"/>
              <a:t>‹#›</a:t>
            </a:fld>
            <a:endParaRPr lang="en-US"/>
          </a:p>
        </p:txBody>
      </p:sp>
    </p:spTree>
    <p:extLst>
      <p:ext uri="{BB962C8B-B14F-4D97-AF65-F5344CB8AC3E}">
        <p14:creationId xmlns:p14="http://schemas.microsoft.com/office/powerpoint/2010/main" val="1861598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82CFD4-9096-4B43-B910-E368DA4C548D}"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CA956E-3189-CF42-944E-0D705FF5C80B}" type="slidenum">
              <a:rPr lang="en-US" smtClean="0"/>
              <a:t>‹#›</a:t>
            </a:fld>
            <a:endParaRPr lang="en-US"/>
          </a:p>
        </p:txBody>
      </p:sp>
    </p:spTree>
    <p:extLst>
      <p:ext uri="{BB962C8B-B14F-4D97-AF65-F5344CB8AC3E}">
        <p14:creationId xmlns:p14="http://schemas.microsoft.com/office/powerpoint/2010/main" val="176832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82CFD4-9096-4B43-B910-E368DA4C548D}"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CA956E-3189-CF42-944E-0D705FF5C80B}" type="slidenum">
              <a:rPr lang="en-US" smtClean="0"/>
              <a:t>‹#›</a:t>
            </a:fld>
            <a:endParaRPr lang="en-US"/>
          </a:p>
        </p:txBody>
      </p:sp>
    </p:spTree>
    <p:extLst>
      <p:ext uri="{BB962C8B-B14F-4D97-AF65-F5344CB8AC3E}">
        <p14:creationId xmlns:p14="http://schemas.microsoft.com/office/powerpoint/2010/main" val="366282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2CFD4-9096-4B43-B910-E368DA4C548D}"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CA956E-3189-CF42-944E-0D705FF5C80B}" type="slidenum">
              <a:rPr lang="en-US" smtClean="0"/>
              <a:t>‹#›</a:t>
            </a:fld>
            <a:endParaRPr lang="en-US"/>
          </a:p>
        </p:txBody>
      </p:sp>
    </p:spTree>
    <p:extLst>
      <p:ext uri="{BB962C8B-B14F-4D97-AF65-F5344CB8AC3E}">
        <p14:creationId xmlns:p14="http://schemas.microsoft.com/office/powerpoint/2010/main" val="213462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E582CFD4-9096-4B43-B910-E368DA4C548D}"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A956E-3189-CF42-944E-0D705FF5C80B}" type="slidenum">
              <a:rPr lang="en-US" smtClean="0"/>
              <a:t>‹#›</a:t>
            </a:fld>
            <a:endParaRPr lang="en-US"/>
          </a:p>
        </p:txBody>
      </p:sp>
    </p:spTree>
    <p:extLst>
      <p:ext uri="{BB962C8B-B14F-4D97-AF65-F5344CB8AC3E}">
        <p14:creationId xmlns:p14="http://schemas.microsoft.com/office/powerpoint/2010/main" val="3174240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E582CFD4-9096-4B43-B910-E368DA4C548D}"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A956E-3189-CF42-944E-0D705FF5C80B}" type="slidenum">
              <a:rPr lang="en-US" smtClean="0"/>
              <a:t>‹#›</a:t>
            </a:fld>
            <a:endParaRPr lang="en-US"/>
          </a:p>
        </p:txBody>
      </p:sp>
    </p:spTree>
    <p:extLst>
      <p:ext uri="{BB962C8B-B14F-4D97-AF65-F5344CB8AC3E}">
        <p14:creationId xmlns:p14="http://schemas.microsoft.com/office/powerpoint/2010/main" val="2201450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E582CFD4-9096-4B43-B910-E368DA4C548D}" type="datetimeFigureOut">
              <a:rPr lang="en-US" smtClean="0"/>
              <a:t>8/3/2023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5FCA956E-3189-CF42-944E-0D705FF5C80B}" type="slidenum">
              <a:rPr lang="en-US" smtClean="0"/>
              <a:t>‹#›</a:t>
            </a:fld>
            <a:endParaRPr lang="en-US"/>
          </a:p>
        </p:txBody>
      </p:sp>
    </p:spTree>
    <p:extLst>
      <p:ext uri="{BB962C8B-B14F-4D97-AF65-F5344CB8AC3E}">
        <p14:creationId xmlns:p14="http://schemas.microsoft.com/office/powerpoint/2010/main" val="2263425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ounded Rectangle 154">
            <a:extLst>
              <a:ext uri="{FF2B5EF4-FFF2-40B4-BE49-F238E27FC236}">
                <a16:creationId xmlns:a16="http://schemas.microsoft.com/office/drawing/2014/main" id="{E57C5BCF-963C-454A-BC0F-E97A520299A9}"/>
              </a:ext>
            </a:extLst>
          </p:cNvPr>
          <p:cNvSpPr/>
          <p:nvPr/>
        </p:nvSpPr>
        <p:spPr>
          <a:xfrm>
            <a:off x="186704" y="8057195"/>
            <a:ext cx="5287349" cy="403697"/>
          </a:xfrm>
          <a:prstGeom prst="roundRect">
            <a:avLst>
              <a:gd name="adj" fmla="val 26887"/>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11" name="Rounded Rectangle 210">
            <a:extLst>
              <a:ext uri="{FF2B5EF4-FFF2-40B4-BE49-F238E27FC236}">
                <a16:creationId xmlns:a16="http://schemas.microsoft.com/office/drawing/2014/main" id="{BD5C1C83-29AC-BF4E-81EB-9E997FD8F5B0}"/>
              </a:ext>
            </a:extLst>
          </p:cNvPr>
          <p:cNvSpPr/>
          <p:nvPr/>
        </p:nvSpPr>
        <p:spPr>
          <a:xfrm>
            <a:off x="156918" y="8048846"/>
            <a:ext cx="5317135" cy="1498103"/>
          </a:xfrm>
          <a:prstGeom prst="roundRect">
            <a:avLst>
              <a:gd name="adj" fmla="val 691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209">
            <a:extLst>
              <a:ext uri="{FF2B5EF4-FFF2-40B4-BE49-F238E27FC236}">
                <a16:creationId xmlns:a16="http://schemas.microsoft.com/office/drawing/2014/main" id="{E8C4FB79-5470-CE42-8953-A1C0FCA9800A}"/>
              </a:ext>
            </a:extLst>
          </p:cNvPr>
          <p:cNvSpPr/>
          <p:nvPr/>
        </p:nvSpPr>
        <p:spPr>
          <a:xfrm>
            <a:off x="2983187" y="3967118"/>
            <a:ext cx="2924451" cy="3379363"/>
          </a:xfrm>
          <a:prstGeom prst="roundRect">
            <a:avLst>
              <a:gd name="adj" fmla="val 285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a:extLst>
              <a:ext uri="{FF2B5EF4-FFF2-40B4-BE49-F238E27FC236}">
                <a16:creationId xmlns:a16="http://schemas.microsoft.com/office/drawing/2014/main" id="{CA2AB68F-0E79-FD48-9FEA-B2E342D0762F}"/>
              </a:ext>
            </a:extLst>
          </p:cNvPr>
          <p:cNvSpPr/>
          <p:nvPr/>
        </p:nvSpPr>
        <p:spPr>
          <a:xfrm rot="787548">
            <a:off x="4798311" y="7469998"/>
            <a:ext cx="324604" cy="452965"/>
          </a:xfrm>
          <a:prstGeom prst="roundRect">
            <a:avLst>
              <a:gd name="adj" fmla="val 20141"/>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a:extLst>
              <a:ext uri="{FF2B5EF4-FFF2-40B4-BE49-F238E27FC236}">
                <a16:creationId xmlns:a16="http://schemas.microsoft.com/office/drawing/2014/main" id="{97CFB69C-7C05-F14C-A758-AFA750A57474}"/>
              </a:ext>
            </a:extLst>
          </p:cNvPr>
          <p:cNvSpPr/>
          <p:nvPr/>
        </p:nvSpPr>
        <p:spPr>
          <a:xfrm rot="959434">
            <a:off x="4868147" y="7518253"/>
            <a:ext cx="237233" cy="99657"/>
          </a:xfrm>
          <a:prstGeom prst="roundRect">
            <a:avLst>
              <a:gd name="adj" fmla="val 5000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a:extLst>
              <a:ext uri="{FF2B5EF4-FFF2-40B4-BE49-F238E27FC236}">
                <a16:creationId xmlns:a16="http://schemas.microsoft.com/office/drawing/2014/main" id="{D40F004D-087C-9C42-A6AE-59590046B28B}"/>
              </a:ext>
            </a:extLst>
          </p:cNvPr>
          <p:cNvSpPr/>
          <p:nvPr/>
        </p:nvSpPr>
        <p:spPr>
          <a:xfrm>
            <a:off x="4035954" y="7447861"/>
            <a:ext cx="324604" cy="452965"/>
          </a:xfrm>
          <a:prstGeom prst="roundRect">
            <a:avLst>
              <a:gd name="adj" fmla="val 20141"/>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a:extLst>
              <a:ext uri="{FF2B5EF4-FFF2-40B4-BE49-F238E27FC236}">
                <a16:creationId xmlns:a16="http://schemas.microsoft.com/office/drawing/2014/main" id="{ADBE9A39-D0AC-F847-912F-2C2DA29B987B}"/>
              </a:ext>
            </a:extLst>
          </p:cNvPr>
          <p:cNvSpPr/>
          <p:nvPr/>
        </p:nvSpPr>
        <p:spPr>
          <a:xfrm rot="21554514">
            <a:off x="4081127" y="7484191"/>
            <a:ext cx="237233" cy="99657"/>
          </a:xfrm>
          <a:prstGeom prst="roundRect">
            <a:avLst>
              <a:gd name="adj" fmla="val 5000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a:extLst>
              <a:ext uri="{FF2B5EF4-FFF2-40B4-BE49-F238E27FC236}">
                <a16:creationId xmlns:a16="http://schemas.microsoft.com/office/drawing/2014/main" id="{7A7453AF-AEA7-1147-AFDB-61D6DEFFF330}"/>
              </a:ext>
            </a:extLst>
          </p:cNvPr>
          <p:cNvSpPr/>
          <p:nvPr/>
        </p:nvSpPr>
        <p:spPr>
          <a:xfrm rot="20822767">
            <a:off x="3188546" y="7452633"/>
            <a:ext cx="324604" cy="452965"/>
          </a:xfrm>
          <a:prstGeom prst="roundRect">
            <a:avLst>
              <a:gd name="adj" fmla="val 20141"/>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a:extLst>
              <a:ext uri="{FF2B5EF4-FFF2-40B4-BE49-F238E27FC236}">
                <a16:creationId xmlns:a16="http://schemas.microsoft.com/office/drawing/2014/main" id="{730B76ED-BF2A-7941-8966-DDD17F2FC165}"/>
              </a:ext>
            </a:extLst>
          </p:cNvPr>
          <p:cNvSpPr/>
          <p:nvPr/>
        </p:nvSpPr>
        <p:spPr>
          <a:xfrm rot="20777281">
            <a:off x="3191789" y="7496647"/>
            <a:ext cx="237233" cy="99657"/>
          </a:xfrm>
          <a:prstGeom prst="roundRect">
            <a:avLst>
              <a:gd name="adj" fmla="val 5000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69BAED-99A8-504F-8FFF-87E0BCDF9CC6}"/>
              </a:ext>
            </a:extLst>
          </p:cNvPr>
          <p:cNvPicPr>
            <a:picLocks noChangeAspect="1"/>
          </p:cNvPicPr>
          <p:nvPr/>
        </p:nvPicPr>
        <p:blipFill>
          <a:blip r:embed="rId2"/>
          <a:stretch>
            <a:fillRect/>
          </a:stretch>
        </p:blipFill>
        <p:spPr>
          <a:xfrm>
            <a:off x="125358" y="6507324"/>
            <a:ext cx="8973209" cy="3226142"/>
          </a:xfrm>
          <a:prstGeom prst="rect">
            <a:avLst/>
          </a:prstGeom>
        </p:spPr>
      </p:pic>
      <p:pic>
        <p:nvPicPr>
          <p:cNvPr id="80" name="Picture 79">
            <a:extLst>
              <a:ext uri="{FF2B5EF4-FFF2-40B4-BE49-F238E27FC236}">
                <a16:creationId xmlns:a16="http://schemas.microsoft.com/office/drawing/2014/main" id="{291BCA9F-8EDF-C440-BC38-64EAE6411680}"/>
              </a:ext>
            </a:extLst>
          </p:cNvPr>
          <p:cNvPicPr>
            <a:picLocks noChangeAspect="1"/>
          </p:cNvPicPr>
          <p:nvPr/>
        </p:nvPicPr>
        <p:blipFill>
          <a:blip r:embed="rId3"/>
          <a:stretch>
            <a:fillRect/>
          </a:stretch>
        </p:blipFill>
        <p:spPr>
          <a:xfrm>
            <a:off x="-352524" y="-63593"/>
            <a:ext cx="8776956" cy="3423368"/>
          </a:xfrm>
          <a:prstGeom prst="rect">
            <a:avLst/>
          </a:prstGeom>
        </p:spPr>
      </p:pic>
      <p:sp>
        <p:nvSpPr>
          <p:cNvPr id="156" name="Rounded Rectangle 155">
            <a:extLst>
              <a:ext uri="{FF2B5EF4-FFF2-40B4-BE49-F238E27FC236}">
                <a16:creationId xmlns:a16="http://schemas.microsoft.com/office/drawing/2014/main" id="{19488027-5ED7-C64A-B670-38F77F166313}"/>
              </a:ext>
            </a:extLst>
          </p:cNvPr>
          <p:cNvSpPr/>
          <p:nvPr/>
        </p:nvSpPr>
        <p:spPr>
          <a:xfrm>
            <a:off x="2983188" y="2594888"/>
            <a:ext cx="4619063" cy="403697"/>
          </a:xfrm>
          <a:prstGeom prst="roundRect">
            <a:avLst>
              <a:gd name="adj" fmla="val 26887"/>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57" name="Rounded Rectangle 156">
            <a:extLst>
              <a:ext uri="{FF2B5EF4-FFF2-40B4-BE49-F238E27FC236}">
                <a16:creationId xmlns:a16="http://schemas.microsoft.com/office/drawing/2014/main" id="{BA925795-F4F1-DC44-AAF4-57DAA0A096EE}"/>
              </a:ext>
            </a:extLst>
          </p:cNvPr>
          <p:cNvSpPr/>
          <p:nvPr/>
        </p:nvSpPr>
        <p:spPr>
          <a:xfrm>
            <a:off x="186703" y="2601870"/>
            <a:ext cx="2696823" cy="403697"/>
          </a:xfrm>
          <a:prstGeom prst="roundRect">
            <a:avLst>
              <a:gd name="adj" fmla="val 26887"/>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208" name="Rounded Rectangle 207">
            <a:extLst>
              <a:ext uri="{FF2B5EF4-FFF2-40B4-BE49-F238E27FC236}">
                <a16:creationId xmlns:a16="http://schemas.microsoft.com/office/drawing/2014/main" id="{0E63D746-EECD-C94C-A361-E3E6AE1AFBF8}"/>
              </a:ext>
            </a:extLst>
          </p:cNvPr>
          <p:cNvSpPr/>
          <p:nvPr/>
        </p:nvSpPr>
        <p:spPr>
          <a:xfrm>
            <a:off x="2988788" y="2585392"/>
            <a:ext cx="4613464" cy="1297497"/>
          </a:xfrm>
          <a:prstGeom prst="roundRect">
            <a:avLst>
              <a:gd name="adj" fmla="val 891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208">
            <a:extLst>
              <a:ext uri="{FF2B5EF4-FFF2-40B4-BE49-F238E27FC236}">
                <a16:creationId xmlns:a16="http://schemas.microsoft.com/office/drawing/2014/main" id="{57C2ACF1-492C-5D43-9AFC-B8156075F7A9}"/>
              </a:ext>
            </a:extLst>
          </p:cNvPr>
          <p:cNvSpPr/>
          <p:nvPr/>
        </p:nvSpPr>
        <p:spPr>
          <a:xfrm>
            <a:off x="186703" y="2590381"/>
            <a:ext cx="2696824" cy="2994947"/>
          </a:xfrm>
          <a:prstGeom prst="roundRect">
            <a:avLst>
              <a:gd name="adj" fmla="val 333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a:extLst>
              <a:ext uri="{FF2B5EF4-FFF2-40B4-BE49-F238E27FC236}">
                <a16:creationId xmlns:a16="http://schemas.microsoft.com/office/drawing/2014/main" id="{51F40435-12B7-9747-B63E-39E91F3A3B1A}"/>
              </a:ext>
            </a:extLst>
          </p:cNvPr>
          <p:cNvSpPr/>
          <p:nvPr/>
        </p:nvSpPr>
        <p:spPr>
          <a:xfrm>
            <a:off x="186703" y="5669556"/>
            <a:ext cx="2699033" cy="2295061"/>
          </a:xfrm>
          <a:prstGeom prst="roundRect">
            <a:avLst>
              <a:gd name="adj" fmla="val 604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a:extLst>
              <a:ext uri="{FF2B5EF4-FFF2-40B4-BE49-F238E27FC236}">
                <a16:creationId xmlns:a16="http://schemas.microsoft.com/office/drawing/2014/main" id="{234DB290-FD3D-C748-99FB-B36815BD4818}"/>
              </a:ext>
            </a:extLst>
          </p:cNvPr>
          <p:cNvSpPr/>
          <p:nvPr/>
        </p:nvSpPr>
        <p:spPr>
          <a:xfrm>
            <a:off x="186703" y="5688847"/>
            <a:ext cx="2696823" cy="403697"/>
          </a:xfrm>
          <a:prstGeom prst="roundRect">
            <a:avLst>
              <a:gd name="adj" fmla="val 26887"/>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pic>
        <p:nvPicPr>
          <p:cNvPr id="225" name="Graphic 224" descr="OpenEnvelope">
            <a:extLst>
              <a:ext uri="{FF2B5EF4-FFF2-40B4-BE49-F238E27FC236}">
                <a16:creationId xmlns:a16="http://schemas.microsoft.com/office/drawing/2014/main" id="{98B888AE-CA0C-0C46-8FDD-114092C2EA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50398" y="3483659"/>
            <a:ext cx="349381" cy="349381"/>
          </a:xfrm>
          <a:prstGeom prst="rect">
            <a:avLst/>
          </a:prstGeom>
        </p:spPr>
      </p:pic>
      <p:pic>
        <p:nvPicPr>
          <p:cNvPr id="229" name="Graphic 228" descr="Receiver">
            <a:extLst>
              <a:ext uri="{FF2B5EF4-FFF2-40B4-BE49-F238E27FC236}">
                <a16:creationId xmlns:a16="http://schemas.microsoft.com/office/drawing/2014/main" id="{540873EA-0149-3E4D-AA69-4169A60F9C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54910" y="3508754"/>
            <a:ext cx="365086" cy="365086"/>
          </a:xfrm>
          <a:prstGeom prst="rect">
            <a:avLst/>
          </a:prstGeom>
        </p:spPr>
      </p:pic>
      <p:sp>
        <p:nvSpPr>
          <p:cNvPr id="102" name="Rounded Rectangle 101">
            <a:extLst>
              <a:ext uri="{FF2B5EF4-FFF2-40B4-BE49-F238E27FC236}">
                <a16:creationId xmlns:a16="http://schemas.microsoft.com/office/drawing/2014/main" id="{77726184-C178-3048-B560-AB08C8E1D9C3}"/>
              </a:ext>
            </a:extLst>
          </p:cNvPr>
          <p:cNvSpPr/>
          <p:nvPr/>
        </p:nvSpPr>
        <p:spPr>
          <a:xfrm>
            <a:off x="5983217" y="3968112"/>
            <a:ext cx="1570204" cy="403697"/>
          </a:xfrm>
          <a:prstGeom prst="roundRect">
            <a:avLst>
              <a:gd name="adj" fmla="val 23258"/>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03" name="Rounded Rectangle 102">
            <a:extLst>
              <a:ext uri="{FF2B5EF4-FFF2-40B4-BE49-F238E27FC236}">
                <a16:creationId xmlns:a16="http://schemas.microsoft.com/office/drawing/2014/main" id="{380DB799-539E-B941-B411-5BF7F33192C0}"/>
              </a:ext>
            </a:extLst>
          </p:cNvPr>
          <p:cNvSpPr/>
          <p:nvPr/>
        </p:nvSpPr>
        <p:spPr>
          <a:xfrm>
            <a:off x="5977596" y="3967117"/>
            <a:ext cx="1575824" cy="2482322"/>
          </a:xfrm>
          <a:prstGeom prst="roundRect">
            <a:avLst>
              <a:gd name="adj" fmla="val 832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CD813A69-6908-0E41-B828-EE2DCA859975}"/>
              </a:ext>
            </a:extLst>
          </p:cNvPr>
          <p:cNvSpPr txBox="1"/>
          <p:nvPr/>
        </p:nvSpPr>
        <p:spPr>
          <a:xfrm>
            <a:off x="3819601" y="2537207"/>
            <a:ext cx="2802536" cy="477054"/>
          </a:xfrm>
          <a:prstGeom prst="rect">
            <a:avLst/>
          </a:prstGeom>
          <a:noFill/>
        </p:spPr>
        <p:txBody>
          <a:bodyPr wrap="square" rtlCol="0">
            <a:spAutoFit/>
          </a:bodyPr>
          <a:lstStyle/>
          <a:p>
            <a:pPr algn="ctr"/>
            <a:r>
              <a:rPr lang="en-US" sz="2500" b="1" dirty="0">
                <a:solidFill>
                  <a:schemeClr val="bg1"/>
                </a:solidFill>
                <a:effectLst>
                  <a:outerShdw blurRad="50800" dist="38100" dir="2700000" algn="tl" rotWithShape="0">
                    <a:prstClr val="black">
                      <a:alpha val="40000"/>
                    </a:prstClr>
                  </a:outerShdw>
                </a:effectLst>
                <a:latin typeface="Century Gothic" panose="020B0502020202020204" pitchFamily="34" charset="0"/>
                <a:ea typeface="AGphiloSLOTHical Medium" panose="02000603000000000000" pitchFamily="2" charset="0"/>
              </a:rPr>
              <a:t>Contact Me</a:t>
            </a:r>
          </a:p>
        </p:txBody>
      </p:sp>
      <p:sp>
        <p:nvSpPr>
          <p:cNvPr id="86" name="TextBox 85">
            <a:extLst>
              <a:ext uri="{FF2B5EF4-FFF2-40B4-BE49-F238E27FC236}">
                <a16:creationId xmlns:a16="http://schemas.microsoft.com/office/drawing/2014/main" id="{BF2B5EFF-195F-F34D-A584-69B7A57A8A94}"/>
              </a:ext>
            </a:extLst>
          </p:cNvPr>
          <p:cNvSpPr txBox="1"/>
          <p:nvPr/>
        </p:nvSpPr>
        <p:spPr>
          <a:xfrm>
            <a:off x="1163387" y="7977638"/>
            <a:ext cx="3282068" cy="477054"/>
          </a:xfrm>
          <a:prstGeom prst="rect">
            <a:avLst/>
          </a:prstGeom>
          <a:noFill/>
        </p:spPr>
        <p:txBody>
          <a:bodyPr wrap="square" rtlCol="0">
            <a:spAutoFit/>
          </a:bodyPr>
          <a:lstStyle/>
          <a:p>
            <a:pPr algn="ctr"/>
            <a:r>
              <a:rPr lang="en-US" sz="2500" b="1" dirty="0">
                <a:solidFill>
                  <a:schemeClr val="bg1"/>
                </a:solidFill>
                <a:effectLst>
                  <a:outerShdw blurRad="50800" dist="38100" dir="2700000" algn="tl" rotWithShape="0">
                    <a:prstClr val="black">
                      <a:alpha val="40000"/>
                    </a:prstClr>
                  </a:outerShdw>
                </a:effectLst>
                <a:latin typeface="Century Gothic" panose="020B0502020202020204" pitchFamily="34" charset="0"/>
                <a:ea typeface="AGphiloSLOTHical Medium" panose="02000603000000000000" pitchFamily="2" charset="0"/>
              </a:rPr>
              <a:t>Reminders</a:t>
            </a:r>
          </a:p>
        </p:txBody>
      </p:sp>
      <p:sp>
        <p:nvSpPr>
          <p:cNvPr id="89" name="TextBox 88">
            <a:extLst>
              <a:ext uri="{FF2B5EF4-FFF2-40B4-BE49-F238E27FC236}">
                <a16:creationId xmlns:a16="http://schemas.microsoft.com/office/drawing/2014/main" id="{1EBC7EC8-AAC1-144A-BDB7-D9E7CD4F9078}"/>
              </a:ext>
            </a:extLst>
          </p:cNvPr>
          <p:cNvSpPr txBox="1"/>
          <p:nvPr/>
        </p:nvSpPr>
        <p:spPr>
          <a:xfrm>
            <a:off x="5928765" y="3917952"/>
            <a:ext cx="1673486" cy="461665"/>
          </a:xfrm>
          <a:prstGeom prst="rect">
            <a:avLst/>
          </a:prstGeom>
          <a:noFill/>
        </p:spPr>
        <p:txBody>
          <a:bodyPr wrap="square" rtlCol="0">
            <a:spAutoFit/>
          </a:bodyPr>
          <a:lstStyle/>
          <a:p>
            <a:pPr algn="ctr"/>
            <a:r>
              <a:rPr lang="en-US" sz="2400" b="1" dirty="0">
                <a:solidFill>
                  <a:schemeClr val="bg1"/>
                </a:solidFill>
                <a:effectLst>
                  <a:outerShdw blurRad="50800" dist="38100" dir="2700000" algn="tl" rotWithShape="0">
                    <a:prstClr val="black">
                      <a:alpha val="40000"/>
                    </a:prstClr>
                  </a:outerShdw>
                </a:effectLst>
                <a:latin typeface="Century Gothic" panose="020B0502020202020204" pitchFamily="34" charset="0"/>
                <a:ea typeface="AGphiloSLOTHical Medium" panose="02000603000000000000" pitchFamily="2" charset="0"/>
              </a:rPr>
              <a:t>At Home</a:t>
            </a:r>
          </a:p>
        </p:txBody>
      </p:sp>
      <p:sp>
        <p:nvSpPr>
          <p:cNvPr id="79" name="TextBox 78">
            <a:extLst>
              <a:ext uri="{FF2B5EF4-FFF2-40B4-BE49-F238E27FC236}">
                <a16:creationId xmlns:a16="http://schemas.microsoft.com/office/drawing/2014/main" id="{FB5C3BDB-8412-F144-AFDB-2233D6772136}"/>
              </a:ext>
            </a:extLst>
          </p:cNvPr>
          <p:cNvSpPr txBox="1"/>
          <p:nvPr/>
        </p:nvSpPr>
        <p:spPr>
          <a:xfrm>
            <a:off x="-206773" y="9791351"/>
            <a:ext cx="8193700" cy="276999"/>
          </a:xfrm>
          <a:prstGeom prst="rect">
            <a:avLst/>
          </a:prstGeom>
          <a:noFill/>
        </p:spPr>
        <p:txBody>
          <a:bodyPr wrap="square" rtlCol="0">
            <a:spAutoFit/>
          </a:bodyPr>
          <a:lstStyle/>
          <a:p>
            <a:pPr algn="ctr"/>
            <a:r>
              <a:rPr lang="en-US" sz="1160" dirty="0">
                <a:latin typeface="Century Gothic" panose="020B0502020202020204" pitchFamily="34" charset="0"/>
                <a:ea typeface="PBMochaMacchiato Medium" panose="02000603000000000000" pitchFamily="2" charset="0"/>
              </a:rPr>
              <a:t>At the end of the day, the most overwhelming key to a child's success is the positive involvement of parents. </a:t>
            </a:r>
          </a:p>
        </p:txBody>
      </p:sp>
      <p:sp>
        <p:nvSpPr>
          <p:cNvPr id="40" name="TextBox 39">
            <a:extLst>
              <a:ext uri="{FF2B5EF4-FFF2-40B4-BE49-F238E27FC236}">
                <a16:creationId xmlns:a16="http://schemas.microsoft.com/office/drawing/2014/main" id="{17CA9D71-5E9D-D848-A4B0-4C3DBF58C62D}"/>
              </a:ext>
            </a:extLst>
          </p:cNvPr>
          <p:cNvSpPr txBox="1"/>
          <p:nvPr/>
        </p:nvSpPr>
        <p:spPr>
          <a:xfrm>
            <a:off x="0" y="2537207"/>
            <a:ext cx="3068668" cy="461665"/>
          </a:xfrm>
          <a:prstGeom prst="rect">
            <a:avLst/>
          </a:prstGeom>
          <a:noFill/>
        </p:spPr>
        <p:txBody>
          <a:bodyPr wrap="square" rtlCol="0">
            <a:spAutoFit/>
          </a:bodyPr>
          <a:lstStyle/>
          <a:p>
            <a:pPr algn="ctr"/>
            <a:r>
              <a:rPr lang="en-US" sz="2400" b="1" dirty="0">
                <a:solidFill>
                  <a:schemeClr val="bg1"/>
                </a:solidFill>
                <a:effectLst>
                  <a:outerShdw blurRad="50800" dist="38100" dir="2700000" algn="tl" rotWithShape="0">
                    <a:prstClr val="black">
                      <a:alpha val="40000"/>
                    </a:prstClr>
                  </a:outerShdw>
                </a:effectLst>
                <a:latin typeface="Century Gothic" panose="020B0502020202020204" pitchFamily="34" charset="0"/>
                <a:ea typeface="AGphiloSLOTHical Medium" panose="02000603000000000000" pitchFamily="2" charset="0"/>
              </a:rPr>
              <a:t>Upcoming Events</a:t>
            </a:r>
          </a:p>
        </p:txBody>
      </p:sp>
      <p:sp>
        <p:nvSpPr>
          <p:cNvPr id="41" name="TextBox 40">
            <a:extLst>
              <a:ext uri="{FF2B5EF4-FFF2-40B4-BE49-F238E27FC236}">
                <a16:creationId xmlns:a16="http://schemas.microsoft.com/office/drawing/2014/main" id="{D347BA5B-DF7E-C34F-907D-2453640E4513}"/>
              </a:ext>
            </a:extLst>
          </p:cNvPr>
          <p:cNvSpPr txBox="1"/>
          <p:nvPr/>
        </p:nvSpPr>
        <p:spPr>
          <a:xfrm>
            <a:off x="3001172" y="2969677"/>
            <a:ext cx="4649909" cy="615553"/>
          </a:xfrm>
          <a:prstGeom prst="rect">
            <a:avLst/>
          </a:prstGeom>
          <a:noFill/>
        </p:spPr>
        <p:txBody>
          <a:bodyPr wrap="square" rtlCol="0">
            <a:spAutoFit/>
          </a:bodyPr>
          <a:lstStyle/>
          <a:p>
            <a:pPr algn="ctr"/>
            <a:r>
              <a:rPr lang="en-US" sz="1700" b="1" dirty="0">
                <a:latin typeface="Century Gothic" panose="020B0502020202020204" pitchFamily="34" charset="0"/>
                <a:ea typeface="BabblingElizabeth Medium" panose="02000603000000000000" pitchFamily="2" charset="0"/>
              </a:rPr>
              <a:t>Brittany Clark – Family Engagement Coordinator</a:t>
            </a:r>
          </a:p>
        </p:txBody>
      </p:sp>
      <p:sp>
        <p:nvSpPr>
          <p:cNvPr id="42" name="TextBox 41">
            <a:extLst>
              <a:ext uri="{FF2B5EF4-FFF2-40B4-BE49-F238E27FC236}">
                <a16:creationId xmlns:a16="http://schemas.microsoft.com/office/drawing/2014/main" id="{232ED43C-F0A9-4343-A1AE-8F710F9EA0BC}"/>
              </a:ext>
            </a:extLst>
          </p:cNvPr>
          <p:cNvSpPr txBox="1"/>
          <p:nvPr/>
        </p:nvSpPr>
        <p:spPr>
          <a:xfrm>
            <a:off x="3350848" y="3556352"/>
            <a:ext cx="1787156" cy="307777"/>
          </a:xfrm>
          <a:prstGeom prst="rect">
            <a:avLst/>
          </a:prstGeom>
          <a:noFill/>
        </p:spPr>
        <p:txBody>
          <a:bodyPr wrap="square" rtlCol="0">
            <a:spAutoFit/>
          </a:bodyPr>
          <a:lstStyle/>
          <a:p>
            <a:pPr algn="ctr"/>
            <a:r>
              <a:rPr lang="en-US" sz="1400" b="1" dirty="0">
                <a:latin typeface="Century Gothic" panose="020B0502020202020204" pitchFamily="34" charset="0"/>
                <a:ea typeface="BabblingElizabeth Medium" panose="02000603000000000000" pitchFamily="2" charset="0"/>
              </a:rPr>
              <a:t>478-988-6278</a:t>
            </a:r>
          </a:p>
        </p:txBody>
      </p:sp>
      <p:sp>
        <p:nvSpPr>
          <p:cNvPr id="43" name="TextBox 42">
            <a:extLst>
              <a:ext uri="{FF2B5EF4-FFF2-40B4-BE49-F238E27FC236}">
                <a16:creationId xmlns:a16="http://schemas.microsoft.com/office/drawing/2014/main" id="{78CA3989-952A-EB44-973C-5883494F725E}"/>
              </a:ext>
            </a:extLst>
          </p:cNvPr>
          <p:cNvSpPr txBox="1"/>
          <p:nvPr/>
        </p:nvSpPr>
        <p:spPr>
          <a:xfrm>
            <a:off x="5313175" y="3537649"/>
            <a:ext cx="2393401" cy="307777"/>
          </a:xfrm>
          <a:prstGeom prst="rect">
            <a:avLst/>
          </a:prstGeom>
          <a:noFill/>
        </p:spPr>
        <p:txBody>
          <a:bodyPr wrap="square" rtlCol="0">
            <a:spAutoFit/>
          </a:bodyPr>
          <a:lstStyle/>
          <a:p>
            <a:pPr algn="ctr"/>
            <a:r>
              <a:rPr lang="en-US" sz="1400" b="1" dirty="0">
                <a:latin typeface="Century Gothic" panose="020B0502020202020204" pitchFamily="34" charset="0"/>
                <a:ea typeface="BabblingElizabeth Medium" panose="02000603000000000000" pitchFamily="2" charset="0"/>
              </a:rPr>
              <a:t>Brittany.clark@hcbe.net</a:t>
            </a:r>
          </a:p>
        </p:txBody>
      </p:sp>
      <p:sp>
        <p:nvSpPr>
          <p:cNvPr id="44" name="TextBox 43">
            <a:extLst>
              <a:ext uri="{FF2B5EF4-FFF2-40B4-BE49-F238E27FC236}">
                <a16:creationId xmlns:a16="http://schemas.microsoft.com/office/drawing/2014/main" id="{26B4FB16-BD56-0544-9F54-3C923ACF3F7A}"/>
              </a:ext>
            </a:extLst>
          </p:cNvPr>
          <p:cNvSpPr txBox="1"/>
          <p:nvPr/>
        </p:nvSpPr>
        <p:spPr>
          <a:xfrm>
            <a:off x="186704" y="2963148"/>
            <a:ext cx="2757283" cy="2631490"/>
          </a:xfrm>
          <a:prstGeom prst="rect">
            <a:avLst/>
          </a:prstGeom>
          <a:noFill/>
        </p:spPr>
        <p:txBody>
          <a:bodyPr wrap="square" rtlCol="0">
            <a:spAutoFit/>
          </a:bodyPr>
          <a:lstStyle/>
          <a:p>
            <a:pPr algn="ctr"/>
            <a:r>
              <a:rPr lang="en-US" sz="1500" b="1" dirty="0">
                <a:latin typeface="Century Gothic" panose="020B0502020202020204" pitchFamily="34" charset="0"/>
              </a:rPr>
              <a:t>08/02 – First Day of School</a:t>
            </a:r>
          </a:p>
          <a:p>
            <a:pPr algn="ctr"/>
            <a:r>
              <a:rPr lang="en-US" sz="1500" b="1" dirty="0">
                <a:latin typeface="Century Gothic" panose="020B0502020202020204" pitchFamily="34" charset="0"/>
              </a:rPr>
              <a:t>08/16 – Fall Pictures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08/18 – Class Colors T-shirt Sale ends</a:t>
            </a:r>
            <a:endParaRPr lang="en-US" sz="1500" b="1" dirty="0">
              <a:latin typeface="Century Gothic" panose="020B0502020202020204" pitchFamily="34" charset="0"/>
            </a:endParaRPr>
          </a:p>
          <a:p>
            <a:pPr algn="ctr"/>
            <a:r>
              <a:rPr lang="en-US" sz="1500" b="1" dirty="0">
                <a:latin typeface="Century Gothic" panose="020B0502020202020204" pitchFamily="34" charset="0"/>
              </a:rPr>
              <a:t>08/25 – TES Spirit Day</a:t>
            </a:r>
          </a:p>
          <a:p>
            <a:pPr algn="ctr"/>
            <a:r>
              <a:rPr lang="en-US" sz="1500" b="1" dirty="0">
                <a:latin typeface="Century Gothic" panose="020B0502020202020204" pitchFamily="34" charset="0"/>
              </a:rPr>
              <a:t>08/29 – Title 1 Meeting and Open House </a:t>
            </a:r>
          </a:p>
          <a:p>
            <a:pPr algn="ctr"/>
            <a:r>
              <a:rPr lang="en-US" sz="1500" b="1" dirty="0">
                <a:latin typeface="Century Gothic" panose="020B0502020202020204" pitchFamily="34" charset="0"/>
              </a:rPr>
              <a:t>09/04-09/06 – Labor Day Holiday</a:t>
            </a:r>
          </a:p>
          <a:p>
            <a:pPr algn="ctr"/>
            <a:r>
              <a:rPr lang="en-US" sz="1500" b="1" dirty="0">
                <a:latin typeface="Century Gothic" panose="020B0502020202020204" pitchFamily="34" charset="0"/>
              </a:rPr>
              <a:t>09/01 – 09/08 – Book Fair</a:t>
            </a:r>
          </a:p>
          <a:p>
            <a:pPr algn="ctr"/>
            <a:r>
              <a:rPr lang="en-US" sz="1500" b="1" dirty="0">
                <a:latin typeface="Century Gothic" panose="020B0502020202020204" pitchFamily="34" charset="0"/>
              </a:rPr>
              <a:t>09/08 – Grandparents Day</a:t>
            </a:r>
          </a:p>
        </p:txBody>
      </p:sp>
      <p:sp>
        <p:nvSpPr>
          <p:cNvPr id="45" name="TextBox 44">
            <a:extLst>
              <a:ext uri="{FF2B5EF4-FFF2-40B4-BE49-F238E27FC236}">
                <a16:creationId xmlns:a16="http://schemas.microsoft.com/office/drawing/2014/main" id="{BE29B84E-8D90-3645-BBFE-79FDE3AD14E3}"/>
              </a:ext>
            </a:extLst>
          </p:cNvPr>
          <p:cNvSpPr txBox="1"/>
          <p:nvPr/>
        </p:nvSpPr>
        <p:spPr>
          <a:xfrm>
            <a:off x="239744" y="5604183"/>
            <a:ext cx="2643782" cy="477054"/>
          </a:xfrm>
          <a:prstGeom prst="rect">
            <a:avLst/>
          </a:prstGeom>
          <a:noFill/>
        </p:spPr>
        <p:txBody>
          <a:bodyPr wrap="square" rtlCol="0">
            <a:spAutoFit/>
          </a:bodyPr>
          <a:lstStyle/>
          <a:p>
            <a:pPr algn="ctr"/>
            <a:r>
              <a:rPr lang="en-US" sz="2500" b="1" dirty="0">
                <a:solidFill>
                  <a:schemeClr val="bg1"/>
                </a:solidFill>
                <a:effectLst>
                  <a:outerShdw blurRad="50800" dist="38100" dir="2700000" algn="tl" rotWithShape="0">
                    <a:prstClr val="black">
                      <a:alpha val="40000"/>
                    </a:prstClr>
                  </a:outerShdw>
                </a:effectLst>
                <a:latin typeface="Century Gothic" panose="020B0502020202020204" pitchFamily="34" charset="0"/>
                <a:ea typeface="AGphiloSLOTHical Medium" panose="02000603000000000000" pitchFamily="2" charset="0"/>
              </a:rPr>
              <a:t>Social Media</a:t>
            </a:r>
          </a:p>
        </p:txBody>
      </p:sp>
      <p:sp>
        <p:nvSpPr>
          <p:cNvPr id="46" name="TextBox 45">
            <a:extLst>
              <a:ext uri="{FF2B5EF4-FFF2-40B4-BE49-F238E27FC236}">
                <a16:creationId xmlns:a16="http://schemas.microsoft.com/office/drawing/2014/main" id="{3EA10A32-4F70-4A4A-AA1B-54251E5C5FA8}"/>
              </a:ext>
            </a:extLst>
          </p:cNvPr>
          <p:cNvSpPr txBox="1"/>
          <p:nvPr/>
        </p:nvSpPr>
        <p:spPr>
          <a:xfrm>
            <a:off x="-20259" y="6103331"/>
            <a:ext cx="2826325" cy="1346522"/>
          </a:xfrm>
          <a:prstGeom prst="rect">
            <a:avLst/>
          </a:prstGeom>
          <a:noFill/>
        </p:spPr>
        <p:txBody>
          <a:bodyPr wrap="square" rtlCol="0">
            <a:spAutoFit/>
          </a:bodyPr>
          <a:lstStyle/>
          <a:p>
            <a:pPr marL="285750" indent="-285750" algn="ctr">
              <a:buFont typeface="Wingdings" panose="05000000000000000000" pitchFamily="2" charset="2"/>
              <a:buChar char="v"/>
            </a:pPr>
            <a:r>
              <a:rPr lang="en-US" sz="1400" b="1" dirty="0">
                <a:latin typeface="Century Gothic" panose="020B0502020202020204" pitchFamily="34" charset="0"/>
              </a:rPr>
              <a:t>FACEBOOK – Tucker Elementary School</a:t>
            </a:r>
          </a:p>
          <a:p>
            <a:pPr marL="285750" indent="-285750" algn="ctr">
              <a:buFont typeface="Wingdings" panose="05000000000000000000" pitchFamily="2" charset="2"/>
              <a:buChar char="v"/>
            </a:pPr>
            <a:r>
              <a:rPr lang="en-US" sz="1400" b="1" dirty="0">
                <a:latin typeface="Century Gothic" panose="020B0502020202020204" pitchFamily="34" charset="0"/>
              </a:rPr>
              <a:t>Class Dojo! </a:t>
            </a:r>
          </a:p>
          <a:p>
            <a:pPr marL="285750" indent="-285750" algn="ctr">
              <a:buFont typeface="Wingdings" panose="05000000000000000000" pitchFamily="2" charset="2"/>
              <a:buChar char="v"/>
            </a:pPr>
            <a:r>
              <a:rPr lang="en-US" sz="1400" b="1" dirty="0">
                <a:latin typeface="Century Gothic" panose="020B0502020202020204" pitchFamily="34" charset="0"/>
              </a:rPr>
              <a:t>School’s website </a:t>
            </a:r>
          </a:p>
          <a:p>
            <a:pPr algn="ctr"/>
            <a:r>
              <a:rPr lang="en-US" sz="1400" b="1" dirty="0">
                <a:latin typeface="Century Gothic" panose="020B0502020202020204" pitchFamily="34" charset="0"/>
              </a:rPr>
              <a:t>https://tes.hcbe.net/</a:t>
            </a:r>
          </a:p>
          <a:p>
            <a:pPr algn="ctr"/>
            <a:endParaRPr lang="en-US" sz="1150" b="1" dirty="0">
              <a:latin typeface="Century Gothic" panose="020B0502020202020204" pitchFamily="34" charset="0"/>
            </a:endParaRPr>
          </a:p>
        </p:txBody>
      </p:sp>
      <p:pic>
        <p:nvPicPr>
          <p:cNvPr id="47" name="Picture 46"/>
          <p:cNvPicPr>
            <a:picLocks noChangeAspect="1"/>
          </p:cNvPicPr>
          <p:nvPr/>
        </p:nvPicPr>
        <p:blipFill>
          <a:blip r:embed="rId8"/>
          <a:stretch>
            <a:fillRect/>
          </a:stretch>
        </p:blipFill>
        <p:spPr>
          <a:xfrm>
            <a:off x="338012" y="7217184"/>
            <a:ext cx="548688" cy="615749"/>
          </a:xfrm>
          <a:prstGeom prst="rect">
            <a:avLst/>
          </a:prstGeom>
        </p:spPr>
      </p:pic>
      <p:pic>
        <p:nvPicPr>
          <p:cNvPr id="48" name="Picture 47"/>
          <p:cNvPicPr>
            <a:picLocks noChangeAspect="1"/>
          </p:cNvPicPr>
          <p:nvPr/>
        </p:nvPicPr>
        <p:blipFill>
          <a:blip r:embed="rId9"/>
          <a:stretch>
            <a:fillRect/>
          </a:stretch>
        </p:blipFill>
        <p:spPr>
          <a:xfrm>
            <a:off x="1081980" y="7271062"/>
            <a:ext cx="621846" cy="609653"/>
          </a:xfrm>
          <a:prstGeom prst="rect">
            <a:avLst/>
          </a:prstGeom>
        </p:spPr>
      </p:pic>
      <p:pic>
        <p:nvPicPr>
          <p:cNvPr id="49" name="Picture 48"/>
          <p:cNvPicPr>
            <a:picLocks noChangeAspect="1"/>
          </p:cNvPicPr>
          <p:nvPr/>
        </p:nvPicPr>
        <p:blipFill>
          <a:blip r:embed="rId10"/>
          <a:stretch>
            <a:fillRect/>
          </a:stretch>
        </p:blipFill>
        <p:spPr>
          <a:xfrm>
            <a:off x="1851283" y="7309730"/>
            <a:ext cx="682811" cy="560881"/>
          </a:xfrm>
          <a:prstGeom prst="rect">
            <a:avLst/>
          </a:prstGeom>
        </p:spPr>
      </p:pic>
      <p:sp>
        <p:nvSpPr>
          <p:cNvPr id="50" name="TextBox 49"/>
          <p:cNvSpPr txBox="1"/>
          <p:nvPr/>
        </p:nvSpPr>
        <p:spPr>
          <a:xfrm>
            <a:off x="5956469" y="4322110"/>
            <a:ext cx="1575824" cy="2185214"/>
          </a:xfrm>
          <a:prstGeom prst="rect">
            <a:avLst/>
          </a:prstGeom>
          <a:noFill/>
        </p:spPr>
        <p:txBody>
          <a:bodyPr wrap="square" rtlCol="0">
            <a:spAutoFit/>
          </a:bodyPr>
          <a:lstStyle/>
          <a:p>
            <a:pPr algn="ctr"/>
            <a:r>
              <a:rPr lang="en-US" sz="1700" b="1" dirty="0">
                <a:latin typeface="Century Gothic" panose="020B0502020202020204" pitchFamily="34" charset="0"/>
              </a:rPr>
              <a:t>Students read a selected book at their grade level for 20 minutes every night! </a:t>
            </a:r>
          </a:p>
        </p:txBody>
      </p:sp>
      <p:pic>
        <p:nvPicPr>
          <p:cNvPr id="51" name="Picture 50"/>
          <p:cNvPicPr>
            <a:picLocks noChangeAspect="1"/>
          </p:cNvPicPr>
          <p:nvPr/>
        </p:nvPicPr>
        <p:blipFill>
          <a:blip r:embed="rId11"/>
          <a:stretch>
            <a:fillRect/>
          </a:stretch>
        </p:blipFill>
        <p:spPr>
          <a:xfrm>
            <a:off x="3513888" y="3940941"/>
            <a:ext cx="1806639" cy="906834"/>
          </a:xfrm>
          <a:prstGeom prst="rect">
            <a:avLst/>
          </a:prstGeom>
        </p:spPr>
      </p:pic>
      <p:sp>
        <p:nvSpPr>
          <p:cNvPr id="52" name="Rectangle 51"/>
          <p:cNvSpPr/>
          <p:nvPr/>
        </p:nvSpPr>
        <p:spPr>
          <a:xfrm>
            <a:off x="2902104" y="4791936"/>
            <a:ext cx="2902368" cy="2862322"/>
          </a:xfrm>
          <a:prstGeom prst="rect">
            <a:avLst/>
          </a:prstGeom>
        </p:spPr>
        <p:txBody>
          <a:bodyPr wrap="square">
            <a:spAutoFit/>
          </a:bodyPr>
          <a:lstStyle/>
          <a:p>
            <a:pPr algn="ctr"/>
            <a:r>
              <a:rPr lang="en-US" sz="2200" b="1" dirty="0">
                <a:latin typeface="Century Gothic" panose="020B0502020202020204" pitchFamily="34" charset="0"/>
              </a:rPr>
              <a:t>Tucker Tiger Expectations:</a:t>
            </a:r>
          </a:p>
          <a:p>
            <a:pPr algn="ctr"/>
            <a:r>
              <a:rPr lang="en-US" sz="2400" b="1" dirty="0">
                <a:latin typeface="Century Gothic" panose="020B0502020202020204" pitchFamily="34" charset="0"/>
              </a:rPr>
              <a:t>BE Kind</a:t>
            </a:r>
          </a:p>
          <a:p>
            <a:pPr algn="ctr"/>
            <a:r>
              <a:rPr lang="en-US" sz="2400" b="1" dirty="0">
                <a:latin typeface="Century Gothic" panose="020B0502020202020204" pitchFamily="34" charset="0"/>
              </a:rPr>
              <a:t>BE Engaged</a:t>
            </a:r>
          </a:p>
          <a:p>
            <a:pPr algn="ctr"/>
            <a:r>
              <a:rPr lang="en-US" sz="2400" b="1" dirty="0">
                <a:latin typeface="Century Gothic" panose="020B0502020202020204" pitchFamily="34" charset="0"/>
              </a:rPr>
              <a:t>BE Responsible</a:t>
            </a:r>
          </a:p>
          <a:p>
            <a:pPr algn="ctr"/>
            <a:r>
              <a:rPr lang="en-US" sz="2400" b="1" dirty="0">
                <a:latin typeface="Century Gothic" panose="020B0502020202020204" pitchFamily="34" charset="0"/>
              </a:rPr>
              <a:t>BE Safe</a:t>
            </a:r>
          </a:p>
          <a:p>
            <a:pPr algn="ctr"/>
            <a:r>
              <a:rPr lang="en-US" sz="2400" b="1">
                <a:latin typeface="Century Gothic" panose="020B0502020202020204" pitchFamily="34" charset="0"/>
              </a:rPr>
              <a:t>BE Mindful</a:t>
            </a:r>
            <a:endParaRPr lang="en-US" sz="2400" b="1" dirty="0">
              <a:latin typeface="Century Gothic" panose="020B0502020202020204" pitchFamily="34" charset="0"/>
            </a:endParaRPr>
          </a:p>
          <a:p>
            <a:endParaRPr lang="en-US" sz="1600" b="1" dirty="0">
              <a:latin typeface="Century Gothic" panose="020B0502020202020204" pitchFamily="34" charset="0"/>
            </a:endParaRPr>
          </a:p>
        </p:txBody>
      </p:sp>
      <p:sp>
        <p:nvSpPr>
          <p:cNvPr id="53" name="TextBox 52">
            <a:extLst>
              <a:ext uri="{FF2B5EF4-FFF2-40B4-BE49-F238E27FC236}">
                <a16:creationId xmlns:a16="http://schemas.microsoft.com/office/drawing/2014/main" id="{C4E048B0-FD4A-7D47-A79F-F71A93C016DE}"/>
              </a:ext>
            </a:extLst>
          </p:cNvPr>
          <p:cNvSpPr txBox="1"/>
          <p:nvPr/>
        </p:nvSpPr>
        <p:spPr>
          <a:xfrm>
            <a:off x="125358" y="8454692"/>
            <a:ext cx="5265870" cy="1107996"/>
          </a:xfrm>
          <a:prstGeom prst="rect">
            <a:avLst/>
          </a:prstGeom>
          <a:noFill/>
        </p:spPr>
        <p:txBody>
          <a:bodyPr wrap="square" rtlCol="0">
            <a:spAutoFit/>
          </a:bodyPr>
          <a:lstStyle/>
          <a:p>
            <a:pPr algn="ctr"/>
            <a:r>
              <a:rPr lang="en-US" sz="1320" b="1" dirty="0">
                <a:latin typeface="Century Gothic" panose="020B0502020202020204" pitchFamily="34" charset="0"/>
              </a:rPr>
              <a:t>Graded papers and school communication notices will</a:t>
            </a:r>
          </a:p>
          <a:p>
            <a:pPr algn="ctr"/>
            <a:r>
              <a:rPr lang="en-US" sz="1320" b="1" dirty="0">
                <a:latin typeface="Century Gothic" panose="020B0502020202020204" pitchFamily="34" charset="0"/>
              </a:rPr>
              <a:t>be sent home on Thursdays. Please be sure to check your Tigers backpack for this folder for important information.</a:t>
            </a:r>
          </a:p>
          <a:p>
            <a:pPr algn="ctr"/>
            <a:r>
              <a:rPr lang="en-US" sz="1320" b="1" dirty="0">
                <a:latin typeface="Century Gothic" panose="020B0502020202020204" pitchFamily="34" charset="0"/>
              </a:rPr>
              <a:t>Don’t forget to send a water bottle with your student each and every day. </a:t>
            </a:r>
          </a:p>
        </p:txBody>
      </p:sp>
    </p:spTree>
    <p:extLst>
      <p:ext uri="{BB962C8B-B14F-4D97-AF65-F5344CB8AC3E}">
        <p14:creationId xmlns:p14="http://schemas.microsoft.com/office/powerpoint/2010/main" val="429310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6698" y="4693834"/>
            <a:ext cx="7390985" cy="524255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BBC1D28-7806-B74A-BE90-B67C87EF8DED}"/>
              </a:ext>
            </a:extLst>
          </p:cNvPr>
          <p:cNvPicPr>
            <a:picLocks noChangeAspect="1"/>
          </p:cNvPicPr>
          <p:nvPr/>
        </p:nvPicPr>
        <p:blipFill rotWithShape="1">
          <a:blip r:embed="rId2"/>
          <a:srcRect t="64755"/>
          <a:stretch/>
        </p:blipFill>
        <p:spPr>
          <a:xfrm>
            <a:off x="-4543304" y="587147"/>
            <a:ext cx="13362432" cy="1323439"/>
          </a:xfrm>
          <a:prstGeom prst="rect">
            <a:avLst/>
          </a:prstGeom>
        </p:spPr>
      </p:pic>
      <p:sp>
        <p:nvSpPr>
          <p:cNvPr id="6" name="Rectangle 5"/>
          <p:cNvSpPr/>
          <p:nvPr/>
        </p:nvSpPr>
        <p:spPr>
          <a:xfrm>
            <a:off x="248372" y="0"/>
            <a:ext cx="7319311"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TUCKER ELEMENTARY SCHOOL</a:t>
            </a:r>
          </a:p>
        </p:txBody>
      </p:sp>
      <p:sp>
        <p:nvSpPr>
          <p:cNvPr id="7" name="TextBox 6"/>
          <p:cNvSpPr txBox="1"/>
          <p:nvPr/>
        </p:nvSpPr>
        <p:spPr>
          <a:xfrm>
            <a:off x="93501" y="930028"/>
            <a:ext cx="7678899" cy="380719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2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Dear Tucker Families,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2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hope everyone had a great summer filled with lots fun and rest. We are happy to see all of you and are excited to start our 2023-2024 school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2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2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school day starts promptly at 8:30AM.  Students dropped off after this time must have an adult check in the student. School dismissal is at 3:30PM. For safety reasons, </a:t>
            </a:r>
            <a:r>
              <a:rPr lang="en-US" sz="1420" dirty="0">
                <a:solidFill>
                  <a:prstClr val="black"/>
                </a:solidFill>
                <a:latin typeface="Century Gothic" panose="020B0502020202020204" pitchFamily="34" charset="0"/>
              </a:rPr>
              <a:t>w</a:t>
            </a:r>
            <a:r>
              <a:rPr kumimoji="0" lang="en-US" sz="142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 can’t make changes to transportation or do early dismissal after 3:00PM. Be sure to have your ID available if checking out your Tucker Tiger for early dismissal. Reach out to TES front office to schedule a conference or get questions answered at any time at 478-988-6278.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2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2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Please encourage your Tucker Tiger to take advantage of the free breakfast and lunch programs offered to all students.  Students have the option to use the non-perishable food items from the Grab-N-Go breakfast or lunch for their snack later in the day.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2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2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hope each Tucker Tiger has a happy and successful 2023-2024 school year!</a:t>
            </a:r>
          </a:p>
        </p:txBody>
      </p:sp>
      <p:sp>
        <p:nvSpPr>
          <p:cNvPr id="8" name="TextBox 7"/>
          <p:cNvSpPr txBox="1"/>
          <p:nvPr/>
        </p:nvSpPr>
        <p:spPr>
          <a:xfrm>
            <a:off x="176698" y="4706027"/>
            <a:ext cx="7492070" cy="53399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Tips for the New School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Establish a routine</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 Children need plenty of sleep to be able to wake up ready for a new school day. Set a schedule for when your children will go to bed and when they will wake up, and stick to it! Getting enough sleep each night will ensure that your children are awake, alert, and ready to learn.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Prepare the night before</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 Mornings can be a stressful time, especially if you’re not prepared. Pack backpacks the night before so your children have time to check that they have all of their books, notebooks, and homework assignments. Set the backpacks by the door so your children can grab them as they run out the door in the morning. Pack lunches the night before so they are ready to go in the morning. Let your children lay out their clothes at night so they know exactly what they’ll put on the next day. Know what your children will eat for breakfast in the morning. Preparing for the next school day the night before can save you a lot of time and aggravation in the morning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Keep in contact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–Talk to your children’s teachers about their expectations, teaching style, discipline, etc. Once you’ve met their teachers, commit to staying in contact with them throughout the year. You can keep in contact by liking our Facebook page, joining your child’s Class Dojo, and checking Thursday Folders.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Be a role model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Your children learn from YOU! Show your children that school is important to you by talking to them about their day. Ask them open-ended questions (questions that cannot be answered with just a “yes” or a “no” answer) about their school experiences. Encourage your children to read by reading with them. Praise your children when they do their best on an assignment, test, or project.</a:t>
            </a:r>
          </a:p>
        </p:txBody>
      </p:sp>
    </p:spTree>
    <p:extLst>
      <p:ext uri="{BB962C8B-B14F-4D97-AF65-F5344CB8AC3E}">
        <p14:creationId xmlns:p14="http://schemas.microsoft.com/office/powerpoint/2010/main" val="36616557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TotalTime>
  <Words>710</Words>
  <Application>Microsoft Office PowerPoint</Application>
  <PresentationFormat>Custom</PresentationFormat>
  <Paragraphs>45</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Century Gothic</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Nannini</dc:creator>
  <cp:lastModifiedBy>Clark, Brittany</cp:lastModifiedBy>
  <cp:revision>13</cp:revision>
  <cp:lastPrinted>2023-08-02T16:53:31Z</cp:lastPrinted>
  <dcterms:created xsi:type="dcterms:W3CDTF">2019-05-20T18:34:58Z</dcterms:created>
  <dcterms:modified xsi:type="dcterms:W3CDTF">2023-08-03T14:44:30Z</dcterms:modified>
</cp:coreProperties>
</file>