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286" r:id="rId3"/>
    <p:sldId id="273" r:id="rId4"/>
    <p:sldId id="259" r:id="rId5"/>
    <p:sldId id="260" r:id="rId6"/>
    <p:sldId id="261" r:id="rId7"/>
    <p:sldId id="263" r:id="rId8"/>
    <p:sldId id="264" r:id="rId9"/>
    <p:sldId id="265" r:id="rId10"/>
    <p:sldId id="266" r:id="rId11"/>
    <p:sldId id="267" r:id="rId12"/>
    <p:sldId id="268" r:id="rId13"/>
    <p:sldId id="269" r:id="rId14"/>
    <p:sldId id="271" r:id="rId15"/>
    <p:sldId id="330" r:id="rId16"/>
    <p:sldId id="272" r:id="rId17"/>
    <p:sldId id="274" r:id="rId18"/>
    <p:sldId id="282" r:id="rId19"/>
    <p:sldId id="283" r:id="rId20"/>
    <p:sldId id="284" r:id="rId21"/>
    <p:sldId id="290" r:id="rId22"/>
    <p:sldId id="285" r:id="rId23"/>
    <p:sldId id="289" r:id="rId24"/>
    <p:sldId id="288" r:id="rId25"/>
    <p:sldId id="275" r:id="rId26"/>
    <p:sldId id="276" r:id="rId27"/>
    <p:sldId id="291" r:id="rId28"/>
    <p:sldId id="292" r:id="rId29"/>
    <p:sldId id="277" r:id="rId30"/>
    <p:sldId id="281" r:id="rId31"/>
    <p:sldId id="293" r:id="rId32"/>
    <p:sldId id="294" r:id="rId33"/>
    <p:sldId id="295" r:id="rId34"/>
    <p:sldId id="296" r:id="rId35"/>
    <p:sldId id="298" r:id="rId36"/>
    <p:sldId id="297" r:id="rId37"/>
    <p:sldId id="309" r:id="rId38"/>
    <p:sldId id="299" r:id="rId39"/>
    <p:sldId id="300" r:id="rId40"/>
    <p:sldId id="301" r:id="rId41"/>
    <p:sldId id="302" r:id="rId42"/>
    <p:sldId id="303" r:id="rId43"/>
    <p:sldId id="304" r:id="rId44"/>
    <p:sldId id="305" r:id="rId45"/>
    <p:sldId id="306" r:id="rId46"/>
    <p:sldId id="307" r:id="rId47"/>
    <p:sldId id="310" r:id="rId48"/>
    <p:sldId id="308" r:id="rId49"/>
    <p:sldId id="311" r:id="rId50"/>
    <p:sldId id="312" r:id="rId51"/>
    <p:sldId id="313" r:id="rId52"/>
    <p:sldId id="314" r:id="rId53"/>
    <p:sldId id="315" r:id="rId54"/>
    <p:sldId id="316" r:id="rId55"/>
    <p:sldId id="317" r:id="rId56"/>
    <p:sldId id="318" r:id="rId57"/>
    <p:sldId id="320" r:id="rId58"/>
    <p:sldId id="319" r:id="rId59"/>
    <p:sldId id="321" r:id="rId60"/>
    <p:sldId id="322" r:id="rId61"/>
    <p:sldId id="323" r:id="rId62"/>
    <p:sldId id="324" r:id="rId63"/>
    <p:sldId id="325" r:id="rId64"/>
    <p:sldId id="328" r:id="rId65"/>
    <p:sldId id="32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AA37AA-F41A-4E31-B160-40DEE92BE615}" type="datetimeFigureOut">
              <a:rPr lang="en-US" smtClean="0"/>
              <a:t>12/14/2023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AD7C42-B7F5-4D69-AEB1-C76C76F55E29}" type="slidenum">
              <a:rPr lang="en-US" smtClean="0"/>
              <a:t>‹#›</a:t>
            </a:fld>
            <a:endParaRPr lang="en-US"/>
          </a:p>
        </p:txBody>
      </p:sp>
    </p:spTree>
    <p:extLst>
      <p:ext uri="{BB962C8B-B14F-4D97-AF65-F5344CB8AC3E}">
        <p14:creationId xmlns:p14="http://schemas.microsoft.com/office/powerpoint/2010/main" val="48198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walk-through forms for framing</a:t>
            </a:r>
          </a:p>
        </p:txBody>
      </p:sp>
      <p:sp>
        <p:nvSpPr>
          <p:cNvPr id="4" name="Slide Number Placeholder 3"/>
          <p:cNvSpPr>
            <a:spLocks noGrp="1"/>
          </p:cNvSpPr>
          <p:nvPr>
            <p:ph type="sldNum" sz="quarter" idx="10"/>
          </p:nvPr>
        </p:nvSpPr>
        <p:spPr/>
        <p:txBody>
          <a:bodyPr/>
          <a:lstStyle/>
          <a:p>
            <a:fld id="{2FAD7C42-B7F5-4D69-AEB1-C76C76F55E29}" type="slidenum">
              <a:rPr lang="en-US" smtClean="0"/>
              <a:t>12</a:t>
            </a:fld>
            <a:endParaRPr lang="en-US"/>
          </a:p>
        </p:txBody>
      </p:sp>
    </p:spTree>
    <p:extLst>
      <p:ext uri="{BB962C8B-B14F-4D97-AF65-F5344CB8AC3E}">
        <p14:creationId xmlns:p14="http://schemas.microsoft.com/office/powerpoint/2010/main" val="2897516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like your job? Would you do it for free?</a:t>
            </a:r>
          </a:p>
        </p:txBody>
      </p:sp>
      <p:sp>
        <p:nvSpPr>
          <p:cNvPr id="4" name="Slide Number Placeholder 3"/>
          <p:cNvSpPr>
            <a:spLocks noGrp="1"/>
          </p:cNvSpPr>
          <p:nvPr>
            <p:ph type="sldNum" sz="quarter" idx="10"/>
          </p:nvPr>
        </p:nvSpPr>
        <p:spPr/>
        <p:txBody>
          <a:bodyPr/>
          <a:lstStyle/>
          <a:p>
            <a:fld id="{2FAD7C42-B7F5-4D69-AEB1-C76C76F55E29}" type="slidenum">
              <a:rPr lang="en-US" smtClean="0"/>
              <a:t>53</a:t>
            </a:fld>
            <a:endParaRPr lang="en-US"/>
          </a:p>
        </p:txBody>
      </p:sp>
    </p:spTree>
    <p:extLst>
      <p:ext uri="{BB962C8B-B14F-4D97-AF65-F5344CB8AC3E}">
        <p14:creationId xmlns:p14="http://schemas.microsoft.com/office/powerpoint/2010/main" val="200113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Least utilized of all five</a:t>
            </a:r>
            <a:r>
              <a:rPr lang="en-US" baseline="0" dirty="0"/>
              <a:t> techniques. WHY?</a:t>
            </a:r>
            <a:endParaRPr lang="en-US" dirty="0"/>
          </a:p>
        </p:txBody>
      </p:sp>
      <p:sp>
        <p:nvSpPr>
          <p:cNvPr id="4" name="Slide Number Placeholder 3"/>
          <p:cNvSpPr>
            <a:spLocks noGrp="1"/>
          </p:cNvSpPr>
          <p:nvPr>
            <p:ph type="sldNum" sz="quarter" idx="10"/>
          </p:nvPr>
        </p:nvSpPr>
        <p:spPr/>
        <p:txBody>
          <a:bodyPr/>
          <a:lstStyle/>
          <a:p>
            <a:fld id="{2FAD7C42-B7F5-4D69-AEB1-C76C76F55E29}" type="slidenum">
              <a:rPr lang="en-US" smtClean="0"/>
              <a:t>55</a:t>
            </a:fld>
            <a:endParaRPr lang="en-US"/>
          </a:p>
        </p:txBody>
      </p:sp>
    </p:spTree>
    <p:extLst>
      <p:ext uri="{BB962C8B-B14F-4D97-AF65-F5344CB8AC3E}">
        <p14:creationId xmlns:p14="http://schemas.microsoft.com/office/powerpoint/2010/main" val="2117407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Increases rigor!!!!</a:t>
            </a:r>
          </a:p>
        </p:txBody>
      </p:sp>
      <p:sp>
        <p:nvSpPr>
          <p:cNvPr id="4" name="Slide Number Placeholder 3"/>
          <p:cNvSpPr>
            <a:spLocks noGrp="1"/>
          </p:cNvSpPr>
          <p:nvPr>
            <p:ph type="sldNum" sz="quarter" idx="10"/>
          </p:nvPr>
        </p:nvSpPr>
        <p:spPr/>
        <p:txBody>
          <a:bodyPr/>
          <a:lstStyle/>
          <a:p>
            <a:fld id="{2FAD7C42-B7F5-4D69-AEB1-C76C76F55E29}" type="slidenum">
              <a:rPr lang="en-US" smtClean="0"/>
              <a:t>57</a:t>
            </a:fld>
            <a:endParaRPr lang="en-US"/>
          </a:p>
        </p:txBody>
      </p:sp>
    </p:spTree>
    <p:extLst>
      <p:ext uri="{BB962C8B-B14F-4D97-AF65-F5344CB8AC3E}">
        <p14:creationId xmlns:p14="http://schemas.microsoft.com/office/powerpoint/2010/main" val="4005822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walk-through form</a:t>
            </a:r>
          </a:p>
        </p:txBody>
      </p:sp>
      <p:sp>
        <p:nvSpPr>
          <p:cNvPr id="4" name="Slide Number Placeholder 3"/>
          <p:cNvSpPr>
            <a:spLocks noGrp="1"/>
          </p:cNvSpPr>
          <p:nvPr>
            <p:ph type="sldNum" sz="quarter" idx="10"/>
          </p:nvPr>
        </p:nvSpPr>
        <p:spPr/>
        <p:txBody>
          <a:bodyPr/>
          <a:lstStyle/>
          <a:p>
            <a:fld id="{2FAD7C42-B7F5-4D69-AEB1-C76C76F55E29}" type="slidenum">
              <a:rPr lang="en-US" smtClean="0"/>
              <a:t>63</a:t>
            </a:fld>
            <a:endParaRPr lang="en-US"/>
          </a:p>
        </p:txBody>
      </p:sp>
    </p:spTree>
    <p:extLst>
      <p:ext uri="{BB962C8B-B14F-4D97-AF65-F5344CB8AC3E}">
        <p14:creationId xmlns:p14="http://schemas.microsoft.com/office/powerpoint/2010/main" val="3190372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 of TTESS rubric to see parallel in “Proficient” column.</a:t>
            </a:r>
          </a:p>
        </p:txBody>
      </p:sp>
      <p:sp>
        <p:nvSpPr>
          <p:cNvPr id="4" name="Slide Number Placeholder 3"/>
          <p:cNvSpPr>
            <a:spLocks noGrp="1"/>
          </p:cNvSpPr>
          <p:nvPr>
            <p:ph type="sldNum" sz="quarter" idx="10"/>
          </p:nvPr>
        </p:nvSpPr>
        <p:spPr/>
        <p:txBody>
          <a:bodyPr/>
          <a:lstStyle/>
          <a:p>
            <a:fld id="{2FAD7C42-B7F5-4D69-AEB1-C76C76F55E29}" type="slidenum">
              <a:rPr lang="en-US" smtClean="0"/>
              <a:t>64</a:t>
            </a:fld>
            <a:endParaRPr lang="en-US"/>
          </a:p>
        </p:txBody>
      </p:sp>
    </p:spTree>
    <p:extLst>
      <p:ext uri="{BB962C8B-B14F-4D97-AF65-F5344CB8AC3E}">
        <p14:creationId xmlns:p14="http://schemas.microsoft.com/office/powerpoint/2010/main" val="1855140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walkthrough piece on framing</a:t>
            </a:r>
          </a:p>
        </p:txBody>
      </p:sp>
      <p:sp>
        <p:nvSpPr>
          <p:cNvPr id="4" name="Slide Number Placeholder 3"/>
          <p:cNvSpPr>
            <a:spLocks noGrp="1"/>
          </p:cNvSpPr>
          <p:nvPr>
            <p:ph type="sldNum" sz="quarter" idx="10"/>
          </p:nvPr>
        </p:nvSpPr>
        <p:spPr/>
        <p:txBody>
          <a:bodyPr/>
          <a:lstStyle/>
          <a:p>
            <a:fld id="{2FAD7C42-B7F5-4D69-AEB1-C76C76F55E29}" type="slidenum">
              <a:rPr lang="en-US" smtClean="0"/>
              <a:t>13</a:t>
            </a:fld>
            <a:endParaRPr lang="en-US"/>
          </a:p>
        </p:txBody>
      </p:sp>
    </p:spTree>
    <p:extLst>
      <p:ext uri="{BB962C8B-B14F-4D97-AF65-F5344CB8AC3E}">
        <p14:creationId xmlns:p14="http://schemas.microsoft.com/office/powerpoint/2010/main" val="130278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Formative assessment</a:t>
            </a:r>
          </a:p>
        </p:txBody>
      </p:sp>
      <p:sp>
        <p:nvSpPr>
          <p:cNvPr id="4" name="Slide Number Placeholder 3"/>
          <p:cNvSpPr>
            <a:spLocks noGrp="1"/>
          </p:cNvSpPr>
          <p:nvPr>
            <p:ph type="sldNum" sz="quarter" idx="10"/>
          </p:nvPr>
        </p:nvSpPr>
        <p:spPr/>
        <p:txBody>
          <a:bodyPr/>
          <a:lstStyle/>
          <a:p>
            <a:fld id="{2FAD7C42-B7F5-4D69-AEB1-C76C76F55E29}" type="slidenum">
              <a:rPr lang="en-US" smtClean="0"/>
              <a:t>14</a:t>
            </a:fld>
            <a:endParaRPr lang="en-US"/>
          </a:p>
        </p:txBody>
      </p:sp>
    </p:spTree>
    <p:extLst>
      <p:ext uri="{BB962C8B-B14F-4D97-AF65-F5344CB8AC3E}">
        <p14:creationId xmlns:p14="http://schemas.microsoft.com/office/powerpoint/2010/main" val="139385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Improves rigor-students have to demonstrate thinking!!!!</a:t>
            </a:r>
          </a:p>
        </p:txBody>
      </p:sp>
      <p:sp>
        <p:nvSpPr>
          <p:cNvPr id="4" name="Slide Number Placeholder 3"/>
          <p:cNvSpPr>
            <a:spLocks noGrp="1"/>
          </p:cNvSpPr>
          <p:nvPr>
            <p:ph type="sldNum" sz="quarter" idx="10"/>
          </p:nvPr>
        </p:nvSpPr>
        <p:spPr/>
        <p:txBody>
          <a:bodyPr/>
          <a:lstStyle/>
          <a:p>
            <a:fld id="{2FAD7C42-B7F5-4D69-AEB1-C76C76F55E29}" type="slidenum">
              <a:rPr lang="en-US" smtClean="0"/>
              <a:t>16</a:t>
            </a:fld>
            <a:endParaRPr lang="en-US"/>
          </a:p>
        </p:txBody>
      </p:sp>
    </p:spTree>
    <p:extLst>
      <p:ext uri="{BB962C8B-B14F-4D97-AF65-F5344CB8AC3E}">
        <p14:creationId xmlns:p14="http://schemas.microsoft.com/office/powerpoint/2010/main" val="200551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students will move</a:t>
            </a:r>
            <a:r>
              <a:rPr lang="en-US" baseline="0" dirty="0"/>
              <a:t> from application to evaluation.</a:t>
            </a:r>
            <a:endParaRPr lang="en-US" dirty="0"/>
          </a:p>
        </p:txBody>
      </p:sp>
      <p:sp>
        <p:nvSpPr>
          <p:cNvPr id="4" name="Slide Number Placeholder 3"/>
          <p:cNvSpPr>
            <a:spLocks noGrp="1"/>
          </p:cNvSpPr>
          <p:nvPr>
            <p:ph type="sldNum" sz="quarter" idx="10"/>
          </p:nvPr>
        </p:nvSpPr>
        <p:spPr/>
        <p:txBody>
          <a:bodyPr/>
          <a:lstStyle/>
          <a:p>
            <a:fld id="{2FAD7C42-B7F5-4D69-AEB1-C76C76F55E29}" type="slidenum">
              <a:rPr lang="en-US" smtClean="0"/>
              <a:t>17</a:t>
            </a:fld>
            <a:endParaRPr lang="en-US"/>
          </a:p>
        </p:txBody>
      </p:sp>
    </p:spTree>
    <p:extLst>
      <p:ext uri="{BB962C8B-B14F-4D97-AF65-F5344CB8AC3E}">
        <p14:creationId xmlns:p14="http://schemas.microsoft.com/office/powerpoint/2010/main" val="345724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students with mental filters, this</a:t>
            </a:r>
            <a:r>
              <a:rPr lang="en-US" baseline="0" dirty="0"/>
              <a:t> heightens their capacity to “file” info resulting in higher levels pf learning. *Boosts performance of all students.</a:t>
            </a:r>
            <a:endParaRPr lang="en-US" dirty="0"/>
          </a:p>
        </p:txBody>
      </p:sp>
      <p:sp>
        <p:nvSpPr>
          <p:cNvPr id="4" name="Slide Number Placeholder 3"/>
          <p:cNvSpPr>
            <a:spLocks noGrp="1"/>
          </p:cNvSpPr>
          <p:nvPr>
            <p:ph type="sldNum" sz="quarter" idx="10"/>
          </p:nvPr>
        </p:nvSpPr>
        <p:spPr/>
        <p:txBody>
          <a:bodyPr/>
          <a:lstStyle/>
          <a:p>
            <a:fld id="{2FAD7C42-B7F5-4D69-AEB1-C76C76F55E29}" type="slidenum">
              <a:rPr lang="en-US" smtClean="0"/>
              <a:t>20</a:t>
            </a:fld>
            <a:endParaRPr lang="en-US"/>
          </a:p>
        </p:txBody>
      </p:sp>
    </p:spTree>
    <p:extLst>
      <p:ext uri="{BB962C8B-B14F-4D97-AF65-F5344CB8AC3E}">
        <p14:creationId xmlns:p14="http://schemas.microsoft.com/office/powerpoint/2010/main" val="3483617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out student expectations and have them select one and do a frame for it. Then share with group. Use the TEKS app.</a:t>
            </a:r>
          </a:p>
        </p:txBody>
      </p:sp>
      <p:sp>
        <p:nvSpPr>
          <p:cNvPr id="4" name="Slide Number Placeholder 3"/>
          <p:cNvSpPr>
            <a:spLocks noGrp="1"/>
          </p:cNvSpPr>
          <p:nvPr>
            <p:ph type="sldNum" sz="quarter" idx="10"/>
          </p:nvPr>
        </p:nvSpPr>
        <p:spPr/>
        <p:txBody>
          <a:bodyPr/>
          <a:lstStyle/>
          <a:p>
            <a:fld id="{2FAD7C42-B7F5-4D69-AEB1-C76C76F55E29}" type="slidenum">
              <a:rPr lang="en-US" smtClean="0"/>
              <a:t>25</a:t>
            </a:fld>
            <a:endParaRPr lang="en-US"/>
          </a:p>
        </p:txBody>
      </p:sp>
    </p:spTree>
    <p:extLst>
      <p:ext uri="{BB962C8B-B14F-4D97-AF65-F5344CB8AC3E}">
        <p14:creationId xmlns:p14="http://schemas.microsoft.com/office/powerpoint/2010/main" val="4188933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walk-through</a:t>
            </a:r>
            <a:r>
              <a:rPr lang="en-US" baseline="0" dirty="0"/>
              <a:t> form—what comment would u make to teacher?</a:t>
            </a:r>
            <a:endParaRPr lang="en-US" dirty="0"/>
          </a:p>
        </p:txBody>
      </p:sp>
      <p:sp>
        <p:nvSpPr>
          <p:cNvPr id="4" name="Slide Number Placeholder 3"/>
          <p:cNvSpPr>
            <a:spLocks noGrp="1"/>
          </p:cNvSpPr>
          <p:nvPr>
            <p:ph type="sldNum" sz="quarter" idx="10"/>
          </p:nvPr>
        </p:nvSpPr>
        <p:spPr/>
        <p:txBody>
          <a:bodyPr/>
          <a:lstStyle/>
          <a:p>
            <a:fld id="{2FAD7C42-B7F5-4D69-AEB1-C76C76F55E29}" type="slidenum">
              <a:rPr lang="en-US" smtClean="0"/>
              <a:t>26</a:t>
            </a:fld>
            <a:endParaRPr lang="en-US"/>
          </a:p>
        </p:txBody>
      </p:sp>
    </p:spTree>
    <p:extLst>
      <p:ext uri="{BB962C8B-B14F-4D97-AF65-F5344CB8AC3E}">
        <p14:creationId xmlns:p14="http://schemas.microsoft.com/office/powerpoint/2010/main" val="86246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walk-through form</a:t>
            </a:r>
          </a:p>
        </p:txBody>
      </p:sp>
      <p:sp>
        <p:nvSpPr>
          <p:cNvPr id="4" name="Slide Number Placeholder 3"/>
          <p:cNvSpPr>
            <a:spLocks noGrp="1"/>
          </p:cNvSpPr>
          <p:nvPr>
            <p:ph type="sldNum" sz="quarter" idx="10"/>
          </p:nvPr>
        </p:nvSpPr>
        <p:spPr/>
        <p:txBody>
          <a:bodyPr/>
          <a:lstStyle/>
          <a:p>
            <a:fld id="{2FAD7C42-B7F5-4D69-AEB1-C76C76F55E29}" type="slidenum">
              <a:rPr lang="en-US" smtClean="0"/>
              <a:t>47</a:t>
            </a:fld>
            <a:endParaRPr lang="en-US"/>
          </a:p>
        </p:txBody>
      </p:sp>
    </p:spTree>
    <p:extLst>
      <p:ext uri="{BB962C8B-B14F-4D97-AF65-F5344CB8AC3E}">
        <p14:creationId xmlns:p14="http://schemas.microsoft.com/office/powerpoint/2010/main" val="410887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869C69-D0C1-4965-ABBA-B9703DCA8319}"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A90D46A-A7AC-4D4C-8E30-AE25B0B7974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69C69-D0C1-4965-ABBA-B9703DCA8319}"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0D46A-A7AC-4D4C-8E30-AE25B0B797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69C69-D0C1-4965-ABBA-B9703DCA8319}"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0D46A-A7AC-4D4C-8E30-AE25B0B797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69C69-D0C1-4965-ABBA-B9703DCA8319}"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0D46A-A7AC-4D4C-8E30-AE25B0B797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3869C69-D0C1-4965-ABBA-B9703DCA8319}" type="datetimeFigureOut">
              <a:rPr lang="en-US" smtClean="0"/>
              <a:t>12/14/2023</a:t>
            </a:fld>
            <a:endParaRPr lang="en-US"/>
          </a:p>
        </p:txBody>
      </p:sp>
      <p:sp>
        <p:nvSpPr>
          <p:cNvPr id="8" name="Slide Number Placeholder 7"/>
          <p:cNvSpPr>
            <a:spLocks noGrp="1"/>
          </p:cNvSpPr>
          <p:nvPr>
            <p:ph type="sldNum" sz="quarter" idx="11"/>
          </p:nvPr>
        </p:nvSpPr>
        <p:spPr/>
        <p:txBody>
          <a:bodyPr/>
          <a:lstStyle/>
          <a:p>
            <a:fld id="{6A90D46A-A7AC-4D4C-8E30-AE25B0B7974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869C69-D0C1-4965-ABBA-B9703DCA8319}"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0D46A-A7AC-4D4C-8E30-AE25B0B797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869C69-D0C1-4965-ABBA-B9703DCA8319}" type="datetimeFigureOut">
              <a:rPr lang="en-US" smtClean="0"/>
              <a:t>12/14/2023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0D46A-A7AC-4D4C-8E30-AE25B0B797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869C69-D0C1-4965-ABBA-B9703DCA8319}" type="datetimeFigureOut">
              <a:rPr lang="en-US" smtClean="0"/>
              <a:t>12/14/2023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0D46A-A7AC-4D4C-8E30-AE25B0B797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69C69-D0C1-4965-ABBA-B9703DCA8319}" type="datetimeFigureOut">
              <a:rPr lang="en-US" smtClean="0"/>
              <a:t>12/14/2023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0D46A-A7AC-4D4C-8E30-AE25B0B797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869C69-D0C1-4965-ABBA-B9703DCA8319}"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0D46A-A7AC-4D4C-8E30-AE25B0B79744}"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869C69-D0C1-4965-ABBA-B9703DCA8319}"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6A90D46A-A7AC-4D4C-8E30-AE25B0B79744}"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3869C69-D0C1-4965-ABBA-B9703DCA8319}" type="datetimeFigureOut">
              <a:rPr lang="en-US" smtClean="0"/>
              <a:t>12/14/2023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6A90D46A-A7AC-4D4C-8E30-AE25B0B79744}"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ng.com/videos/riverview/relatedvideo?&amp;q=video+of+framing+the+lesson&amp;&amp;mid=BB6E171BFE9DE4B85FA9BB6E171BFE9DE4B85FA9&amp;&amp;FORM=VRDGAR" TargetMode="External"/><Relationship Id="rId2" Type="http://schemas.openxmlformats.org/officeDocument/2006/relationships/hyperlink" Target="http://www.bing.com/videos/search?q=video+of+framing+the+lesson&amp;FORM=VIRE13#view=detail&amp;mid=BE3093C2634EF4E33832BE3093C2634EF4E3383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bing.com/videos/search?q=videos+of+teacher+introducing+lesson+to+students&amp;qpvt=videos+of+teacher+introducing+lesson+to+students&amp;FORM=VQFRML#view=detail&amp;mid=6B2346266B621F47FDD46B2346266B621F47FDD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bing.com/videos/riverview/relatedvideo?&amp;q=video+of+framing+the+lesson&amp;&amp;mid=64C2A52C5C409CCA4A1364C2A52C5C409CCA4A13&amp;&amp;FORM=VRDGAR"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qf3uN8IfwEo" TargetMode="External"/><Relationship Id="rId2" Type="http://schemas.openxmlformats.org/officeDocument/2006/relationships/hyperlink" Target="http://www.bing.com/videos/search?q=frequent+purposeful+talk+in+the+classroom+video&amp;FORM=VIRE3#view=detail&amp;mid=3B1844A4026178158EBE3B1844A4026178158EB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Getting Down to the Fundamentals</a:t>
            </a:r>
            <a:br>
              <a:rPr lang="en-US" sz="4800" dirty="0"/>
            </a:br>
            <a:endParaRPr lang="en-US" sz="4800" dirty="0"/>
          </a:p>
        </p:txBody>
      </p:sp>
      <p:sp>
        <p:nvSpPr>
          <p:cNvPr id="3" name="Subtitle 2"/>
          <p:cNvSpPr>
            <a:spLocks noGrp="1"/>
          </p:cNvSpPr>
          <p:nvPr>
            <p:ph type="subTitle" idx="1"/>
          </p:nvPr>
        </p:nvSpPr>
        <p:spPr/>
        <p:txBody>
          <a:bodyPr>
            <a:normAutofit fontScale="70000" lnSpcReduction="20000"/>
          </a:bodyPr>
          <a:lstStyle/>
          <a:p>
            <a:endParaRPr lang="en-US" dirty="0"/>
          </a:p>
          <a:p>
            <a:endParaRPr lang="en-US" dirty="0"/>
          </a:p>
          <a:p>
            <a:r>
              <a:rPr lang="en-US" sz="2300" dirty="0"/>
              <a:t>Formula for Quality Instruction</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928796"/>
            <a:ext cx="23622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247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facts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6199" y="1969272"/>
            <a:ext cx="4687001" cy="3078820"/>
          </a:xfrm>
          <a:prstGeom prst="rect">
            <a:avLst/>
          </a:prstGeom>
          <a:noFill/>
          <a:ln>
            <a:noFill/>
          </a:ln>
          <a:scene3d>
            <a:camera prst="orthographicFront">
              <a:rot lat="600000" lon="0" rev="10799999"/>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33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Standards to success</a:t>
            </a:r>
          </a:p>
        </p:txBody>
      </p:sp>
      <p:sp>
        <p:nvSpPr>
          <p:cNvPr id="3" name="Content Placeholder 2"/>
          <p:cNvSpPr>
            <a:spLocks noGrp="1"/>
          </p:cNvSpPr>
          <p:nvPr>
            <p:ph idx="1"/>
          </p:nvPr>
        </p:nvSpPr>
        <p:spPr/>
        <p:txBody>
          <a:bodyPr/>
          <a:lstStyle/>
          <a:p>
            <a:r>
              <a:rPr lang="en-US" dirty="0"/>
              <a:t>Let’s get started with learning the Five.</a:t>
            </a:r>
          </a:p>
        </p:txBody>
      </p:sp>
      <p:pic>
        <p:nvPicPr>
          <p:cNvPr id="5122" name="Picture 2" descr="C:\Users\ilee\AppData\Local\Microsoft\Windows\Temporary Internet Files\Content.IE5\K8DHMKMW\five-fingers-1128287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819400"/>
            <a:ext cx="289897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505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the Lesson</a:t>
            </a:r>
          </a:p>
        </p:txBody>
      </p:sp>
      <p:sp>
        <p:nvSpPr>
          <p:cNvPr id="3" name="Content Placeholder 2"/>
          <p:cNvSpPr>
            <a:spLocks noGrp="1"/>
          </p:cNvSpPr>
          <p:nvPr>
            <p:ph idx="1"/>
          </p:nvPr>
        </p:nvSpPr>
        <p:spPr/>
        <p:txBody>
          <a:bodyPr>
            <a:normAutofit/>
          </a:bodyPr>
          <a:lstStyle/>
          <a:p>
            <a:pPr marL="342900" indent="-342900">
              <a:buFont typeface="Wingdings" panose="05000000000000000000" pitchFamily="2" charset="2"/>
              <a:buChar char="§"/>
            </a:pPr>
            <a:r>
              <a:rPr lang="en-US" dirty="0"/>
              <a:t>A verbal and written way to introduce the lesson</a:t>
            </a:r>
          </a:p>
          <a:p>
            <a:pPr marL="342900" indent="-342900">
              <a:buFont typeface="Wingdings" panose="05000000000000000000" pitchFamily="2" charset="2"/>
              <a:buChar char="§"/>
            </a:pPr>
            <a:r>
              <a:rPr lang="en-US" dirty="0"/>
              <a:t>Not a list of TEKS for today</a:t>
            </a:r>
          </a:p>
          <a:p>
            <a:pPr marL="342900" indent="-342900">
              <a:buFont typeface="Wingdings" panose="05000000000000000000" pitchFamily="2" charset="2"/>
              <a:buChar char="§"/>
            </a:pPr>
            <a:r>
              <a:rPr lang="en-US" dirty="0"/>
              <a:t>Essentially-the beginning and end of a lesson</a:t>
            </a:r>
          </a:p>
          <a:p>
            <a:pPr marL="342900" indent="-342900">
              <a:buFont typeface="Wingdings" panose="05000000000000000000" pitchFamily="2" charset="2"/>
              <a:buChar char="§"/>
            </a:pPr>
            <a:r>
              <a:rPr lang="en-US" dirty="0"/>
              <a:t>The effective lesson frame gives the student a clear picture of the major objectives that will be taught </a:t>
            </a:r>
            <a:r>
              <a:rPr lang="en-US" u="sng" dirty="0"/>
              <a:t>and how the student will be asked to demonstrate mastery.</a:t>
            </a:r>
          </a:p>
          <a:p>
            <a:pPr marL="342900" indent="-342900">
              <a:buFont typeface="Wingdings" panose="05000000000000000000" pitchFamily="2" charset="2"/>
              <a:buChar char="§"/>
            </a:pPr>
            <a:r>
              <a:rPr lang="en-US" dirty="0"/>
              <a:t>The “how” can come in the form of a question, product or task.</a:t>
            </a:r>
          </a:p>
        </p:txBody>
      </p:sp>
    </p:spTree>
    <p:extLst>
      <p:ext uri="{BB962C8B-B14F-4D97-AF65-F5344CB8AC3E}">
        <p14:creationId xmlns:p14="http://schemas.microsoft.com/office/powerpoint/2010/main" val="230061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Talk</a:t>
            </a:r>
          </a:p>
        </p:txBody>
      </p:sp>
      <p:sp>
        <p:nvSpPr>
          <p:cNvPr id="3" name="Content Placeholder 2"/>
          <p:cNvSpPr>
            <a:spLocks noGrp="1"/>
          </p:cNvSpPr>
          <p:nvPr>
            <p:ph idx="1"/>
          </p:nvPr>
        </p:nvSpPr>
        <p:spPr/>
        <p:txBody>
          <a:bodyPr/>
          <a:lstStyle/>
          <a:p>
            <a:r>
              <a:rPr lang="en-US" dirty="0"/>
              <a:t>How would framing help the teacher with student achievement?</a:t>
            </a:r>
          </a:p>
        </p:txBody>
      </p:sp>
      <p:pic>
        <p:nvPicPr>
          <p:cNvPr id="6146" name="Picture 2" descr="C:\Users\ilee\AppData\Local\Microsoft\Windows\Temporary Internet Files\Content.IE5\QF5KUOC1\turnandtal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242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489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Missing Piece </a:t>
            </a:r>
          </a:p>
        </p:txBody>
      </p:sp>
      <p:sp>
        <p:nvSpPr>
          <p:cNvPr id="3" name="Content Placeholder 2"/>
          <p:cNvSpPr>
            <a:spLocks noGrp="1"/>
          </p:cNvSpPr>
          <p:nvPr>
            <p:ph idx="1"/>
          </p:nvPr>
        </p:nvSpPr>
        <p:spPr/>
        <p:txBody>
          <a:bodyPr/>
          <a:lstStyle/>
          <a:p>
            <a:r>
              <a:rPr lang="en-US" dirty="0"/>
              <a:t>Today’s current practice:</a:t>
            </a:r>
          </a:p>
          <a:p>
            <a:r>
              <a:rPr lang="en-US" dirty="0"/>
              <a:t>Teachers plan.</a:t>
            </a:r>
          </a:p>
          <a:p>
            <a:r>
              <a:rPr lang="en-US" dirty="0"/>
              <a:t>Teachers teach.	</a:t>
            </a:r>
          </a:p>
          <a:p>
            <a:r>
              <a:rPr lang="en-US" dirty="0"/>
              <a:t>Teachers test.</a:t>
            </a:r>
          </a:p>
          <a:p>
            <a:r>
              <a:rPr lang="en-US" dirty="0"/>
              <a:t>Teachers grade.</a:t>
            </a:r>
          </a:p>
          <a:p>
            <a:r>
              <a:rPr lang="en-US" dirty="0"/>
              <a:t>On a daily basis, how do teachers know that </a:t>
            </a:r>
          </a:p>
          <a:p>
            <a:r>
              <a:rPr lang="en-US" dirty="0"/>
              <a:t>students “got it”?</a:t>
            </a:r>
          </a:p>
          <a:p>
            <a:r>
              <a:rPr lang="en-US" dirty="0"/>
              <a:t>We need proof that learning has occurred.</a:t>
            </a:r>
          </a:p>
          <a:p>
            <a:r>
              <a:rPr lang="en-US" dirty="0"/>
              <a:t>We remember the first and last thing we hear.</a:t>
            </a:r>
          </a:p>
        </p:txBody>
      </p:sp>
      <p:pic>
        <p:nvPicPr>
          <p:cNvPr id="7171" name="Picture 3" descr="C:\Users\ilee\AppData\Local\Microsoft\Windows\Temporary Internet Files\Content.IE5\K8DHMKMW\puzzle-piec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762000"/>
            <a:ext cx="3040086"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470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action</a:t>
            </a:r>
          </a:p>
        </p:txBody>
      </p:sp>
      <p:sp>
        <p:nvSpPr>
          <p:cNvPr id="3" name="Content Placeholder 2"/>
          <p:cNvSpPr>
            <a:spLocks noGrp="1"/>
          </p:cNvSpPr>
          <p:nvPr>
            <p:ph idx="1"/>
          </p:nvPr>
        </p:nvSpPr>
        <p:spPr/>
        <p:txBody>
          <a:bodyPr/>
          <a:lstStyle/>
          <a:p>
            <a:r>
              <a:rPr lang="en-US" dirty="0">
                <a:hlinkClick r:id="rId2"/>
              </a:rPr>
              <a:t>Watch how to frame a lesson</a:t>
            </a:r>
            <a:endParaRPr lang="en-US" dirty="0"/>
          </a:p>
          <a:p>
            <a:r>
              <a:rPr lang="en-US" dirty="0">
                <a:hlinkClick r:id="rId3"/>
              </a:rPr>
              <a:t>https://www.bing.com/videos/riverview/relatedvideo?&amp;q=video+of+framing+the+lesson&amp;&amp;mid=BB6E171BFE9DE4B85FA9BB6E171BFE9DE4B85FA9&amp;&amp;FORM=VRDGAR</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529984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dirty="0"/>
              <a:t>Every day, consistently, teachers must write and present the objective.</a:t>
            </a:r>
          </a:p>
          <a:p>
            <a:pPr marL="342900" indent="-342900">
              <a:buFont typeface="Wingdings" panose="05000000000000000000" pitchFamily="2" charset="2"/>
              <a:buChar char="§"/>
            </a:pPr>
            <a:r>
              <a:rPr lang="en-US" dirty="0"/>
              <a:t>The objective must be written in kid-friendly terms.</a:t>
            </a:r>
          </a:p>
          <a:p>
            <a:pPr marL="342900" indent="-342900">
              <a:buFont typeface="Wingdings" panose="05000000000000000000" pitchFamily="2" charset="2"/>
              <a:buChar char="§"/>
            </a:pPr>
            <a:r>
              <a:rPr lang="en-US" dirty="0"/>
              <a:t>Objective should begin with “We will . . .”</a:t>
            </a:r>
          </a:p>
          <a:p>
            <a:pPr marL="342900" indent="-342900">
              <a:buFont typeface="Wingdings" panose="05000000000000000000" pitchFamily="2" charset="2"/>
              <a:buChar char="§"/>
            </a:pPr>
            <a:r>
              <a:rPr lang="en-US" dirty="0"/>
              <a:t>Objective communicates a clear focus for the student.</a:t>
            </a:r>
          </a:p>
          <a:p>
            <a:pPr marL="342900" indent="-342900">
              <a:buFont typeface="Wingdings" panose="05000000000000000000" pitchFamily="2" charset="2"/>
              <a:buChar char="§"/>
            </a:pPr>
            <a:r>
              <a:rPr lang="en-US" dirty="0"/>
              <a:t>Students should demonstrate understanding at the end of class. Closing question, product or task is stated in the form of “I will. . .”</a:t>
            </a:r>
          </a:p>
          <a:p>
            <a:pPr marL="342900" indent="-342900">
              <a:buFont typeface="Wingdings" panose="05000000000000000000" pitchFamily="2" charset="2"/>
              <a:buChar char="§"/>
            </a:pPr>
            <a:r>
              <a:rPr lang="en-US" dirty="0"/>
              <a:t>Post both parts so that all students can see.</a:t>
            </a:r>
          </a:p>
          <a:p>
            <a:endParaRPr lang="en-US" dirty="0"/>
          </a:p>
        </p:txBody>
      </p:sp>
    </p:spTree>
    <p:extLst>
      <p:ext uri="{BB962C8B-B14F-4D97-AF65-F5344CB8AC3E}">
        <p14:creationId xmlns:p14="http://schemas.microsoft.com/office/powerpoint/2010/main" val="280985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Framing</a:t>
            </a:r>
          </a:p>
        </p:txBody>
      </p:sp>
      <p:sp>
        <p:nvSpPr>
          <p:cNvPr id="3" name="Content Placeholder 2"/>
          <p:cNvSpPr>
            <a:spLocks noGrp="1"/>
          </p:cNvSpPr>
          <p:nvPr>
            <p:ph idx="1"/>
          </p:nvPr>
        </p:nvSpPr>
        <p:spPr/>
        <p:txBody>
          <a:bodyPr/>
          <a:lstStyle/>
          <a:p>
            <a:r>
              <a:rPr lang="en-US" dirty="0">
                <a:solidFill>
                  <a:schemeClr val="accent3">
                    <a:lumMod val="75000"/>
                  </a:schemeClr>
                </a:solidFill>
              </a:rPr>
              <a:t>Objective : We will use factual details to support our opinion on a student-selected topic.</a:t>
            </a:r>
          </a:p>
          <a:p>
            <a:r>
              <a:rPr lang="en-US" dirty="0">
                <a:solidFill>
                  <a:schemeClr val="accent3">
                    <a:lumMod val="75000"/>
                  </a:schemeClr>
                </a:solidFill>
              </a:rPr>
              <a:t>Closing Task: I will write a paragraph using factual details to support my opinion and underline the details.</a:t>
            </a:r>
          </a:p>
          <a:p>
            <a:r>
              <a:rPr lang="en-US" dirty="0">
                <a:solidFill>
                  <a:schemeClr val="accent6">
                    <a:lumMod val="50000"/>
                  </a:schemeClr>
                </a:solidFill>
              </a:rPr>
              <a:t>Objective: We will review lab safety practices and procedures.</a:t>
            </a:r>
          </a:p>
          <a:p>
            <a:r>
              <a:rPr lang="en-US" dirty="0">
                <a:solidFill>
                  <a:schemeClr val="accent6">
                    <a:lumMod val="50000"/>
                  </a:schemeClr>
                </a:solidFill>
              </a:rPr>
              <a:t>Closing Task: I will create a lab safety poster with my lab partners and share it with my group.</a:t>
            </a:r>
          </a:p>
          <a:p>
            <a:r>
              <a:rPr lang="en-US" dirty="0">
                <a:solidFill>
                  <a:srgbClr val="00B0F0"/>
                </a:solidFill>
              </a:rPr>
              <a:t>Objective: We will discuss the characters in Lord of the Flies.</a:t>
            </a:r>
          </a:p>
          <a:p>
            <a:r>
              <a:rPr lang="en-US" dirty="0">
                <a:solidFill>
                  <a:srgbClr val="00B0F0"/>
                </a:solidFill>
              </a:rPr>
              <a:t>Closing Task: I will write down how I am like/or unlike one of the characters and share it with my partner.</a:t>
            </a:r>
          </a:p>
          <a:p>
            <a:endParaRPr lang="en-US" dirty="0"/>
          </a:p>
        </p:txBody>
      </p:sp>
      <p:pic>
        <p:nvPicPr>
          <p:cNvPr id="11266" name="Picture 2" descr="C:\Users\ilee\AppData\Local\Microsoft\Windows\Temporary Internet Files\Content.IE5\O5GLAS1V\black-frame-vintage-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028396" y="-84795"/>
            <a:ext cx="1563959"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28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761682"/>
          </a:xfrm>
        </p:spPr>
        <p:txBody>
          <a:bodyPr/>
          <a:lstStyle/>
          <a:p>
            <a:r>
              <a:rPr lang="en-US" dirty="0"/>
              <a:t>Filters: What about ‘</a:t>
            </a:r>
            <a:r>
              <a:rPr lang="en-US" dirty="0" err="1"/>
              <a:t>em</a:t>
            </a:r>
            <a:r>
              <a:rPr lang="en-US" dirty="0"/>
              <a:t>?</a:t>
            </a:r>
          </a:p>
        </p:txBody>
      </p:sp>
      <p:sp>
        <p:nvSpPr>
          <p:cNvPr id="3" name="Content Placeholder 2"/>
          <p:cNvSpPr>
            <a:spLocks noGrp="1"/>
          </p:cNvSpPr>
          <p:nvPr>
            <p:ph idx="1"/>
          </p:nvPr>
        </p:nvSpPr>
        <p:spPr>
          <a:xfrm>
            <a:off x="457200" y="1066800"/>
            <a:ext cx="7620000" cy="5059363"/>
          </a:xfrm>
        </p:spPr>
        <p:txBody>
          <a:bodyPr/>
          <a:lstStyle/>
          <a:p>
            <a:pPr marL="342900" indent="-342900">
              <a:buFont typeface="Arial" panose="020B0604020202020204" pitchFamily="34" charset="0"/>
              <a:buChar char="•"/>
            </a:pPr>
            <a:r>
              <a:rPr lang="en-US" dirty="0"/>
              <a:t>Students receive lots of info</a:t>
            </a:r>
          </a:p>
          <a:p>
            <a:pPr marL="342900" indent="-342900">
              <a:buFont typeface="Arial" panose="020B0604020202020204" pitchFamily="34" charset="0"/>
              <a:buChar char="•"/>
            </a:pPr>
            <a:r>
              <a:rPr lang="en-US" dirty="0"/>
              <a:t>“Research indicates that an individual’s working memory is limited in what it can track, and so it acts as a sort of </a:t>
            </a:r>
            <a:r>
              <a:rPr lang="en-US" i="1" dirty="0"/>
              <a:t>spam filter</a:t>
            </a:r>
            <a:r>
              <a:rPr lang="en-US" dirty="0"/>
              <a:t>.”</a:t>
            </a:r>
          </a:p>
          <a:p>
            <a:pPr marL="342900" indent="-342900">
              <a:buFont typeface="Arial" panose="020B0604020202020204" pitchFamily="34" charset="0"/>
              <a:buChar char="•"/>
            </a:pPr>
            <a:r>
              <a:rPr lang="en-US" dirty="0"/>
              <a:t>Mental hooks are affected by prior academic knowledge, prior academic success, life experiences, motivation, stress level.</a:t>
            </a:r>
          </a:p>
          <a:p>
            <a:pPr marL="342900" indent="-342900">
              <a:buFont typeface="Arial" panose="020B0604020202020204" pitchFamily="34" charset="0"/>
              <a:buChar char="•"/>
            </a:pPr>
            <a:r>
              <a:rPr lang="en-US" dirty="0"/>
              <a:t>Some students have ‘</a:t>
            </a:r>
            <a:r>
              <a:rPr lang="en-US" dirty="0" err="1"/>
              <a:t>em</a:t>
            </a:r>
            <a:r>
              <a:rPr lang="en-US" dirty="0"/>
              <a:t>;  some don’t. Some have only one file drawer: very important info.</a:t>
            </a:r>
          </a:p>
          <a:p>
            <a:pPr marL="342900" indent="-342900">
              <a:buFont typeface="Arial" panose="020B0604020202020204" pitchFamily="34" charset="0"/>
              <a:buChar char="•"/>
            </a:pPr>
            <a:r>
              <a:rPr lang="en-US" dirty="0"/>
              <a:t>Info overload</a:t>
            </a:r>
          </a:p>
        </p:txBody>
      </p:sp>
      <p:pic>
        <p:nvPicPr>
          <p:cNvPr id="1026" name="Picture 2" descr="C:\Program Files (x86)\Microsoft Office\MEDIA\CAGCAT10\j023468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876800"/>
            <a:ext cx="2438400" cy="143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879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Wingdings" panose="05000000000000000000" pitchFamily="2" charset="2"/>
              <a:buChar char="Ø"/>
            </a:pPr>
            <a:r>
              <a:rPr lang="en-US" dirty="0"/>
              <a:t>Affluent: Why?</a:t>
            </a:r>
          </a:p>
          <a:p>
            <a:pPr marL="342900" indent="-342900">
              <a:buFont typeface="Wingdings" panose="05000000000000000000" pitchFamily="2" charset="2"/>
              <a:buChar char="Ø"/>
            </a:pPr>
            <a:r>
              <a:rPr lang="en-US" dirty="0"/>
              <a:t>What did your kids get to do during childhood?</a:t>
            </a:r>
          </a:p>
          <a:p>
            <a:pPr marL="342900" indent="-342900">
              <a:buFont typeface="Wingdings" panose="05000000000000000000" pitchFamily="2" charset="2"/>
              <a:buChar char="Ø"/>
            </a:pPr>
            <a:r>
              <a:rPr lang="en-US" dirty="0"/>
              <a:t>Life experiences have given them more filters or “file drawers” for knowledge.</a:t>
            </a:r>
          </a:p>
          <a:p>
            <a:pPr marL="342900" indent="-342900">
              <a:buFont typeface="Wingdings" panose="05000000000000000000" pitchFamily="2" charset="2"/>
              <a:buChar char="Ø"/>
            </a:pPr>
            <a:r>
              <a:rPr lang="en-US" dirty="0"/>
              <a:t>This is why socio-economic is a predictor of student performance.</a:t>
            </a:r>
          </a:p>
        </p:txBody>
      </p:sp>
      <p:sp>
        <p:nvSpPr>
          <p:cNvPr id="4" name="Title 3"/>
          <p:cNvSpPr>
            <a:spLocks noGrp="1"/>
          </p:cNvSpPr>
          <p:nvPr>
            <p:ph type="title"/>
          </p:nvPr>
        </p:nvSpPr>
        <p:spPr/>
        <p:txBody>
          <a:bodyPr/>
          <a:lstStyle/>
          <a:p>
            <a:r>
              <a:rPr lang="en-US" dirty="0"/>
              <a:t>Advantage: affluent</a:t>
            </a:r>
          </a:p>
        </p:txBody>
      </p:sp>
      <p:pic>
        <p:nvPicPr>
          <p:cNvPr id="12290" name="Picture 2" descr="C:\Users\ilee\AppData\Local\Microsoft\Windows\Temporary Internet Files\Content.IE5\142NNI7S\_30book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81000"/>
            <a:ext cx="2590800" cy="172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87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basics</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7520" y="2038191"/>
            <a:ext cx="2499360" cy="3802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http://ecx.images-amazon.com/images/I/41qYM0UptoL._SX326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57400"/>
            <a:ext cx="247650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22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framing the lesson help with mental filters?</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t>Framing the lesson takes the place of mental filters for students who do not have mental filters or whose mental filters are weak.</a:t>
            </a:r>
          </a:p>
          <a:p>
            <a:r>
              <a:rPr lang="en-US" dirty="0"/>
              <a:t>When students are told (and can see posted) specifically the objective and what they will be expected to do for the day, then they can process the information more effectively.</a:t>
            </a:r>
          </a:p>
          <a:p>
            <a:r>
              <a:rPr lang="en-US" dirty="0"/>
              <a:t>Ex:  As the students move through the lesson, they can “file” the information in categories such as </a:t>
            </a:r>
          </a:p>
          <a:p>
            <a:pPr marL="342900" indent="-342900">
              <a:buFont typeface="Wingdings" panose="05000000000000000000" pitchFamily="2" charset="2"/>
              <a:buChar char="Ø"/>
            </a:pPr>
            <a:r>
              <a:rPr lang="en-US" dirty="0"/>
              <a:t>This info is really important for helping me perform the closing task.</a:t>
            </a:r>
          </a:p>
          <a:p>
            <a:pPr marL="342900" indent="-342900">
              <a:buFont typeface="Wingdings" panose="05000000000000000000" pitchFamily="2" charset="2"/>
              <a:buChar char="Ø"/>
            </a:pPr>
            <a:r>
              <a:rPr lang="en-US" dirty="0"/>
              <a:t>This info might help me.</a:t>
            </a:r>
          </a:p>
          <a:p>
            <a:pPr marL="342900" indent="-342900">
              <a:buFont typeface="Wingdings" panose="05000000000000000000" pitchFamily="2" charset="2"/>
              <a:buChar char="Ø"/>
            </a:pPr>
            <a:r>
              <a:rPr lang="en-US" dirty="0"/>
              <a:t>This info I will not need.</a:t>
            </a:r>
          </a:p>
          <a:p>
            <a:endParaRPr lang="en-US" dirty="0"/>
          </a:p>
        </p:txBody>
      </p:sp>
      <p:pic>
        <p:nvPicPr>
          <p:cNvPr id="13314" name="Picture 2" descr="C:\Users\ilee\AppData\Local\Microsoft\Windows\Temporary Internet Files\Content.IE5\QF5KUOC1\kids_bra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52400"/>
            <a:ext cx="1964531"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6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p:cTn id="2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Helps students</a:t>
            </a:r>
          </a:p>
        </p:txBody>
      </p:sp>
      <p:sp>
        <p:nvSpPr>
          <p:cNvPr id="3" name="Content Placeholder 2"/>
          <p:cNvSpPr>
            <a:spLocks noGrp="1"/>
          </p:cNvSpPr>
          <p:nvPr>
            <p:ph idx="1"/>
          </p:nvPr>
        </p:nvSpPr>
        <p:spPr/>
        <p:txBody>
          <a:bodyPr/>
          <a:lstStyle/>
          <a:p>
            <a:r>
              <a:rPr lang="en-US" dirty="0"/>
              <a:t>Visual reminder of what they are learning and how they will have to demonstrate their learning.</a:t>
            </a:r>
          </a:p>
          <a:p>
            <a:r>
              <a:rPr lang="en-US" dirty="0"/>
              <a:t>Sets the expectation for the day</a:t>
            </a:r>
          </a:p>
          <a:p>
            <a:r>
              <a:rPr lang="en-US" dirty="0"/>
              <a:t>Students do not have to guess the purpose of the lesson</a:t>
            </a:r>
          </a:p>
          <a:p>
            <a:r>
              <a:rPr lang="en-US" dirty="0"/>
              <a:t>Why do I need to know this?</a:t>
            </a:r>
          </a:p>
          <a:p>
            <a:r>
              <a:rPr lang="en-US" dirty="0"/>
              <a:t>When will I ever use this?</a:t>
            </a:r>
          </a:p>
        </p:txBody>
      </p:sp>
      <p:pic>
        <p:nvPicPr>
          <p:cNvPr id="14338" name="Picture 2" descr="C:\Users\ilee\AppData\Local\Microsoft\Windows\Temporary Internet Files\Content.IE5\QF5KUOC1\adamtglass-co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190" y="3425190"/>
            <a:ext cx="7620" cy="762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ilee\AppData\Local\Microsoft\Windows\Temporary Internet Files\Content.IE5\WHHEYTEC\adamtglass-co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190" y="3425190"/>
            <a:ext cx="7620" cy="762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ilee\AppData\Local\Microsoft\Windows\Temporary Internet Files\Content.IE5\QF5KUOC1\adamtglass-co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190" y="3425190"/>
            <a:ext cx="7620" cy="762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ilee\AppData\Local\Microsoft\Windows\Temporary Internet Files\Content.IE5\76JB3XD4\confused[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267200"/>
            <a:ext cx="2956560" cy="235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77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Helps teachers too!</a:t>
            </a:r>
          </a:p>
        </p:txBody>
      </p:sp>
      <p:sp>
        <p:nvSpPr>
          <p:cNvPr id="3" name="Content Placeholder 2"/>
          <p:cNvSpPr>
            <a:spLocks noGrp="1"/>
          </p:cNvSpPr>
          <p:nvPr>
            <p:ph idx="1"/>
          </p:nvPr>
        </p:nvSpPr>
        <p:spPr/>
        <p:txBody>
          <a:bodyPr/>
          <a:lstStyle/>
          <a:p>
            <a:r>
              <a:rPr lang="en-US" dirty="0"/>
              <a:t>How would framing the lesson help teachers?</a:t>
            </a:r>
          </a:p>
          <a:p>
            <a:pPr marL="342900" indent="-342900">
              <a:buFont typeface="Wingdings" panose="05000000000000000000" pitchFamily="2" charset="2"/>
              <a:buChar char="Ø"/>
            </a:pPr>
            <a:r>
              <a:rPr lang="en-US" dirty="0"/>
              <a:t>Clarifies concept to be taught</a:t>
            </a:r>
          </a:p>
          <a:p>
            <a:pPr marL="342900" indent="-342900">
              <a:buFont typeface="Wingdings" panose="05000000000000000000" pitchFamily="2" charset="2"/>
              <a:buChar char="Ø"/>
            </a:pPr>
            <a:r>
              <a:rPr lang="en-US" dirty="0"/>
              <a:t>Keeps teacher on track for student learning: helps them tie lesson back to objective</a:t>
            </a:r>
          </a:p>
          <a:p>
            <a:pPr marL="342900" indent="-342900">
              <a:buFont typeface="Wingdings" panose="05000000000000000000" pitchFamily="2" charset="2"/>
              <a:buChar char="Ø"/>
            </a:pPr>
            <a:r>
              <a:rPr lang="en-US" dirty="0"/>
              <a:t>Planning of lesson is focused: what activities will get students from objective to demonstrating mastery?</a:t>
            </a:r>
          </a:p>
          <a:p>
            <a:pPr marL="342900" indent="-342900">
              <a:buFont typeface="Wingdings" panose="05000000000000000000" pitchFamily="2" charset="2"/>
              <a:buChar char="Ø"/>
            </a:pPr>
            <a:r>
              <a:rPr lang="en-US" dirty="0"/>
              <a:t>Prevents chasing rabbits</a:t>
            </a:r>
          </a:p>
        </p:txBody>
      </p:sp>
      <p:pic>
        <p:nvPicPr>
          <p:cNvPr id="2051" name="Picture 3" descr="C:\Users\ilee\AppData\Local\Microsoft\Windows\Temporary Internet Files\Content.IE5\WHHEYTEC\12964808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9215" y="4343400"/>
            <a:ext cx="185198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6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sticky</a:t>
            </a:r>
          </a:p>
        </p:txBody>
      </p:sp>
      <p:sp>
        <p:nvSpPr>
          <p:cNvPr id="3" name="Content Placeholder 2"/>
          <p:cNvSpPr>
            <a:spLocks noGrp="1"/>
          </p:cNvSpPr>
          <p:nvPr>
            <p:ph idx="1"/>
          </p:nvPr>
        </p:nvSpPr>
        <p:spPr/>
        <p:txBody>
          <a:bodyPr/>
          <a:lstStyle/>
          <a:p>
            <a:r>
              <a:rPr lang="en-US" dirty="0"/>
              <a:t>Making the examples relevant is crucial.</a:t>
            </a:r>
          </a:p>
          <a:p>
            <a:pPr marL="457200" indent="-457200">
              <a:buFont typeface="+mj-lt"/>
              <a:buAutoNum type="arabicPeriod"/>
            </a:pPr>
            <a:r>
              <a:rPr lang="en-US" i="1" u="sng" dirty="0"/>
              <a:t>In-content</a:t>
            </a:r>
            <a:r>
              <a:rPr lang="en-US" dirty="0"/>
              <a:t>: students using prior knowledge to help them understand today’s objective. (We learned how to use specific adjectives in our writing last week. Now we are taking it a step further and will use these to make sensory imagery in our writing.)</a:t>
            </a:r>
          </a:p>
          <a:p>
            <a:pPr marL="457200" indent="-457200">
              <a:buFont typeface="+mj-lt"/>
              <a:buAutoNum type="arabicPeriod"/>
            </a:pPr>
            <a:r>
              <a:rPr lang="en-US" i="1" u="sng" dirty="0"/>
              <a:t>Across contents</a:t>
            </a:r>
            <a:r>
              <a:rPr lang="en-US" dirty="0"/>
              <a:t>: students using what they know about science to understand a math problem (How big of an area would a zebra need for feeding and grazing?)</a:t>
            </a:r>
          </a:p>
          <a:p>
            <a:pPr marL="457200" indent="-457200">
              <a:buFont typeface="+mj-lt"/>
              <a:buAutoNum type="arabicPeriod"/>
            </a:pPr>
            <a:r>
              <a:rPr lang="en-US" i="1" u="sng" dirty="0"/>
              <a:t>Real-world</a:t>
            </a:r>
            <a:r>
              <a:rPr lang="en-US" dirty="0"/>
              <a:t>: relate to students non-academic world.(use math skills to make and calculate a list of Christmas gifts to present to parents)</a:t>
            </a:r>
          </a:p>
        </p:txBody>
      </p:sp>
      <p:pic>
        <p:nvPicPr>
          <p:cNvPr id="15362" name="Picture 2" descr="C:\Users\ilee\AppData\Local\Microsoft\Windows\Temporary Internet Files\Content.IE5\QF5KUOC1\glue-306757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52400"/>
            <a:ext cx="1315641"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657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r>
              <a:rPr lang="en-US" dirty="0"/>
              <a:t>Helps instructional leaders</a:t>
            </a:r>
          </a:p>
        </p:txBody>
      </p:sp>
      <p:sp>
        <p:nvSpPr>
          <p:cNvPr id="3" name="Content Placeholder 2"/>
          <p:cNvSpPr>
            <a:spLocks noGrp="1"/>
          </p:cNvSpPr>
          <p:nvPr>
            <p:ph idx="1"/>
          </p:nvPr>
        </p:nvSpPr>
        <p:spPr/>
        <p:txBody>
          <a:bodyPr/>
          <a:lstStyle/>
          <a:p>
            <a:r>
              <a:rPr lang="en-US" dirty="0"/>
              <a:t>Think feedback.</a:t>
            </a:r>
          </a:p>
          <a:p>
            <a:r>
              <a:rPr lang="en-US" dirty="0"/>
              <a:t>Without a posted objective, what are your limitations?</a:t>
            </a:r>
          </a:p>
          <a:p>
            <a:r>
              <a:rPr lang="en-US" dirty="0"/>
              <a:t>Improve feedback.</a:t>
            </a:r>
          </a:p>
          <a:p>
            <a:r>
              <a:rPr lang="en-US" dirty="0"/>
              <a:t>Does the observed classroom activity address the planned objective?</a:t>
            </a:r>
          </a:p>
          <a:p>
            <a:r>
              <a:rPr lang="en-US" dirty="0"/>
              <a:t>Will the activity effectively move the student to mastery?</a:t>
            </a:r>
          </a:p>
        </p:txBody>
      </p:sp>
      <p:pic>
        <p:nvPicPr>
          <p:cNvPr id="16386" name="Picture 2" descr="C:\Users\ilee\AppData\Local\Microsoft\Windows\Temporary Internet Files\Content.IE5\O5GLAS1V\job-intervie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495800"/>
            <a:ext cx="2907853" cy="177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26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Turn</a:t>
            </a:r>
          </a:p>
        </p:txBody>
      </p:sp>
      <p:pic>
        <p:nvPicPr>
          <p:cNvPr id="4" name="Picture 2" descr="C:\Users\ilee\AppData\Local\Microsoft\Windows\Temporary Internet Files\Content.IE5\O5GLAS1V\Road_Sign_Left_Turn[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080419" y="1752601"/>
            <a:ext cx="3939382" cy="393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942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a:t>
            </a:r>
          </a:p>
        </p:txBody>
      </p:sp>
      <p:sp>
        <p:nvSpPr>
          <p:cNvPr id="3" name="Content Placeholder 2"/>
          <p:cNvSpPr>
            <a:spLocks noGrp="1"/>
          </p:cNvSpPr>
          <p:nvPr>
            <p:ph idx="1"/>
          </p:nvPr>
        </p:nvSpPr>
        <p:spPr/>
        <p:txBody>
          <a:bodyPr/>
          <a:lstStyle/>
          <a:p>
            <a:r>
              <a:rPr lang="en-US" dirty="0">
                <a:hlinkClick r:id="rId3"/>
              </a:rPr>
              <a:t>Watch this teacher for framing the lesson.</a:t>
            </a:r>
            <a:r>
              <a:rPr lang="en-US" dirty="0"/>
              <a:t> </a:t>
            </a:r>
            <a:r>
              <a:rPr lang="en-US" dirty="0">
                <a:hlinkClick r:id="rId4"/>
              </a:rPr>
              <a:t>https://www.bing.com/videos/riverview/relatedvideo?&amp;q=video+of+framing+the+lesson&amp;&amp;mid=64C2A52C5C409CCA4A1364C2A52C5C409CCA4A13&amp;&amp;FORM=VRDGAR</a:t>
            </a:r>
            <a:endParaRPr lang="en-US" dirty="0"/>
          </a:p>
          <a:p>
            <a:endParaRPr lang="en-US" dirty="0"/>
          </a:p>
          <a:p>
            <a:endParaRPr lang="en-US" dirty="0"/>
          </a:p>
        </p:txBody>
      </p:sp>
    </p:spTree>
    <p:extLst>
      <p:ext uri="{BB962C8B-B14F-4D97-AF65-F5344CB8AC3E}">
        <p14:creationId xmlns:p14="http://schemas.microsoft.com/office/powerpoint/2010/main" val="4050534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framing the lesson like an </a:t>
            </a:r>
            <a:r>
              <a:rPr lang="en-US" dirty="0" err="1"/>
              <a:t>oreo</a:t>
            </a:r>
            <a:r>
              <a:rPr lang="en-US" dirty="0"/>
              <a:t>?</a:t>
            </a:r>
          </a:p>
        </p:txBody>
      </p:sp>
      <p:pic>
        <p:nvPicPr>
          <p:cNvPr id="17410" name="Picture 2" descr="C:\Users\ilee\AppData\Local\Microsoft\Windows\Temporary Internet Files\Content.IE5\142NNI7S\oreo_png_by_byycaami-d58gdnb[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20574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45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Ready for Step 2</a:t>
            </a:r>
          </a:p>
        </p:txBody>
      </p:sp>
      <p:sp>
        <p:nvSpPr>
          <p:cNvPr id="3" name="Content Placeholder 2"/>
          <p:cNvSpPr>
            <a:spLocks noGrp="1"/>
          </p:cNvSpPr>
          <p:nvPr>
            <p:ph idx="1"/>
          </p:nvPr>
        </p:nvSpPr>
        <p:spPr/>
        <p:txBody>
          <a:bodyPr/>
          <a:lstStyle/>
          <a:p>
            <a:r>
              <a:rPr lang="en-US" dirty="0"/>
              <a:t>Instructional leaders: we have learned about framing the lesson, which is the first step towards a structured lesson delivery and will therefore increase student achievement.</a:t>
            </a:r>
          </a:p>
          <a:p>
            <a:r>
              <a:rPr lang="en-US" dirty="0"/>
              <a:t>Remember that we are learning this process in order to teach it to our faculty, expect them to implement it and be able to use it to give valuable feedback.</a:t>
            </a:r>
          </a:p>
        </p:txBody>
      </p:sp>
      <p:pic>
        <p:nvPicPr>
          <p:cNvPr id="18434" name="Picture 2" descr="C:\Users\ilee\AppData\Local\Microsoft\Windows\Temporary Internet Files\Content.IE5\K8DHMKMW\step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962400"/>
            <a:ext cx="37338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381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 </a:t>
            </a:r>
            <a:r>
              <a:rPr lang="en-US" dirty="0" err="1"/>
              <a:t>workin</a:t>
            </a:r>
            <a:r>
              <a:rPr lang="en-US" dirty="0"/>
              <a:t> In the Power Zone</a:t>
            </a:r>
          </a:p>
        </p:txBody>
      </p:sp>
      <p:sp>
        <p:nvSpPr>
          <p:cNvPr id="3" name="Content Placeholder 2"/>
          <p:cNvSpPr>
            <a:spLocks noGrp="1"/>
          </p:cNvSpPr>
          <p:nvPr>
            <p:ph idx="1"/>
          </p:nvPr>
        </p:nvSpPr>
        <p:spPr>
          <a:xfrm>
            <a:off x="533400" y="2057400"/>
            <a:ext cx="8077200" cy="4373563"/>
          </a:xfrm>
        </p:spPr>
        <p:txBody>
          <a:bodyPr/>
          <a:lstStyle/>
          <a:p>
            <a:endParaRPr lang="en-US" dirty="0"/>
          </a:p>
          <a:p>
            <a:endParaRPr lang="en-US" dirty="0"/>
          </a:p>
          <a:p>
            <a:endParaRPr lang="en-US" dirty="0"/>
          </a:p>
        </p:txBody>
      </p:sp>
      <p:pic>
        <p:nvPicPr>
          <p:cNvPr id="19458" name="Picture 2" descr="C:\Users\ilee\AppData\Local\Microsoft\Windows\Temporary Internet Files\Content.IE5\IQL672WV\power-33948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88881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681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p:txBody>
          <a:bodyPr/>
          <a:lstStyle/>
          <a:p>
            <a:r>
              <a:rPr lang="en-US" dirty="0"/>
              <a:t>Today, we will learn about a structure that, if implemented with consistency and quality, will increase student achievement.</a:t>
            </a:r>
          </a:p>
          <a:p>
            <a:r>
              <a:rPr lang="en-US" dirty="0"/>
              <a:t>By the end of today, you will understand this structure and be ready to teach it to your faculty and expect them to implement it.</a:t>
            </a:r>
          </a:p>
          <a:p>
            <a:r>
              <a:rPr lang="en-US" dirty="0"/>
              <a:t>You will also know how to use a walk-through to provide feedback to teachers, based on this structure and the new TTESS system.</a:t>
            </a:r>
          </a:p>
        </p:txBody>
      </p:sp>
      <p:pic>
        <p:nvPicPr>
          <p:cNvPr id="9218" name="Picture 2" descr="C:\Users\ilee\AppData\Local\Microsoft\Windows\Temporary Internet Files\Content.IE5\X02S29RZ\agenda_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52400"/>
            <a:ext cx="3810000" cy="168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534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82000" cy="1371600"/>
          </a:xfrm>
        </p:spPr>
        <p:txBody>
          <a:bodyPr/>
          <a:lstStyle/>
          <a:p>
            <a:r>
              <a:rPr lang="en-US" dirty="0"/>
              <a:t>Power zone is a work area</a:t>
            </a:r>
          </a:p>
        </p:txBody>
      </p:sp>
      <p:sp>
        <p:nvSpPr>
          <p:cNvPr id="3" name="Content Placeholder 2"/>
          <p:cNvSpPr>
            <a:spLocks noGrp="1"/>
          </p:cNvSpPr>
          <p:nvPr>
            <p:ph idx="1"/>
          </p:nvPr>
        </p:nvSpPr>
        <p:spPr/>
        <p:txBody>
          <a:bodyPr>
            <a:normAutofit fontScale="70000" lnSpcReduction="20000"/>
          </a:bodyPr>
          <a:lstStyle/>
          <a:p>
            <a:r>
              <a:rPr lang="en-US" dirty="0"/>
              <a:t>3 </a:t>
            </a:r>
            <a:r>
              <a:rPr lang="en-US" i="1" dirty="0"/>
              <a:t>old school </a:t>
            </a:r>
            <a:r>
              <a:rPr lang="en-US" dirty="0"/>
              <a:t>places for teachers to accomplish goals</a:t>
            </a:r>
          </a:p>
          <a:p>
            <a:r>
              <a:rPr lang="en-US" dirty="0"/>
              <a:t>1. </a:t>
            </a:r>
            <a:r>
              <a:rPr lang="en-US" dirty="0">
                <a:solidFill>
                  <a:srgbClr val="0070C0"/>
                </a:solidFill>
              </a:rPr>
              <a:t>Teaching from work areas</a:t>
            </a:r>
          </a:p>
          <a:p>
            <a:r>
              <a:rPr lang="en-US" dirty="0"/>
              <a:t>Teacher desk for administrative tasks.</a:t>
            </a:r>
          </a:p>
          <a:p>
            <a:r>
              <a:rPr lang="en-US" dirty="0"/>
              <a:t>The waiting place,  mostly front of classroom</a:t>
            </a:r>
          </a:p>
          <a:p>
            <a:r>
              <a:rPr lang="en-US" dirty="0"/>
              <a:t>Delivering the lesson from the desk</a:t>
            </a:r>
          </a:p>
          <a:p>
            <a:r>
              <a:rPr lang="en-US" dirty="0"/>
              <a:t>2. </a:t>
            </a:r>
            <a:r>
              <a:rPr lang="en-US" dirty="0">
                <a:solidFill>
                  <a:srgbClr val="0070C0"/>
                </a:solidFill>
              </a:rPr>
              <a:t>Teaching from Lecture Position</a:t>
            </a:r>
          </a:p>
          <a:p>
            <a:r>
              <a:rPr lang="en-US" dirty="0"/>
              <a:t>Professional distance</a:t>
            </a:r>
          </a:p>
          <a:p>
            <a:r>
              <a:rPr lang="en-US" dirty="0"/>
              <a:t>Sage on the stage</a:t>
            </a:r>
          </a:p>
          <a:p>
            <a:r>
              <a:rPr lang="en-US" dirty="0"/>
              <a:t>3. </a:t>
            </a:r>
            <a:r>
              <a:rPr lang="en-US" dirty="0">
                <a:solidFill>
                  <a:srgbClr val="0070C0"/>
                </a:solidFill>
              </a:rPr>
              <a:t>Teaching from Power Zone</a:t>
            </a:r>
          </a:p>
          <a:p>
            <a:r>
              <a:rPr lang="en-US" dirty="0"/>
              <a:t>Close proximity to students</a:t>
            </a:r>
          </a:p>
          <a:p>
            <a:r>
              <a:rPr lang="en-US" dirty="0"/>
              <a:t>In the middle of the action</a:t>
            </a:r>
          </a:p>
          <a:p>
            <a:r>
              <a:rPr lang="en-US" dirty="0"/>
              <a:t>Monitoring</a:t>
            </a:r>
          </a:p>
          <a:p>
            <a:r>
              <a:rPr lang="en-US" dirty="0"/>
              <a:t>Ability to see when students need clarification or when adjustments to instruction are needed</a:t>
            </a:r>
          </a:p>
          <a:p>
            <a:r>
              <a:rPr lang="en-US" dirty="0"/>
              <a:t>Ability to see when differentiation is needed</a:t>
            </a:r>
          </a:p>
          <a:p>
            <a:endParaRPr lang="en-US" dirty="0"/>
          </a:p>
          <a:p>
            <a:endParaRPr lang="en-US" dirty="0"/>
          </a:p>
          <a:p>
            <a:pPr marL="457200" indent="-457200">
              <a:buAutoNum type="arabicPeriod"/>
            </a:pPr>
            <a:endParaRPr lang="en-US" dirty="0"/>
          </a:p>
        </p:txBody>
      </p:sp>
      <p:pic>
        <p:nvPicPr>
          <p:cNvPr id="20482" name="Picture 2" descr="C:\Users\ilee\AppData\Local\Microsoft\Windows\Temporary Internet Files\Content.IE5\PMEQJCIH\row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590800"/>
            <a:ext cx="2270760" cy="197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01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it</a:t>
            </a:r>
          </a:p>
        </p:txBody>
      </p:sp>
      <p:sp>
        <p:nvSpPr>
          <p:cNvPr id="3" name="Content Placeholder 2"/>
          <p:cNvSpPr>
            <a:spLocks noGrp="1"/>
          </p:cNvSpPr>
          <p:nvPr>
            <p:ph idx="1"/>
          </p:nvPr>
        </p:nvSpPr>
        <p:spPr/>
        <p:txBody>
          <a:bodyPr/>
          <a:lstStyle/>
          <a:p>
            <a:r>
              <a:rPr lang="en-US" dirty="0"/>
              <a:t>What happens when students are doing independent practice, and the teacher is at the desk?</a:t>
            </a:r>
          </a:p>
        </p:txBody>
      </p:sp>
      <p:pic>
        <p:nvPicPr>
          <p:cNvPr id="21506" name="Picture 2" descr="C:\Users\ilee\AppData\Local\Microsoft\Windows\Temporary Internet Files\Content.IE5\QF5KUOC1\animated_classroom[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996692"/>
            <a:ext cx="3429000" cy="326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220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teaching in the power zone</a:t>
            </a:r>
          </a:p>
        </p:txBody>
      </p:sp>
      <p:sp>
        <p:nvSpPr>
          <p:cNvPr id="3" name="Content Placeholder 2"/>
          <p:cNvSpPr>
            <a:spLocks noGrp="1"/>
          </p:cNvSpPr>
          <p:nvPr>
            <p:ph idx="1"/>
          </p:nvPr>
        </p:nvSpPr>
        <p:spPr/>
        <p:txBody>
          <a:bodyPr/>
          <a:lstStyle/>
          <a:p>
            <a:r>
              <a:rPr lang="en-US" dirty="0"/>
              <a:t>75% rule</a:t>
            </a:r>
          </a:p>
          <a:p>
            <a:r>
              <a:rPr lang="en-US" dirty="0"/>
              <a:t>Arrange classroom for effective power zone movement</a:t>
            </a:r>
          </a:p>
          <a:p>
            <a:r>
              <a:rPr lang="en-US" dirty="0"/>
              <a:t>Remove teacher distractions: computer e-mail, cell phones, paper grading</a:t>
            </a:r>
          </a:p>
          <a:p>
            <a:r>
              <a:rPr lang="en-US" dirty="0"/>
              <a:t>Proximity </a:t>
            </a:r>
          </a:p>
          <a:p>
            <a:endParaRPr lang="en-US" dirty="0"/>
          </a:p>
        </p:txBody>
      </p:sp>
      <p:pic>
        <p:nvPicPr>
          <p:cNvPr id="22530" name="Picture 2" descr="C:\Users\ilee\AppData\Local\Microsoft\Windows\Temporary Internet Files\Content.IE5\WHHEYTEC\table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581400"/>
            <a:ext cx="2179320" cy="218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93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it</a:t>
            </a:r>
          </a:p>
        </p:txBody>
      </p:sp>
      <p:sp>
        <p:nvSpPr>
          <p:cNvPr id="3" name="Content Placeholder 2"/>
          <p:cNvSpPr>
            <a:spLocks noGrp="1"/>
          </p:cNvSpPr>
          <p:nvPr>
            <p:ph idx="1"/>
          </p:nvPr>
        </p:nvSpPr>
        <p:spPr/>
        <p:txBody>
          <a:bodyPr/>
          <a:lstStyle/>
          <a:p>
            <a:r>
              <a:rPr lang="en-US" dirty="0"/>
              <a:t>What happens when you, as the instructional leader, sends out an e-mail during the instructional day?</a:t>
            </a:r>
          </a:p>
          <a:p>
            <a:endParaRPr lang="en-US" dirty="0"/>
          </a:p>
          <a:p>
            <a:r>
              <a:rPr lang="en-US" dirty="0"/>
              <a:t>Do you immediately receive responses from teachers who should be teaching?</a:t>
            </a:r>
          </a:p>
        </p:txBody>
      </p:sp>
      <p:pic>
        <p:nvPicPr>
          <p:cNvPr id="23554" name="Picture 2" descr="C:\Users\ilee\AppData\Local\Microsoft\Windows\Temporary Internet Files\Content.IE5\T6IJN0R3\e-ma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935730"/>
            <a:ext cx="2286000" cy="1908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329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locate the power zone</a:t>
            </a:r>
          </a:p>
        </p:txBody>
      </p:sp>
      <p:sp>
        <p:nvSpPr>
          <p:cNvPr id="3" name="Content Placeholder 2"/>
          <p:cNvSpPr>
            <a:spLocks noGrp="1"/>
          </p:cNvSpPr>
          <p:nvPr>
            <p:ph idx="1"/>
          </p:nvPr>
        </p:nvSpPr>
        <p:spPr/>
        <p:txBody>
          <a:bodyPr/>
          <a:lstStyle/>
          <a:p>
            <a:r>
              <a:rPr lang="en-US" dirty="0"/>
              <a:t>Using white paper posters, illustrate the power zone.</a:t>
            </a:r>
          </a:p>
          <a:p>
            <a:r>
              <a:rPr lang="en-US" dirty="0"/>
              <a:t>How will you teach the power zone to faculty?</a:t>
            </a:r>
          </a:p>
          <a:p>
            <a:r>
              <a:rPr lang="en-US" dirty="0"/>
              <a:t>How will you monitor for teaching in the power zone?</a:t>
            </a:r>
          </a:p>
        </p:txBody>
      </p:sp>
    </p:spTree>
    <p:extLst>
      <p:ext uri="{BB962C8B-B14F-4D97-AF65-F5344CB8AC3E}">
        <p14:creationId xmlns:p14="http://schemas.microsoft.com/office/powerpoint/2010/main" val="1554220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Clarification of goal		</a:t>
            </a:r>
          </a:p>
        </p:txBody>
      </p:sp>
      <p:sp>
        <p:nvSpPr>
          <p:cNvPr id="3" name="Content Placeholder 2"/>
          <p:cNvSpPr>
            <a:spLocks noGrp="1"/>
          </p:cNvSpPr>
          <p:nvPr>
            <p:ph idx="1"/>
          </p:nvPr>
        </p:nvSpPr>
        <p:spPr/>
        <p:txBody>
          <a:bodyPr/>
          <a:lstStyle/>
          <a:p>
            <a:r>
              <a:rPr lang="en-US" dirty="0"/>
              <a:t>We have been learning the steps of structured lesson delivery in order to maximize student achievement.</a:t>
            </a:r>
          </a:p>
          <a:p>
            <a:r>
              <a:rPr lang="en-US" dirty="0"/>
              <a:t>We are working towards learning the five step process in order to teach best practices in your classroom to provide quality instruction.</a:t>
            </a:r>
          </a:p>
          <a:p>
            <a:endParaRPr lang="en-US" dirty="0"/>
          </a:p>
          <a:p>
            <a:r>
              <a:rPr lang="en-US" dirty="0"/>
              <a:t>Next</a:t>
            </a:r>
          </a:p>
        </p:txBody>
      </p:sp>
      <p:sp>
        <p:nvSpPr>
          <p:cNvPr id="4" name="Right Arrow 3"/>
          <p:cNvSpPr/>
          <p:nvPr/>
        </p:nvSpPr>
        <p:spPr>
          <a:xfrm>
            <a:off x="1421711" y="395210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221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a:t>
            </a:r>
            <a:r>
              <a:rPr lang="en-US" dirty="0" err="1"/>
              <a:t>FSGpT</a:t>
            </a:r>
            <a:endParaRPr lang="en-US" dirty="0"/>
          </a:p>
        </p:txBody>
      </p:sp>
      <p:sp>
        <p:nvSpPr>
          <p:cNvPr id="3" name="Content Placeholder 2"/>
          <p:cNvSpPr>
            <a:spLocks noGrp="1"/>
          </p:cNvSpPr>
          <p:nvPr>
            <p:ph idx="1"/>
          </p:nvPr>
        </p:nvSpPr>
        <p:spPr/>
        <p:txBody>
          <a:bodyPr/>
          <a:lstStyle/>
          <a:p>
            <a:r>
              <a:rPr lang="en-US" dirty="0"/>
              <a:t>Frequent small -group, purposeful talk about learning</a:t>
            </a:r>
          </a:p>
          <a:p>
            <a:r>
              <a:rPr lang="en-US" dirty="0"/>
              <a:t>10-15 minute rule after teacher-centered instruction</a:t>
            </a:r>
          </a:p>
          <a:p>
            <a:r>
              <a:rPr lang="en-US" dirty="0"/>
              <a:t>Groups of 2-4 students</a:t>
            </a:r>
          </a:p>
          <a:p>
            <a:r>
              <a:rPr lang="en-US" dirty="0"/>
              <a:t>Seed question about learning or activity</a:t>
            </a:r>
          </a:p>
          <a:p>
            <a:r>
              <a:rPr lang="en-US" dirty="0"/>
              <a:t>Brief but structured 30 seconds-3 minutes</a:t>
            </a:r>
          </a:p>
          <a:p>
            <a:endParaRPr lang="en-US" dirty="0"/>
          </a:p>
        </p:txBody>
      </p:sp>
      <p:pic>
        <p:nvPicPr>
          <p:cNvPr id="24578" name="Picture 2" descr="C:\Users\ilee\AppData\Local\Microsoft\Windows\Temporary Internet Files\Content.IE5\QF5KUOC1\student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807" y="4167378"/>
            <a:ext cx="2881393" cy="170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129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a:t>
            </a:r>
            <a:r>
              <a:rPr lang="en-US" dirty="0" err="1"/>
              <a:t>fsgpt</a:t>
            </a:r>
            <a:r>
              <a:rPr lang="en-US" dirty="0"/>
              <a:t> look like in the classroom?</a:t>
            </a:r>
          </a:p>
        </p:txBody>
      </p:sp>
      <p:sp>
        <p:nvSpPr>
          <p:cNvPr id="3" name="Content Placeholder 2"/>
          <p:cNvSpPr>
            <a:spLocks noGrp="1"/>
          </p:cNvSpPr>
          <p:nvPr>
            <p:ph idx="1"/>
          </p:nvPr>
        </p:nvSpPr>
        <p:spPr/>
        <p:txBody>
          <a:bodyPr/>
          <a:lstStyle/>
          <a:p>
            <a:r>
              <a:rPr lang="en-US" dirty="0">
                <a:hlinkClick r:id="rId2"/>
              </a:rPr>
              <a:t>A lesson in FSGPT</a:t>
            </a:r>
            <a:endParaRPr lang="en-US" dirty="0"/>
          </a:p>
          <a:p>
            <a:r>
              <a:rPr lang="en-US" dirty="0">
                <a:hlinkClick r:id="rId3"/>
              </a:rPr>
              <a:t>https://www.youtube.com/watch?v=qf3uN8IfwEo</a:t>
            </a:r>
            <a:endParaRPr lang="en-US" dirty="0"/>
          </a:p>
          <a:p>
            <a:endParaRPr lang="en-US" dirty="0"/>
          </a:p>
          <a:p>
            <a:endParaRPr lang="en-US" dirty="0"/>
          </a:p>
        </p:txBody>
      </p:sp>
    </p:spTree>
    <p:extLst>
      <p:ext uri="{BB962C8B-B14F-4D97-AF65-F5344CB8AC3E}">
        <p14:creationId xmlns:p14="http://schemas.microsoft.com/office/powerpoint/2010/main" val="668557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a:t>
            </a:r>
          </a:p>
        </p:txBody>
      </p:sp>
      <p:sp>
        <p:nvSpPr>
          <p:cNvPr id="3" name="Content Placeholder 2"/>
          <p:cNvSpPr>
            <a:spLocks noGrp="1"/>
          </p:cNvSpPr>
          <p:nvPr>
            <p:ph idx="1"/>
          </p:nvPr>
        </p:nvSpPr>
        <p:spPr/>
        <p:txBody>
          <a:bodyPr/>
          <a:lstStyle/>
          <a:p>
            <a:r>
              <a:rPr lang="en-US" dirty="0"/>
              <a:t>Commit to the process</a:t>
            </a:r>
          </a:p>
          <a:p>
            <a:r>
              <a:rPr lang="en-US" dirty="0"/>
              <a:t>10-15 minute rule</a:t>
            </a:r>
          </a:p>
          <a:p>
            <a:r>
              <a:rPr lang="en-US" dirty="0"/>
              <a:t>Plan for it</a:t>
            </a:r>
          </a:p>
          <a:p>
            <a:r>
              <a:rPr lang="en-US" dirty="0"/>
              <a:t>Be consistent</a:t>
            </a:r>
          </a:p>
          <a:p>
            <a:r>
              <a:rPr lang="en-US" dirty="0"/>
              <a:t>These are power discussions.</a:t>
            </a:r>
          </a:p>
          <a:p>
            <a:endParaRPr lang="en-US" dirty="0"/>
          </a:p>
          <a:p>
            <a:r>
              <a:rPr lang="en-US" dirty="0"/>
              <a:t>Why is this strategy necessary?</a:t>
            </a:r>
          </a:p>
          <a:p>
            <a:endParaRPr lang="en-US" dirty="0"/>
          </a:p>
        </p:txBody>
      </p:sp>
      <p:pic>
        <p:nvPicPr>
          <p:cNvPr id="4098" name="Picture 2" descr="C:\Users\ilee\AppData\Local\Microsoft\Windows\Temporary Internet Files\Content.IE5\O5GLAS1V\mannequin_too_many_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51000"/>
            <a:ext cx="3124200" cy="260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00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Size</a:t>
            </a:r>
          </a:p>
        </p:txBody>
      </p:sp>
      <p:sp>
        <p:nvSpPr>
          <p:cNvPr id="3" name="Content Placeholder 2"/>
          <p:cNvSpPr>
            <a:spLocks noGrp="1"/>
          </p:cNvSpPr>
          <p:nvPr>
            <p:ph idx="1"/>
          </p:nvPr>
        </p:nvSpPr>
        <p:spPr/>
        <p:txBody>
          <a:bodyPr/>
          <a:lstStyle/>
          <a:p>
            <a:r>
              <a:rPr lang="en-US" dirty="0"/>
              <a:t>Maximum size: 4</a:t>
            </a:r>
          </a:p>
          <a:p>
            <a:r>
              <a:rPr lang="en-US" dirty="0"/>
              <a:t>What is the advantage of limiting the group size?</a:t>
            </a:r>
          </a:p>
        </p:txBody>
      </p:sp>
      <p:pic>
        <p:nvPicPr>
          <p:cNvPr id="25602" name="Picture 2" descr="C:\Users\ilee\AppData\Local\Microsoft\Windows\Temporary Internet Files\Content.IE5\WHHEYTEC\teamwork[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76599"/>
            <a:ext cx="3276600" cy="217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20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how do we get there?</a:t>
            </a:r>
          </a:p>
        </p:txBody>
      </p:sp>
      <p:sp>
        <p:nvSpPr>
          <p:cNvPr id="3" name="Content Placeholder 2"/>
          <p:cNvSpPr>
            <a:spLocks noGrp="1"/>
          </p:cNvSpPr>
          <p:nvPr>
            <p:ph idx="1"/>
          </p:nvPr>
        </p:nvSpPr>
        <p:spPr/>
        <p:txBody>
          <a:bodyPr>
            <a:normAutofit/>
          </a:bodyPr>
          <a:lstStyle/>
          <a:p>
            <a:r>
              <a:rPr lang="en-US" dirty="0"/>
              <a:t>Basic practices of quality instruction are not a secret.</a:t>
            </a:r>
          </a:p>
          <a:p>
            <a:r>
              <a:rPr lang="en-US" dirty="0"/>
              <a:t>Where do teachers learn these?</a:t>
            </a:r>
          </a:p>
          <a:p>
            <a:r>
              <a:rPr lang="en-US" dirty="0"/>
              <a:t>One class in instructional methods?</a:t>
            </a:r>
          </a:p>
          <a:p>
            <a:r>
              <a:rPr lang="en-US" dirty="0"/>
              <a:t>Being thrown into the lion’s den?</a:t>
            </a:r>
          </a:p>
          <a:p>
            <a:r>
              <a:rPr lang="en-US" dirty="0"/>
              <a:t>Experience?</a:t>
            </a:r>
          </a:p>
          <a:p>
            <a:r>
              <a:rPr lang="en-US" dirty="0"/>
              <a:t>Innate ability?</a:t>
            </a:r>
          </a:p>
          <a:p>
            <a:r>
              <a:rPr lang="en-US" sz="2800" i="1" dirty="0"/>
              <a:t>How did you learn about quality instruction?</a:t>
            </a:r>
          </a:p>
        </p:txBody>
      </p:sp>
      <p:pic>
        <p:nvPicPr>
          <p:cNvPr id="2050" name="Picture 2" descr="C:\Users\ilee\AppData\Local\Microsoft\Windows\Temporary Internet Files\Content.IE5\O5GLAS1V\SLE_clipart-illustration-orange-man-holding-question-ma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18414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71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Seed questions</a:t>
            </a:r>
          </a:p>
        </p:txBody>
      </p:sp>
      <p:sp>
        <p:nvSpPr>
          <p:cNvPr id="3" name="Content Placeholder 2"/>
          <p:cNvSpPr>
            <a:spLocks noGrp="1"/>
          </p:cNvSpPr>
          <p:nvPr>
            <p:ph idx="1"/>
          </p:nvPr>
        </p:nvSpPr>
        <p:spPr/>
        <p:txBody>
          <a:bodyPr/>
          <a:lstStyle/>
          <a:p>
            <a:r>
              <a:rPr lang="en-US" dirty="0"/>
              <a:t>Pre-planned</a:t>
            </a:r>
          </a:p>
          <a:p>
            <a:r>
              <a:rPr lang="en-US" dirty="0"/>
              <a:t>Guides student conversation toward learning outcome</a:t>
            </a:r>
          </a:p>
          <a:p>
            <a:r>
              <a:rPr lang="en-US" dirty="0"/>
              <a:t>Make connections</a:t>
            </a:r>
          </a:p>
          <a:p>
            <a:r>
              <a:rPr lang="en-US" dirty="0"/>
              <a:t>“Discuss with your partner: ___________”</a:t>
            </a:r>
          </a:p>
          <a:p>
            <a:r>
              <a:rPr lang="en-US" dirty="0"/>
              <a:t>Helps teacher determine level of student understanding.</a:t>
            </a:r>
          </a:p>
          <a:p>
            <a:endParaRPr lang="en-US" dirty="0"/>
          </a:p>
        </p:txBody>
      </p:sp>
      <p:pic>
        <p:nvPicPr>
          <p:cNvPr id="26626" name="Picture 2" descr="C:\Users\ilee\AppData\Local\Microsoft\Windows\Temporary Internet Files\Content.IE5\A0B1LN8U\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624" y="3886200"/>
            <a:ext cx="2786063"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48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Zone</a:t>
            </a:r>
          </a:p>
        </p:txBody>
      </p:sp>
      <p:sp>
        <p:nvSpPr>
          <p:cNvPr id="3" name="Content Placeholder 2"/>
          <p:cNvSpPr>
            <a:spLocks noGrp="1"/>
          </p:cNvSpPr>
          <p:nvPr>
            <p:ph idx="1"/>
          </p:nvPr>
        </p:nvSpPr>
        <p:spPr/>
        <p:txBody>
          <a:bodyPr/>
          <a:lstStyle/>
          <a:p>
            <a:r>
              <a:rPr lang="en-US" dirty="0"/>
              <a:t>Teacher should remain in the Power Zone during seed question discussion.</a:t>
            </a:r>
          </a:p>
          <a:p>
            <a:endParaRPr lang="en-US" dirty="0"/>
          </a:p>
          <a:p>
            <a:r>
              <a:rPr lang="en-US" dirty="0"/>
              <a:t>Why?</a:t>
            </a:r>
          </a:p>
        </p:txBody>
      </p:sp>
      <p:pic>
        <p:nvPicPr>
          <p:cNvPr id="27650" name="Picture 2" descr="C:\Users\ilee\AppData\Local\Microsoft\Windows\Temporary Internet Files\Content.IE5\K8DHMKMW\1_49060972a910d-4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657600"/>
            <a:ext cx="2847301" cy="252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060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a:t>
            </a:r>
          </a:p>
        </p:txBody>
      </p:sp>
      <p:sp>
        <p:nvSpPr>
          <p:cNvPr id="3" name="Content Placeholder 2"/>
          <p:cNvSpPr>
            <a:spLocks noGrp="1"/>
          </p:cNvSpPr>
          <p:nvPr>
            <p:ph idx="1"/>
          </p:nvPr>
        </p:nvSpPr>
        <p:spPr/>
        <p:txBody>
          <a:bodyPr/>
          <a:lstStyle/>
          <a:p>
            <a:r>
              <a:rPr lang="en-US" dirty="0"/>
              <a:t>Students briefly share the ideas that surfaced during small group.</a:t>
            </a:r>
          </a:p>
        </p:txBody>
      </p:sp>
      <p:pic>
        <p:nvPicPr>
          <p:cNvPr id="28674" name="Picture 2" descr="C:\Users\ilee\AppData\Local\Microsoft\Windows\Temporary Internet Files\Content.IE5\QF5KUOC1\Talk[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603" y="2686142"/>
            <a:ext cx="3081997" cy="249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826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Meeting the needs of bi-lingual students</a:t>
            </a:r>
          </a:p>
        </p:txBody>
      </p:sp>
      <p:sp>
        <p:nvSpPr>
          <p:cNvPr id="3" name="Content Placeholder 2"/>
          <p:cNvSpPr>
            <a:spLocks noGrp="1"/>
          </p:cNvSpPr>
          <p:nvPr>
            <p:ph idx="1"/>
          </p:nvPr>
        </p:nvSpPr>
        <p:spPr/>
        <p:txBody>
          <a:bodyPr/>
          <a:lstStyle/>
          <a:p>
            <a:r>
              <a:rPr lang="en-US" dirty="0"/>
              <a:t>Bi-lingual: ability to speak and understand both adult language and student language</a:t>
            </a:r>
          </a:p>
          <a:p>
            <a:r>
              <a:rPr lang="en-US" dirty="0"/>
              <a:t>Small group discussion helps students who do not speak or understand adult language: when they do not understand the “teacher (adult) talk”, the small group, which takes place in “student talk” helps clarify ideas for these students in the their own language.</a:t>
            </a:r>
          </a:p>
        </p:txBody>
      </p:sp>
      <p:pic>
        <p:nvPicPr>
          <p:cNvPr id="29698" name="Picture 2" descr="C:\Users\ilee\AppData\Local\Microsoft\Windows\Temporary Internet Files\Content.IE5\A0B1LN8U\exam-sweat2[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6034" y="3810000"/>
            <a:ext cx="2832274"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213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rigor for both groups</a:t>
            </a:r>
          </a:p>
        </p:txBody>
      </p:sp>
      <p:sp>
        <p:nvSpPr>
          <p:cNvPr id="3" name="Content Placeholder 2"/>
          <p:cNvSpPr>
            <a:spLocks noGrp="1"/>
          </p:cNvSpPr>
          <p:nvPr>
            <p:ph idx="1"/>
          </p:nvPr>
        </p:nvSpPr>
        <p:spPr/>
        <p:txBody>
          <a:bodyPr/>
          <a:lstStyle/>
          <a:p>
            <a:r>
              <a:rPr lang="en-US" dirty="0"/>
              <a:t>Students who understand “adult language” translate for those who do not. How does this help increase rigor?</a:t>
            </a:r>
          </a:p>
          <a:p>
            <a:endParaRPr lang="en-US" dirty="0"/>
          </a:p>
          <a:p>
            <a:r>
              <a:rPr lang="en-US" dirty="0"/>
              <a:t>Students who do not speak adult language listen to the translation during group. How does this help increase rigor?</a:t>
            </a:r>
          </a:p>
          <a:p>
            <a:endParaRPr lang="en-US" dirty="0"/>
          </a:p>
          <a:p>
            <a:r>
              <a:rPr lang="en-US" dirty="0"/>
              <a:t>Helps with retention of material</a:t>
            </a:r>
          </a:p>
          <a:p>
            <a:r>
              <a:rPr lang="en-US" dirty="0"/>
              <a:t>Managing student attention span: for teens 8-10 minutes, for 12 and under-even shorter—the small group can reset the attention span time clock</a:t>
            </a:r>
          </a:p>
          <a:p>
            <a:r>
              <a:rPr lang="en-US" dirty="0"/>
              <a:t>Decreases boredom</a:t>
            </a:r>
          </a:p>
        </p:txBody>
      </p:sp>
      <p:pic>
        <p:nvPicPr>
          <p:cNvPr id="30722" name="Picture 2" descr="C:\Users\ilee\AppData\Local\Microsoft\Windows\Temporary Internet Files\Content.IE5\T6IJN0R3\clipart013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836" y="5257800"/>
            <a:ext cx="1443309" cy="153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614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 with FSGPT</a:t>
            </a:r>
          </a:p>
        </p:txBody>
      </p:sp>
      <p:sp>
        <p:nvSpPr>
          <p:cNvPr id="3" name="Content Placeholder 2"/>
          <p:cNvSpPr>
            <a:spLocks noGrp="1"/>
          </p:cNvSpPr>
          <p:nvPr>
            <p:ph idx="1"/>
          </p:nvPr>
        </p:nvSpPr>
        <p:spPr/>
        <p:txBody>
          <a:bodyPr/>
          <a:lstStyle/>
          <a:p>
            <a:r>
              <a:rPr lang="en-US" dirty="0"/>
              <a:t>Takes careful planning, implementation and adjustment</a:t>
            </a:r>
          </a:p>
          <a:p>
            <a:r>
              <a:rPr lang="en-US" dirty="0"/>
              <a:t>Students have to be trained because their conversations are social, not academic. This is new to them!</a:t>
            </a:r>
          </a:p>
          <a:p>
            <a:r>
              <a:rPr lang="en-US" dirty="0"/>
              <a:t>Students need lots of opportunities to practice (guided).</a:t>
            </a:r>
          </a:p>
          <a:p>
            <a:r>
              <a:rPr lang="en-US" dirty="0"/>
              <a:t>Effective seed questions (must be open-ended)</a:t>
            </a:r>
          </a:p>
          <a:p>
            <a:r>
              <a:rPr lang="en-US" dirty="0"/>
              <a:t>Use question stem wall.</a:t>
            </a:r>
          </a:p>
          <a:p>
            <a:r>
              <a:rPr lang="en-US" dirty="0"/>
              <a:t>Use a timer.</a:t>
            </a:r>
          </a:p>
          <a:p>
            <a:endParaRPr lang="en-US" dirty="0"/>
          </a:p>
        </p:txBody>
      </p:sp>
    </p:spTree>
    <p:extLst>
      <p:ext uri="{BB962C8B-B14F-4D97-AF65-F5344CB8AC3E}">
        <p14:creationId xmlns:p14="http://schemas.microsoft.com/office/powerpoint/2010/main" val="114462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Talk Like a genius question stems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3591239"/>
              </p:ext>
            </p:extLst>
          </p:nvPr>
        </p:nvGraphicFramePr>
        <p:xfrm>
          <a:off x="838200" y="1676400"/>
          <a:ext cx="7620000" cy="374904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370840">
                <a:tc>
                  <a:txBody>
                    <a:bodyPr/>
                    <a:lstStyle/>
                    <a:p>
                      <a:r>
                        <a:rPr lang="en-US" dirty="0"/>
                        <a:t>Smart Questions</a:t>
                      </a:r>
                    </a:p>
                    <a:p>
                      <a:r>
                        <a:rPr lang="en-US" dirty="0"/>
                        <a:t>(Knowledge &amp; Comprehension)</a:t>
                      </a:r>
                    </a:p>
                  </a:txBody>
                  <a:tcPr/>
                </a:tc>
                <a:tc>
                  <a:txBody>
                    <a:bodyPr/>
                    <a:lstStyle/>
                    <a:p>
                      <a:r>
                        <a:rPr lang="en-US" dirty="0"/>
                        <a:t>Smarter Questions</a:t>
                      </a:r>
                    </a:p>
                    <a:p>
                      <a:r>
                        <a:rPr lang="en-US" dirty="0"/>
                        <a:t>(Application &amp; Analysis)</a:t>
                      </a:r>
                    </a:p>
                  </a:txBody>
                  <a:tcPr/>
                </a:tc>
                <a:tc>
                  <a:txBody>
                    <a:bodyPr/>
                    <a:lstStyle/>
                    <a:p>
                      <a:r>
                        <a:rPr lang="en-US" dirty="0"/>
                        <a:t>Smartest Questions (Synthesis &amp; Evaluation)</a:t>
                      </a:r>
                    </a:p>
                  </a:txBody>
                  <a:tcPr/>
                </a:tc>
                <a:extLst>
                  <a:ext uri="{0D108BD9-81ED-4DB2-BD59-A6C34878D82A}">
                    <a16:rowId xmlns:a16="http://schemas.microsoft.com/office/drawing/2014/main" val="10000"/>
                  </a:ext>
                </a:extLst>
              </a:tr>
              <a:tr h="370840">
                <a:tc>
                  <a:txBody>
                    <a:bodyPr/>
                    <a:lstStyle/>
                    <a:p>
                      <a:r>
                        <a:rPr lang="en-US" dirty="0"/>
                        <a:t>Who is it that …?</a:t>
                      </a:r>
                    </a:p>
                  </a:txBody>
                  <a:tcPr/>
                </a:tc>
                <a:tc>
                  <a:txBody>
                    <a:bodyPr/>
                    <a:lstStyle/>
                    <a:p>
                      <a:r>
                        <a:rPr lang="en-US" dirty="0"/>
                        <a:t>How would you use…?</a:t>
                      </a:r>
                    </a:p>
                  </a:txBody>
                  <a:tcPr/>
                </a:tc>
                <a:tc>
                  <a:txBody>
                    <a:bodyPr/>
                    <a:lstStyle/>
                    <a:p>
                      <a:r>
                        <a:rPr lang="en-US" dirty="0"/>
                        <a:t>What would happen if…?</a:t>
                      </a:r>
                    </a:p>
                  </a:txBody>
                  <a:tcPr/>
                </a:tc>
                <a:extLst>
                  <a:ext uri="{0D108BD9-81ED-4DB2-BD59-A6C34878D82A}">
                    <a16:rowId xmlns:a16="http://schemas.microsoft.com/office/drawing/2014/main" val="10001"/>
                  </a:ext>
                </a:extLst>
              </a:tr>
              <a:tr h="370840">
                <a:tc>
                  <a:txBody>
                    <a:bodyPr/>
                    <a:lstStyle/>
                    <a:p>
                      <a:r>
                        <a:rPr lang="en-US" dirty="0"/>
                        <a:t>Tell why</a:t>
                      </a:r>
                    </a:p>
                  </a:txBody>
                  <a:tcPr/>
                </a:tc>
                <a:tc>
                  <a:txBody>
                    <a:bodyPr/>
                    <a:lstStyle/>
                    <a:p>
                      <a:r>
                        <a:rPr lang="en-US" dirty="0"/>
                        <a:t>How is this similar to…?</a:t>
                      </a:r>
                    </a:p>
                  </a:txBody>
                  <a:tcPr/>
                </a:tc>
                <a:tc>
                  <a:txBody>
                    <a:bodyPr/>
                    <a:lstStyle/>
                    <a:p>
                      <a:r>
                        <a:rPr lang="en-US" dirty="0"/>
                        <a:t>Develop  a plan to …</a:t>
                      </a:r>
                    </a:p>
                  </a:txBody>
                  <a:tcPr/>
                </a:tc>
                <a:extLst>
                  <a:ext uri="{0D108BD9-81ED-4DB2-BD59-A6C34878D82A}">
                    <a16:rowId xmlns:a16="http://schemas.microsoft.com/office/drawing/2014/main" val="10002"/>
                  </a:ext>
                </a:extLst>
              </a:tr>
              <a:tr h="370840">
                <a:tc>
                  <a:txBody>
                    <a:bodyPr/>
                    <a:lstStyle/>
                    <a:p>
                      <a:r>
                        <a:rPr lang="en-US" dirty="0"/>
                        <a:t>Give an example</a:t>
                      </a:r>
                      <a:r>
                        <a:rPr lang="en-US" baseline="0" dirty="0"/>
                        <a:t> of …</a:t>
                      </a:r>
                      <a:endParaRPr lang="en-US" dirty="0"/>
                    </a:p>
                  </a:txBody>
                  <a:tcPr/>
                </a:tc>
                <a:tc>
                  <a:txBody>
                    <a:bodyPr/>
                    <a:lstStyle/>
                    <a:p>
                      <a:r>
                        <a:rPr lang="en-US" dirty="0"/>
                        <a:t>Contrast this to …</a:t>
                      </a:r>
                    </a:p>
                  </a:txBody>
                  <a:tcPr/>
                </a:tc>
                <a:tc>
                  <a:txBody>
                    <a:bodyPr/>
                    <a:lstStyle/>
                    <a:p>
                      <a:r>
                        <a:rPr lang="en-US" dirty="0"/>
                        <a:t>Find a better solution…</a:t>
                      </a:r>
                    </a:p>
                  </a:txBody>
                  <a:tcPr/>
                </a:tc>
                <a:extLst>
                  <a:ext uri="{0D108BD9-81ED-4DB2-BD59-A6C34878D82A}">
                    <a16:rowId xmlns:a16="http://schemas.microsoft.com/office/drawing/2014/main" val="10003"/>
                  </a:ext>
                </a:extLst>
              </a:tr>
              <a:tr h="370840">
                <a:tc>
                  <a:txBody>
                    <a:bodyPr/>
                    <a:lstStyle/>
                    <a:p>
                      <a:r>
                        <a:rPr lang="en-US" dirty="0"/>
                        <a:t>What do you think will happen next?</a:t>
                      </a:r>
                    </a:p>
                  </a:txBody>
                  <a:tcPr/>
                </a:tc>
                <a:tc>
                  <a:txBody>
                    <a:bodyPr/>
                    <a:lstStyle/>
                    <a:p>
                      <a:r>
                        <a:rPr lang="en-US" dirty="0"/>
                        <a:t>What is the relationship between …</a:t>
                      </a:r>
                    </a:p>
                  </a:txBody>
                  <a:tcPr/>
                </a:tc>
                <a:tc>
                  <a:txBody>
                    <a:bodyPr/>
                    <a:lstStyle/>
                    <a:p>
                      <a:r>
                        <a:rPr lang="en-US" dirty="0"/>
                        <a:t>What is the most important…?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98239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will you evaluate?</a:t>
            </a:r>
          </a:p>
        </p:txBody>
      </p:sp>
      <p:sp>
        <p:nvSpPr>
          <p:cNvPr id="3" name="Content Placeholder 2"/>
          <p:cNvSpPr>
            <a:spLocks noGrp="1"/>
          </p:cNvSpPr>
          <p:nvPr>
            <p:ph idx="1"/>
          </p:nvPr>
        </p:nvSpPr>
        <p:spPr/>
        <p:txBody>
          <a:bodyPr/>
          <a:lstStyle/>
          <a:p>
            <a:r>
              <a:rPr lang="en-US" dirty="0"/>
              <a:t>What should instructional leaders look for when observing and providing feedback?</a:t>
            </a:r>
          </a:p>
          <a:p>
            <a:r>
              <a:rPr lang="en-US" dirty="0"/>
              <a:t>Two levels of observation:</a:t>
            </a:r>
          </a:p>
          <a:p>
            <a:r>
              <a:rPr lang="en-US" dirty="0"/>
              <a:t>Fidelity: Is the teacher following the structure, as trained?</a:t>
            </a:r>
          </a:p>
          <a:p>
            <a:r>
              <a:rPr lang="en-US" dirty="0"/>
              <a:t>Rigor: Is the teacher requiring critical thinking in seed questions?</a:t>
            </a:r>
          </a:p>
          <a:p>
            <a:endParaRPr lang="en-US" dirty="0"/>
          </a:p>
        </p:txBody>
      </p:sp>
      <p:pic>
        <p:nvPicPr>
          <p:cNvPr id="31746" name="Picture 2" descr="C:\Users\ilee\AppData\Local\Microsoft\Windows\Temporary Internet Files\Content.IE5\A0B1LN8U\jud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038600"/>
            <a:ext cx="2652105" cy="249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532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final thought about FSGPT</a:t>
            </a:r>
          </a:p>
        </p:txBody>
      </p:sp>
      <p:sp>
        <p:nvSpPr>
          <p:cNvPr id="3" name="Content Placeholder 2"/>
          <p:cNvSpPr>
            <a:spLocks noGrp="1"/>
          </p:cNvSpPr>
          <p:nvPr>
            <p:ph idx="1"/>
          </p:nvPr>
        </p:nvSpPr>
        <p:spPr/>
        <p:txBody>
          <a:bodyPr/>
          <a:lstStyle/>
          <a:p>
            <a:r>
              <a:rPr lang="en-US" dirty="0"/>
              <a:t>“You can teach what you have always taught. You can teach it almost the same way you have always taught it. Just add FSGPT. More of your students will learn more of what you want them to know.”</a:t>
            </a:r>
          </a:p>
          <a:p>
            <a:r>
              <a:rPr lang="en-US" dirty="0"/>
              <a:t>From Cain’s Fundamental Five</a:t>
            </a:r>
          </a:p>
        </p:txBody>
      </p:sp>
    </p:spTree>
    <p:extLst>
      <p:ext uri="{BB962C8B-B14F-4D97-AF65-F5344CB8AC3E}">
        <p14:creationId xmlns:p14="http://schemas.microsoft.com/office/powerpoint/2010/main" val="14838028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Recognize and Reinforce</a:t>
            </a:r>
          </a:p>
        </p:txBody>
      </p:sp>
      <p:sp>
        <p:nvSpPr>
          <p:cNvPr id="3" name="Content Placeholder 2"/>
          <p:cNvSpPr>
            <a:spLocks noGrp="1"/>
          </p:cNvSpPr>
          <p:nvPr>
            <p:ph idx="1"/>
          </p:nvPr>
        </p:nvSpPr>
        <p:spPr/>
        <p:txBody>
          <a:bodyPr>
            <a:normAutofit fontScale="62500" lnSpcReduction="20000"/>
          </a:bodyPr>
          <a:lstStyle/>
          <a:p>
            <a:r>
              <a:rPr lang="en-US" dirty="0"/>
              <a:t>Two levels: academic and social/behavioral</a:t>
            </a:r>
          </a:p>
          <a:p>
            <a:r>
              <a:rPr lang="en-US" dirty="0"/>
              <a:t>Academic recognition: </a:t>
            </a:r>
          </a:p>
          <a:p>
            <a:r>
              <a:rPr lang="en-US" dirty="0"/>
              <a:t>Who gets it?   Who needs it?   Who deserves it?</a:t>
            </a:r>
          </a:p>
          <a:p>
            <a:r>
              <a:rPr lang="en-US" dirty="0"/>
              <a:t>The teacher blind spot</a:t>
            </a:r>
          </a:p>
          <a:p>
            <a:r>
              <a:rPr lang="en-US" dirty="0"/>
              <a:t>Example:  Curtis has not turned in a single homeroom assignment for a week. Today, however, he remembered it !</a:t>
            </a:r>
          </a:p>
          <a:p>
            <a:r>
              <a:rPr lang="en-US" dirty="0"/>
              <a:t>Think about it:  For Curtis to remember to turn homework in, what all was really involved in this task?</a:t>
            </a:r>
          </a:p>
          <a:p>
            <a:pPr marL="457200" indent="-457200">
              <a:buFont typeface="+mj-lt"/>
              <a:buAutoNum type="arabicPeriod"/>
            </a:pPr>
            <a:r>
              <a:rPr lang="en-US" dirty="0"/>
              <a:t>Write down homework assignment.</a:t>
            </a:r>
          </a:p>
          <a:p>
            <a:pPr marL="457200" indent="-457200">
              <a:buFont typeface="+mj-lt"/>
              <a:buAutoNum type="arabicPeriod"/>
            </a:pPr>
            <a:r>
              <a:rPr lang="en-US" dirty="0"/>
              <a:t>Take it home.</a:t>
            </a:r>
          </a:p>
          <a:p>
            <a:pPr marL="457200" indent="-457200">
              <a:buFont typeface="+mj-lt"/>
              <a:buAutoNum type="arabicPeriod"/>
            </a:pPr>
            <a:r>
              <a:rPr lang="en-US" dirty="0"/>
              <a:t>Remember that he had homework when he got home.</a:t>
            </a:r>
          </a:p>
          <a:p>
            <a:pPr marL="457200" indent="-457200">
              <a:buFont typeface="+mj-lt"/>
              <a:buAutoNum type="arabicPeriod"/>
            </a:pPr>
            <a:r>
              <a:rPr lang="en-US" dirty="0"/>
              <a:t>Actually do the homework.</a:t>
            </a:r>
          </a:p>
          <a:p>
            <a:pPr marL="457200" indent="-457200">
              <a:buFont typeface="+mj-lt"/>
              <a:buAutoNum type="arabicPeriod"/>
            </a:pPr>
            <a:r>
              <a:rPr lang="en-US" dirty="0"/>
              <a:t>Remember to put it in backpack and bring it back to school.</a:t>
            </a:r>
          </a:p>
          <a:p>
            <a:pPr marL="457200" indent="-457200">
              <a:buFont typeface="+mj-lt"/>
              <a:buAutoNum type="arabicPeriod"/>
            </a:pPr>
            <a:r>
              <a:rPr lang="en-US" dirty="0"/>
              <a:t>Bring assignment to class.</a:t>
            </a:r>
          </a:p>
          <a:p>
            <a:pPr marL="457200" indent="-457200">
              <a:buFont typeface="+mj-lt"/>
              <a:buAutoNum type="arabicPeriod"/>
            </a:pPr>
            <a:r>
              <a:rPr lang="en-US" dirty="0"/>
              <a:t>Turn it in with his name on it.</a:t>
            </a:r>
          </a:p>
          <a:p>
            <a:pPr marL="457200" indent="-457200">
              <a:buFont typeface="+mj-lt"/>
              <a:buAutoNum type="arabicPeriod"/>
            </a:pPr>
            <a:r>
              <a:rPr lang="en-US" dirty="0"/>
              <a:t>WOW !  Does this warrant academic recognition?</a:t>
            </a:r>
          </a:p>
          <a:p>
            <a:endParaRPr lang="en-US" dirty="0"/>
          </a:p>
          <a:p>
            <a:endParaRPr lang="en-US" dirty="0"/>
          </a:p>
        </p:txBody>
      </p:sp>
      <p:pic>
        <p:nvPicPr>
          <p:cNvPr id="32770" name="Picture 2" descr="C:\Users\ilee\AppData\Local\Microsoft\Windows\Temporary Internet Files\Content.IE5\X02S29RZ\chil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657600"/>
            <a:ext cx="210254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27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500"/>
                                        <p:tgtEl>
                                          <p:spTgt spid="3">
                                            <p:txEl>
                                              <p:pRg st="9" end="9"/>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down)">
                                      <p:cBhvr>
                                        <p:cTn id="41" dur="500"/>
                                        <p:tgtEl>
                                          <p:spTgt spid="3">
                                            <p:txEl>
                                              <p:pRg st="10" end="1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wipe(down)">
                                      <p:cBhvr>
                                        <p:cTn id="44" dur="500"/>
                                        <p:tgtEl>
                                          <p:spTgt spid="3">
                                            <p:txEl>
                                              <p:pRg st="11" end="11"/>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wipe(down)">
                                      <p:cBhvr>
                                        <p:cTn id="47" dur="500"/>
                                        <p:tgtEl>
                                          <p:spTgt spid="3">
                                            <p:txEl>
                                              <p:pRg st="12" end="12"/>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wipe(down)">
                                      <p:cBhvr>
                                        <p:cTn id="5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Simple but not easy: </a:t>
            </a:r>
            <a:br>
              <a:rPr lang="en-US" sz="2400" dirty="0"/>
            </a:br>
            <a:r>
              <a:rPr lang="en-US" sz="2400" dirty="0"/>
              <a:t>These issues will Sink the ship</a:t>
            </a:r>
          </a:p>
        </p:txBody>
      </p:sp>
      <p:sp>
        <p:nvSpPr>
          <p:cNvPr id="3" name="Content Placeholder 2"/>
          <p:cNvSpPr>
            <a:spLocks noGrp="1"/>
          </p:cNvSpPr>
          <p:nvPr>
            <p:ph idx="1"/>
          </p:nvPr>
        </p:nvSpPr>
        <p:spPr/>
        <p:txBody>
          <a:bodyPr>
            <a:normAutofit/>
          </a:bodyPr>
          <a:lstStyle/>
          <a:p>
            <a:pPr marL="514350" indent="-514350">
              <a:buFont typeface="+mj-lt"/>
              <a:buAutoNum type="arabicPeriod"/>
            </a:pPr>
            <a:endParaRPr lang="en-US" dirty="0"/>
          </a:p>
          <a:p>
            <a:pPr marL="514350" indent="-514350">
              <a:buFont typeface="+mj-lt"/>
              <a:buAutoNum type="arabicPeriod"/>
            </a:pPr>
            <a:r>
              <a:rPr lang="en-US" dirty="0"/>
              <a:t>Not having a good plan: old school teaching</a:t>
            </a:r>
          </a:p>
          <a:p>
            <a:pPr marL="514350" indent="-514350">
              <a:buFont typeface="+mj-lt"/>
              <a:buAutoNum type="arabicPeriod"/>
            </a:pPr>
            <a:r>
              <a:rPr lang="en-US" dirty="0"/>
              <a:t>Not having the desire: satisfied with how students are performing</a:t>
            </a:r>
          </a:p>
          <a:p>
            <a:pPr marL="514350" indent="-514350">
              <a:buFont typeface="+mj-lt"/>
              <a:buAutoNum type="arabicPeriod"/>
            </a:pPr>
            <a:r>
              <a:rPr lang="en-US" dirty="0"/>
              <a:t>Procrastination: Deal with it later. No sense of urgency</a:t>
            </a:r>
          </a:p>
          <a:p>
            <a:pPr marL="514350" indent="-514350">
              <a:buFont typeface="+mj-lt"/>
              <a:buAutoNum type="arabicPeriod"/>
            </a:pPr>
            <a:r>
              <a:rPr lang="en-US" dirty="0"/>
              <a:t>Not having support: Change is hard. Easier to go back to TWWADI</a:t>
            </a:r>
          </a:p>
          <a:p>
            <a:pPr marL="514350" indent="-514350">
              <a:buFont typeface="+mj-lt"/>
              <a:buAutoNum type="arabicPeriod"/>
            </a:pPr>
            <a:r>
              <a:rPr lang="en-US" dirty="0"/>
              <a:t>Not having a way to regularly and accurately gauge progress. Need short term measures to determine effectiveness and adjust.</a:t>
            </a:r>
          </a:p>
        </p:txBody>
      </p:sp>
      <p:pic>
        <p:nvPicPr>
          <p:cNvPr id="10242" name="Picture 2" descr="C:\Users\ilee\AppData\Local\Microsoft\Windows\Temporary Internet Files\Content.IE5\K8DHMKMW\sinking-shi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76200"/>
            <a:ext cx="3513125" cy="2514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14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Marzano</a:t>
            </a:r>
            <a:r>
              <a:rPr lang="en-US" dirty="0"/>
              <a:t> studies reinforcement</a:t>
            </a:r>
          </a:p>
        </p:txBody>
      </p:sp>
      <p:sp>
        <p:nvSpPr>
          <p:cNvPr id="3" name="Content Placeholder 2"/>
          <p:cNvSpPr>
            <a:spLocks noGrp="1"/>
          </p:cNvSpPr>
          <p:nvPr>
            <p:ph idx="1"/>
          </p:nvPr>
        </p:nvSpPr>
        <p:spPr/>
        <p:txBody>
          <a:bodyPr>
            <a:normAutofit lnSpcReduction="10000"/>
          </a:bodyPr>
          <a:lstStyle/>
          <a:p>
            <a:r>
              <a:rPr lang="en-US" dirty="0"/>
              <a:t>In a study reported in </a:t>
            </a:r>
            <a:r>
              <a:rPr lang="en-US" dirty="0" err="1"/>
              <a:t>Marzano’s</a:t>
            </a:r>
            <a:r>
              <a:rPr lang="en-US" dirty="0"/>
              <a:t> </a:t>
            </a:r>
            <a:r>
              <a:rPr lang="en-US" i="1" dirty="0"/>
              <a:t>Classroom Instruction That Works , with the use of consistent, quality academic reinforcement, students can achieve a 20% to 48 % gain.</a:t>
            </a:r>
          </a:p>
          <a:p>
            <a:endParaRPr lang="en-US" i="1" dirty="0"/>
          </a:p>
          <a:p>
            <a:r>
              <a:rPr lang="en-US" i="1" dirty="0"/>
              <a:t>Think about it!</a:t>
            </a:r>
          </a:p>
          <a:p>
            <a:r>
              <a:rPr lang="en-US" i="1" dirty="0"/>
              <a:t>Benefits?</a:t>
            </a:r>
          </a:p>
          <a:p>
            <a:r>
              <a:rPr lang="en-US" i="1" dirty="0"/>
              <a:t>To student?</a:t>
            </a:r>
          </a:p>
          <a:p>
            <a:r>
              <a:rPr lang="en-US" i="1" dirty="0"/>
              <a:t>To teacher?</a:t>
            </a:r>
          </a:p>
          <a:p>
            <a:r>
              <a:rPr lang="en-US" i="1" dirty="0"/>
              <a:t>To school?</a:t>
            </a:r>
          </a:p>
          <a:p>
            <a:r>
              <a:rPr lang="en-US" i="1" dirty="0"/>
              <a:t>“Reinforcing effort can help teach students one of the most valuable lessons they can learn—the harder you try, the more successful you are.”  (</a:t>
            </a:r>
            <a:r>
              <a:rPr lang="en-US" i="1" dirty="0" err="1"/>
              <a:t>Marzano</a:t>
            </a:r>
            <a:r>
              <a:rPr lang="en-US" i="1" dirty="0"/>
              <a:t>)</a:t>
            </a:r>
          </a:p>
        </p:txBody>
      </p:sp>
    </p:spTree>
    <p:extLst>
      <p:ext uri="{BB962C8B-B14F-4D97-AF65-F5344CB8AC3E}">
        <p14:creationId xmlns:p14="http://schemas.microsoft.com/office/powerpoint/2010/main" val="122175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Social/behavioral recognition</a:t>
            </a:r>
          </a:p>
        </p:txBody>
      </p:sp>
      <p:sp>
        <p:nvSpPr>
          <p:cNvPr id="3" name="Content Placeholder 2"/>
          <p:cNvSpPr>
            <a:spLocks noGrp="1"/>
          </p:cNvSpPr>
          <p:nvPr>
            <p:ph idx="1"/>
          </p:nvPr>
        </p:nvSpPr>
        <p:spPr/>
        <p:txBody>
          <a:bodyPr/>
          <a:lstStyle/>
          <a:p>
            <a:r>
              <a:rPr lang="en-US" dirty="0"/>
              <a:t>Clarify who is being addressed: address specific students or specific group.</a:t>
            </a:r>
          </a:p>
          <a:p>
            <a:r>
              <a:rPr lang="en-US" dirty="0"/>
              <a:t>Why?  So students can clearly understand the behavior or action that needed attention.</a:t>
            </a:r>
          </a:p>
          <a:p>
            <a:r>
              <a:rPr lang="en-US" dirty="0"/>
              <a:t>Ex. During group work, Micah did not have paper or markers for the activity. Debbie offered him the use of her materials without being asked.</a:t>
            </a:r>
          </a:p>
          <a:p>
            <a:r>
              <a:rPr lang="en-US" dirty="0"/>
              <a:t>If the teacher says nothing, then what is the effect?</a:t>
            </a:r>
          </a:p>
          <a:p>
            <a:r>
              <a:rPr lang="en-US" dirty="0"/>
              <a:t>If the teacher addresses Debbie, what is the effect?</a:t>
            </a:r>
          </a:p>
          <a:p>
            <a:r>
              <a:rPr lang="en-US" dirty="0"/>
              <a:t>How should the teacher express the recognition?</a:t>
            </a:r>
          </a:p>
        </p:txBody>
      </p:sp>
    </p:spTree>
    <p:extLst>
      <p:ext uri="{BB962C8B-B14F-4D97-AF65-F5344CB8AC3E}">
        <p14:creationId xmlns:p14="http://schemas.microsoft.com/office/powerpoint/2010/main" val="191042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works better?</a:t>
            </a:r>
          </a:p>
        </p:txBody>
      </p:sp>
      <p:sp>
        <p:nvSpPr>
          <p:cNvPr id="3" name="Content Placeholder 2"/>
          <p:cNvSpPr>
            <a:spLocks noGrp="1"/>
          </p:cNvSpPr>
          <p:nvPr>
            <p:ph idx="1"/>
          </p:nvPr>
        </p:nvSpPr>
        <p:spPr/>
        <p:txBody>
          <a:bodyPr/>
          <a:lstStyle/>
          <a:p>
            <a:r>
              <a:rPr lang="en-US" dirty="0"/>
              <a:t>“Great job class. Most of you turned in your science projects on time.”</a:t>
            </a:r>
          </a:p>
          <a:p>
            <a:r>
              <a:rPr lang="en-US" dirty="0"/>
              <a:t>OR</a:t>
            </a:r>
          </a:p>
          <a:p>
            <a:r>
              <a:rPr lang="en-US" dirty="0"/>
              <a:t>“Great job groups 3 and 4. All of you turned in your science projects on time.”</a:t>
            </a:r>
          </a:p>
          <a:p>
            <a:r>
              <a:rPr lang="en-US" i="1" dirty="0"/>
              <a:t>Teachers reinforce behaviors they want to see and remove reinforcement of behaviors they want to decrease.</a:t>
            </a:r>
          </a:p>
          <a:p>
            <a:r>
              <a:rPr lang="en-US" dirty="0"/>
              <a:t>Think about reinforcing students for coming to class on time.</a:t>
            </a:r>
          </a:p>
          <a:p>
            <a:r>
              <a:rPr lang="en-US" dirty="0"/>
              <a:t>What would this look like?</a:t>
            </a:r>
          </a:p>
        </p:txBody>
      </p:sp>
    </p:spTree>
    <p:extLst>
      <p:ext uri="{BB962C8B-B14F-4D97-AF65-F5344CB8AC3E}">
        <p14:creationId xmlns:p14="http://schemas.microsoft.com/office/powerpoint/2010/main" val="1840641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a:t>
            </a:r>
          </a:p>
        </p:txBody>
      </p:sp>
      <p:sp>
        <p:nvSpPr>
          <p:cNvPr id="3" name="Content Placeholder 2"/>
          <p:cNvSpPr>
            <a:spLocks noGrp="1"/>
          </p:cNvSpPr>
          <p:nvPr>
            <p:ph idx="1"/>
          </p:nvPr>
        </p:nvSpPr>
        <p:spPr/>
        <p:txBody>
          <a:bodyPr/>
          <a:lstStyle/>
          <a:p>
            <a:r>
              <a:rPr lang="en-US" dirty="0"/>
              <a:t>The idea of recognition and reinforcement of behaviors we want to see can be opposite of some teachers’ practices. (Who usually gains the teacher’s recognition and reinforcement?)</a:t>
            </a:r>
          </a:p>
          <a:p>
            <a:r>
              <a:rPr lang="en-US" dirty="0"/>
              <a:t>Changing a habit takes effort, time and support. Teachers are encouraged to make a list of 2-5 targeted student behaviors they want to encourage.</a:t>
            </a:r>
          </a:p>
          <a:p>
            <a:r>
              <a:rPr lang="en-US" dirty="0"/>
              <a:t>Teachers who intentionally practices R and R create a caring, engaging, empowering classroom environment.</a:t>
            </a:r>
          </a:p>
          <a:p>
            <a:r>
              <a:rPr lang="en-US" dirty="0"/>
              <a:t>Extrinsic rewards can affect intrinsic motivation: fact.</a:t>
            </a:r>
          </a:p>
        </p:txBody>
      </p:sp>
      <p:pic>
        <p:nvPicPr>
          <p:cNvPr id="5122" name="Picture 2" descr="C:\Users\ilee\AppData\Local\Microsoft\Windows\Temporary Internet Files\Content.IE5\K8DHMKMW\0511-0905-2605-2038_Teacher_Yelling_at_a_Student_clipart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2057"/>
            <a:ext cx="1705000" cy="17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862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Flashback</a:t>
            </a:r>
          </a:p>
        </p:txBody>
      </p:sp>
      <p:sp>
        <p:nvSpPr>
          <p:cNvPr id="3" name="Content Placeholder 2"/>
          <p:cNvSpPr>
            <a:spLocks noGrp="1"/>
          </p:cNvSpPr>
          <p:nvPr>
            <p:ph idx="1"/>
          </p:nvPr>
        </p:nvSpPr>
        <p:spPr/>
        <p:txBody>
          <a:bodyPr/>
          <a:lstStyle/>
          <a:p>
            <a:r>
              <a:rPr lang="en-US" dirty="0"/>
              <a:t>Our goal today is learning this process in order to understand its effect on student achievement—and then be able to teach it and set expectations for implementation.</a:t>
            </a:r>
          </a:p>
        </p:txBody>
      </p:sp>
    </p:spTree>
    <p:extLst>
      <p:ext uri="{BB962C8B-B14F-4D97-AF65-F5344CB8AC3E}">
        <p14:creationId xmlns:p14="http://schemas.microsoft.com/office/powerpoint/2010/main" val="3906773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1371600"/>
          </a:xfrm>
        </p:spPr>
        <p:txBody>
          <a:bodyPr/>
          <a:lstStyle/>
          <a:p>
            <a:r>
              <a:rPr lang="en-US" dirty="0"/>
              <a:t>Step 5: Write Critically</a:t>
            </a:r>
          </a:p>
        </p:txBody>
      </p:sp>
      <p:pic>
        <p:nvPicPr>
          <p:cNvPr id="1026" name="Picture 2" descr="C:\Users\ilee\AppData\Local\Microsoft\Windows\Temporary Internet Files\Content.IE5\O5GLAS1V\fire-bell-alarm-clock[1].gif"/>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90800" y="198120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3478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critical writing?</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Ø"/>
            </a:pPr>
            <a:r>
              <a:rPr lang="en-US" dirty="0"/>
              <a:t>Write to organize</a:t>
            </a:r>
          </a:p>
          <a:p>
            <a:pPr marL="342900" indent="-342900">
              <a:buFont typeface="Wingdings" panose="05000000000000000000" pitchFamily="2" charset="2"/>
              <a:buChar char="Ø"/>
            </a:pPr>
            <a:r>
              <a:rPr lang="en-US" dirty="0"/>
              <a:t>Write to clarify</a:t>
            </a:r>
          </a:p>
          <a:p>
            <a:pPr marL="342900" indent="-342900">
              <a:buFont typeface="Wingdings" panose="05000000000000000000" pitchFamily="2" charset="2"/>
              <a:buChar char="Ø"/>
            </a:pPr>
            <a:r>
              <a:rPr lang="en-US" dirty="0"/>
              <a:t>Write to defend</a:t>
            </a:r>
          </a:p>
          <a:p>
            <a:pPr marL="342900" indent="-342900">
              <a:buFont typeface="Wingdings" panose="05000000000000000000" pitchFamily="2" charset="2"/>
              <a:buChar char="Ø"/>
            </a:pPr>
            <a:r>
              <a:rPr lang="en-US" dirty="0"/>
              <a:t>Write to analyze</a:t>
            </a:r>
          </a:p>
          <a:p>
            <a:pPr marL="342900" indent="-342900">
              <a:buFont typeface="Wingdings" panose="05000000000000000000" pitchFamily="2" charset="2"/>
              <a:buChar char="Ø"/>
            </a:pPr>
            <a:r>
              <a:rPr lang="en-US" dirty="0"/>
              <a:t>Write to connect ideas</a:t>
            </a:r>
          </a:p>
          <a:p>
            <a:pPr marL="342900" indent="-342900">
              <a:buFont typeface="Wingdings" panose="05000000000000000000" pitchFamily="2" charset="2"/>
              <a:buChar char="Ø"/>
            </a:pPr>
            <a:r>
              <a:rPr lang="en-US" dirty="0"/>
              <a:t>Write to express opinion</a:t>
            </a:r>
          </a:p>
          <a:p>
            <a:endParaRPr lang="en-US" dirty="0"/>
          </a:p>
          <a:p>
            <a:r>
              <a:rPr lang="en-US" dirty="0"/>
              <a:t>It is not happening as often as it should!</a:t>
            </a:r>
          </a:p>
        </p:txBody>
      </p:sp>
      <p:pic>
        <p:nvPicPr>
          <p:cNvPr id="3074" name="Picture 2" descr="C:\Users\ilee\AppData\Local\Microsoft\Windows\Temporary Internet Files\Content.IE5\IQL672WV\pen-147110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66800"/>
            <a:ext cx="3048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1286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a:p>
            <a:r>
              <a:rPr lang="en-US" dirty="0"/>
              <a:t>“To gain knowledge, we must construct it in our minds. Writing what we are trying to internalize helps us achieve that purpose. When we are able to make connections in writing, we begin to take ownership of these connections. To do this we must learn how to identify core ideas . . .and then explain those ideas in writing.” ---Paul and Elder 2007</a:t>
            </a:r>
          </a:p>
        </p:txBody>
      </p:sp>
      <p:pic>
        <p:nvPicPr>
          <p:cNvPr id="4098" name="Picture 2" descr="C:\Users\ilee\AppData\Local\Microsoft\Windows\Temporary Internet Files\Content.IE5\142NNI7S\thin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09508"/>
            <a:ext cx="4169399" cy="213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409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writing critically</a:t>
            </a:r>
          </a:p>
        </p:txBody>
      </p:sp>
      <p:sp>
        <p:nvSpPr>
          <p:cNvPr id="3" name="Content Placeholder 2"/>
          <p:cNvSpPr>
            <a:spLocks noGrp="1"/>
          </p:cNvSpPr>
          <p:nvPr>
            <p:ph idx="1"/>
          </p:nvPr>
        </p:nvSpPr>
        <p:spPr/>
        <p:txBody>
          <a:bodyPr/>
          <a:lstStyle/>
          <a:p>
            <a:r>
              <a:rPr lang="en-US" dirty="0"/>
              <a:t>Does not have to be an essay</a:t>
            </a:r>
          </a:p>
          <a:p>
            <a:r>
              <a:rPr lang="en-US" dirty="0"/>
              <a:t>Does not have to be multi-pages</a:t>
            </a:r>
          </a:p>
          <a:p>
            <a:r>
              <a:rPr lang="en-US" dirty="0"/>
              <a:t>Does not have to be perfect, polished and grammatically </a:t>
            </a:r>
          </a:p>
          <a:p>
            <a:r>
              <a:rPr lang="en-US" dirty="0"/>
              <a:t>Fits into all content areas</a:t>
            </a:r>
          </a:p>
          <a:p>
            <a:r>
              <a:rPr lang="en-US" dirty="0"/>
              <a:t>It is not copying</a:t>
            </a:r>
          </a:p>
          <a:p>
            <a:r>
              <a:rPr lang="en-US" dirty="0"/>
              <a:t>It is not a fill in the blank</a:t>
            </a:r>
          </a:p>
          <a:p>
            <a:r>
              <a:rPr lang="en-US" dirty="0"/>
              <a:t>It is not free writing</a:t>
            </a:r>
          </a:p>
        </p:txBody>
      </p:sp>
      <p:pic>
        <p:nvPicPr>
          <p:cNvPr id="2050" name="Picture 2" descr="C:\Users\ilee\AppData\Local\Microsoft\Windows\Temporary Internet Files\Content.IE5\IQL672WV\icon-4[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3340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624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01000" cy="1371600"/>
          </a:xfrm>
        </p:spPr>
        <p:txBody>
          <a:bodyPr/>
          <a:lstStyle/>
          <a:p>
            <a:r>
              <a:rPr lang="en-US" dirty="0"/>
              <a:t>Stats for writing critically</a:t>
            </a:r>
          </a:p>
        </p:txBody>
      </p:sp>
      <p:sp>
        <p:nvSpPr>
          <p:cNvPr id="3" name="Content Placeholder 2"/>
          <p:cNvSpPr>
            <a:spLocks noGrp="1"/>
          </p:cNvSpPr>
          <p:nvPr>
            <p:ph idx="1"/>
          </p:nvPr>
        </p:nvSpPr>
        <p:spPr/>
        <p:txBody>
          <a:bodyPr/>
          <a:lstStyle/>
          <a:p>
            <a:r>
              <a:rPr lang="en-US" dirty="0"/>
              <a:t>					Range of gains</a:t>
            </a:r>
          </a:p>
          <a:p>
            <a:r>
              <a:rPr lang="en-US" dirty="0"/>
              <a:t>Identify similarities and differences      31 to 46%</a:t>
            </a:r>
          </a:p>
          <a:p>
            <a:r>
              <a:rPr lang="en-US" dirty="0"/>
              <a:t>Summarize				  23 to 47%</a:t>
            </a:r>
          </a:p>
          <a:p>
            <a:r>
              <a:rPr lang="en-US" dirty="0"/>
              <a:t>Note taking				  13 to 44%</a:t>
            </a:r>
          </a:p>
          <a:p>
            <a:endParaRPr lang="en-US" dirty="0"/>
          </a:p>
        </p:txBody>
      </p:sp>
    </p:spTree>
    <p:extLst>
      <p:ext uri="{BB962C8B-B14F-4D97-AF65-F5344CB8AC3E}">
        <p14:creationId xmlns:p14="http://schemas.microsoft.com/office/powerpoint/2010/main" val="4035748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Learn the Plan that will begin improving instruction tomorrow</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Ø"/>
            </a:pPr>
            <a:r>
              <a:rPr lang="en-US" i="1" u="sng" dirty="0"/>
              <a:t>High frequency, high quality implementation </a:t>
            </a:r>
            <a:r>
              <a:rPr lang="en-US" dirty="0"/>
              <a:t>of five critical practices, which yield highly effective instruction.</a:t>
            </a:r>
          </a:p>
          <a:p>
            <a:pPr marL="457200" indent="-457200">
              <a:buFont typeface="+mj-lt"/>
              <a:buAutoNum type="arabicPeriod"/>
            </a:pPr>
            <a:r>
              <a:rPr lang="en-US" dirty="0"/>
              <a:t>Frame the Lesson</a:t>
            </a:r>
          </a:p>
          <a:p>
            <a:pPr marL="457200" indent="-457200">
              <a:buFont typeface="+mj-lt"/>
              <a:buAutoNum type="arabicPeriod"/>
            </a:pPr>
            <a:r>
              <a:rPr lang="en-US" dirty="0"/>
              <a:t>Work in the Power Zone</a:t>
            </a:r>
          </a:p>
          <a:p>
            <a:pPr marL="457200" indent="-457200">
              <a:buFont typeface="+mj-lt"/>
              <a:buAutoNum type="arabicPeriod"/>
            </a:pPr>
            <a:r>
              <a:rPr lang="en-US" dirty="0"/>
              <a:t>Frequent, Small-Group, Purposeful Talk about the Learning</a:t>
            </a:r>
          </a:p>
          <a:p>
            <a:pPr marL="457200" indent="-457200">
              <a:buFont typeface="+mj-lt"/>
              <a:buAutoNum type="arabicPeriod"/>
            </a:pPr>
            <a:r>
              <a:rPr lang="en-US" dirty="0"/>
              <a:t>Recognize and Reinforce</a:t>
            </a:r>
          </a:p>
          <a:p>
            <a:pPr marL="457200" indent="-457200">
              <a:buFont typeface="+mj-lt"/>
              <a:buAutoNum type="arabicPeriod"/>
            </a:pPr>
            <a:r>
              <a:rPr lang="en-US" dirty="0"/>
              <a:t>Write Critically</a:t>
            </a:r>
          </a:p>
        </p:txBody>
      </p:sp>
    </p:spTree>
    <p:extLst>
      <p:ext uri="{BB962C8B-B14F-4D97-AF65-F5344CB8AC3E}">
        <p14:creationId xmlns:p14="http://schemas.microsoft.com/office/powerpoint/2010/main" val="4222726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implement</a:t>
            </a:r>
          </a:p>
        </p:txBody>
      </p:sp>
      <p:sp>
        <p:nvSpPr>
          <p:cNvPr id="3" name="Content Placeholder 2"/>
          <p:cNvSpPr>
            <a:spLocks noGrp="1"/>
          </p:cNvSpPr>
          <p:nvPr>
            <p:ph idx="1"/>
          </p:nvPr>
        </p:nvSpPr>
        <p:spPr/>
        <p:txBody>
          <a:bodyPr>
            <a:normAutofit lnSpcReduction="10000"/>
          </a:bodyPr>
          <a:lstStyle/>
          <a:p>
            <a:r>
              <a:rPr lang="en-US" dirty="0"/>
              <a:t>Relation between reading and writing</a:t>
            </a:r>
          </a:p>
          <a:p>
            <a:r>
              <a:rPr lang="en-US" dirty="0"/>
              <a:t>Math journaling</a:t>
            </a:r>
          </a:p>
          <a:p>
            <a:r>
              <a:rPr lang="en-US" dirty="0"/>
              <a:t>Science interactive journals</a:t>
            </a:r>
          </a:p>
          <a:p>
            <a:r>
              <a:rPr lang="en-US" dirty="0"/>
              <a:t>Plan for a writing segment daily</a:t>
            </a:r>
          </a:p>
          <a:p>
            <a:r>
              <a:rPr lang="en-US" dirty="0"/>
              <a:t>Have students put their ideas into writing.</a:t>
            </a:r>
          </a:p>
          <a:p>
            <a:r>
              <a:rPr lang="en-US" dirty="0"/>
              <a:t>Ex.: Students, write in your journal how your group conducted today’s experiment. Be sure to include the results of your experiment.</a:t>
            </a:r>
          </a:p>
          <a:p>
            <a:r>
              <a:rPr lang="en-US" dirty="0"/>
              <a:t>“When students write about what they have learned in a given class and do this in all classes, each student has had the time devoted to improving his or her literacy skills significantly increased.” Cain</a:t>
            </a:r>
          </a:p>
          <a:p>
            <a:endParaRPr lang="en-US" dirty="0"/>
          </a:p>
        </p:txBody>
      </p:sp>
    </p:spTree>
    <p:extLst>
      <p:ext uri="{BB962C8B-B14F-4D97-AF65-F5344CB8AC3E}">
        <p14:creationId xmlns:p14="http://schemas.microsoft.com/office/powerpoint/2010/main" val="18378668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Teachers may not know</a:t>
            </a:r>
          </a:p>
        </p:txBody>
      </p:sp>
      <p:sp>
        <p:nvSpPr>
          <p:cNvPr id="3" name="Content Placeholder 2"/>
          <p:cNvSpPr>
            <a:spLocks noGrp="1"/>
          </p:cNvSpPr>
          <p:nvPr>
            <p:ph idx="1"/>
          </p:nvPr>
        </p:nvSpPr>
        <p:spPr/>
        <p:txBody>
          <a:bodyPr/>
          <a:lstStyle/>
          <a:p>
            <a:r>
              <a:rPr lang="en-US" dirty="0"/>
              <a:t>How to integrate writing in their content.</a:t>
            </a:r>
          </a:p>
          <a:p>
            <a:r>
              <a:rPr lang="en-US" dirty="0"/>
              <a:t>Train for it!</a:t>
            </a:r>
          </a:p>
          <a:p>
            <a:r>
              <a:rPr lang="en-US" dirty="0"/>
              <a:t>Plan it.</a:t>
            </a:r>
          </a:p>
          <a:p>
            <a:r>
              <a:rPr lang="en-US" dirty="0"/>
              <a:t>Expect it.</a:t>
            </a:r>
          </a:p>
          <a:p>
            <a:r>
              <a:rPr lang="en-US" dirty="0"/>
              <a:t>Share the writing at PLC’s</a:t>
            </a:r>
          </a:p>
          <a:p>
            <a:r>
              <a:rPr lang="en-US" dirty="0"/>
              <a:t>It’s great formative assessment.</a:t>
            </a:r>
          </a:p>
          <a:p>
            <a:r>
              <a:rPr lang="en-US" dirty="0"/>
              <a:t>It’s a perfect closing task for the day’s lesson. Use index cards as exit tickets.</a:t>
            </a:r>
          </a:p>
        </p:txBody>
      </p:sp>
    </p:spTree>
    <p:extLst>
      <p:ext uri="{BB962C8B-B14F-4D97-AF65-F5344CB8AC3E}">
        <p14:creationId xmlns:p14="http://schemas.microsoft.com/office/powerpoint/2010/main" val="40813920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Add five to ten minutes of critical writing (at higher level of Bloom’s).</a:t>
            </a:r>
          </a:p>
          <a:p>
            <a:r>
              <a:rPr lang="en-US" dirty="0"/>
              <a:t>Replace an instructional activity of lower rigor.</a:t>
            </a:r>
          </a:p>
          <a:p>
            <a:r>
              <a:rPr lang="en-US" dirty="0"/>
              <a:t>Good trade-off?</a:t>
            </a:r>
          </a:p>
        </p:txBody>
      </p:sp>
      <p:pic>
        <p:nvPicPr>
          <p:cNvPr id="5124" name="Picture 4" descr="C:\Users\ilee\AppData\Local\Microsoft\Windows\Temporary Internet Files\Content.IE5\QF5KUOC1\think_different___hd_by_anavir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52400"/>
            <a:ext cx="64008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709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Walk-it-through</a:t>
            </a:r>
          </a:p>
        </p:txBody>
      </p:sp>
      <p:sp>
        <p:nvSpPr>
          <p:cNvPr id="3" name="Content Placeholder 2"/>
          <p:cNvSpPr>
            <a:spLocks noGrp="1"/>
          </p:cNvSpPr>
          <p:nvPr>
            <p:ph idx="1"/>
          </p:nvPr>
        </p:nvSpPr>
        <p:spPr/>
        <p:txBody>
          <a:bodyPr/>
          <a:lstStyle/>
          <a:p>
            <a:r>
              <a:rPr lang="en-US" dirty="0"/>
              <a:t>How do instructional leaders check for implementation?</a:t>
            </a:r>
          </a:p>
          <a:p>
            <a:r>
              <a:rPr lang="en-US" dirty="0"/>
              <a:t>Walk-through (full or focused)</a:t>
            </a:r>
          </a:p>
          <a:p>
            <a:r>
              <a:rPr lang="en-US" dirty="0"/>
              <a:t>Review the walk-through tool provided.</a:t>
            </a:r>
          </a:p>
          <a:p>
            <a:r>
              <a:rPr lang="en-US" dirty="0"/>
              <a:t>Utilize it here:</a:t>
            </a:r>
          </a:p>
        </p:txBody>
      </p:sp>
      <p:pic>
        <p:nvPicPr>
          <p:cNvPr id="6146" name="Picture 2" descr="C:\Users\ilee\AppData\Local\Microsoft\Windows\Temporary Internet Files\Content.IE5\WHHEYTEC\shokunin-Walk-cycle-bo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276600"/>
            <a:ext cx="4572000" cy="323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1233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 to </a:t>
            </a:r>
            <a:r>
              <a:rPr lang="en-US" dirty="0" err="1"/>
              <a:t>ttess</a:t>
            </a:r>
            <a:endParaRPr lang="en-US" dirty="0"/>
          </a:p>
        </p:txBody>
      </p:sp>
      <p:sp>
        <p:nvSpPr>
          <p:cNvPr id="3" name="Content Placeholder 2"/>
          <p:cNvSpPr>
            <a:spLocks noGrp="1"/>
          </p:cNvSpPr>
          <p:nvPr>
            <p:ph idx="1"/>
          </p:nvPr>
        </p:nvSpPr>
        <p:spPr/>
        <p:txBody>
          <a:bodyPr/>
          <a:lstStyle/>
          <a:p>
            <a:r>
              <a:rPr lang="en-US" dirty="0"/>
              <a:t>Highlighter activity: Let’s look at how TTESS fits the Fundamental Five structure.</a:t>
            </a:r>
          </a:p>
        </p:txBody>
      </p:sp>
      <p:pic>
        <p:nvPicPr>
          <p:cNvPr id="8194" name="Picture 2" descr="C:\Users\ilee\AppData\Local\Microsoft\Windows\Temporary Internet Files\Content.IE5\76JB3XD4\Text-x-generic-highlight-yellow-pe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895600"/>
            <a:ext cx="3048264" cy="304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6382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239000" cy="1371600"/>
          </a:xfrm>
        </p:spPr>
        <p:txBody>
          <a:bodyPr/>
          <a:lstStyle/>
          <a:p>
            <a:r>
              <a:rPr lang="en-US" dirty="0"/>
              <a:t>Teach it (Closing Task)</a:t>
            </a:r>
          </a:p>
        </p:txBody>
      </p:sp>
      <p:sp>
        <p:nvSpPr>
          <p:cNvPr id="3" name="Content Placeholder 2"/>
          <p:cNvSpPr>
            <a:spLocks noGrp="1"/>
          </p:cNvSpPr>
          <p:nvPr>
            <p:ph idx="1"/>
          </p:nvPr>
        </p:nvSpPr>
        <p:spPr/>
        <p:txBody>
          <a:bodyPr/>
          <a:lstStyle/>
          <a:p>
            <a:r>
              <a:rPr lang="en-US" dirty="0"/>
              <a:t>We have learned the structure for effective lesson delivery. </a:t>
            </a:r>
          </a:p>
          <a:p>
            <a:r>
              <a:rPr lang="en-US" dirty="0"/>
              <a:t>With a partner, teach the process to each other.</a:t>
            </a:r>
          </a:p>
          <a:p>
            <a:r>
              <a:rPr lang="en-US" dirty="0"/>
              <a:t>Draw a summary poster to share with your staff.</a:t>
            </a:r>
          </a:p>
        </p:txBody>
      </p:sp>
    </p:spTree>
    <p:extLst>
      <p:ext uri="{BB962C8B-B14F-4D97-AF65-F5344CB8AC3E}">
        <p14:creationId xmlns:p14="http://schemas.microsoft.com/office/powerpoint/2010/main" val="3694677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Really Makes the difference?</a:t>
            </a:r>
          </a:p>
        </p:txBody>
      </p:sp>
      <p:sp>
        <p:nvSpPr>
          <p:cNvPr id="3" name="Content Placeholder 2"/>
          <p:cNvSpPr>
            <a:spLocks noGrp="1"/>
          </p:cNvSpPr>
          <p:nvPr>
            <p:ph idx="1"/>
          </p:nvPr>
        </p:nvSpPr>
        <p:spPr/>
        <p:txBody>
          <a:bodyPr/>
          <a:lstStyle/>
          <a:p>
            <a:r>
              <a:rPr lang="en-US" dirty="0" err="1"/>
              <a:t>Schmoker</a:t>
            </a:r>
            <a:r>
              <a:rPr lang="en-US" dirty="0"/>
              <a:t> sums it up: “…the single greatest determinate of learning is not socio-economic factors or funding levels. It is instruction.”</a:t>
            </a:r>
          </a:p>
          <a:p>
            <a:endParaRPr lang="en-US" dirty="0"/>
          </a:p>
          <a:p>
            <a:r>
              <a:rPr lang="en-US" dirty="0"/>
              <a:t>“Teacher’s craft is the most critical component in student academic success.” Cain</a:t>
            </a:r>
          </a:p>
        </p:txBody>
      </p:sp>
      <p:pic>
        <p:nvPicPr>
          <p:cNvPr id="1026" name="Picture 2" descr="C:\Users\ilee\AppData\Local\Microsoft\Windows\Temporary Internet Files\Content.IE5\142NNI7S\teacher-never-stop-learn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002748"/>
            <a:ext cx="2590800" cy="2859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856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have to get past this</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Ø"/>
            </a:pPr>
            <a:r>
              <a:rPr lang="en-US" dirty="0"/>
              <a:t>Poor performance is the student’s fault.</a:t>
            </a:r>
          </a:p>
          <a:p>
            <a:pPr marL="342900" indent="-342900">
              <a:buFont typeface="Wingdings" panose="05000000000000000000" pitchFamily="2" charset="2"/>
              <a:buChar char="Ø"/>
            </a:pPr>
            <a:r>
              <a:rPr lang="en-US" dirty="0"/>
              <a:t>Lowering expectations by “dumbing down” lessons</a:t>
            </a:r>
          </a:p>
          <a:p>
            <a:pPr marL="342900" indent="-342900">
              <a:buFont typeface="Wingdings" panose="05000000000000000000" pitchFamily="2" charset="2"/>
              <a:buChar char="Ø"/>
            </a:pPr>
            <a:r>
              <a:rPr lang="en-US" dirty="0"/>
              <a:t>Needing more time in the schedule for instruction</a:t>
            </a:r>
          </a:p>
          <a:p>
            <a:pPr marL="342900" indent="-342900">
              <a:buFont typeface="Wingdings" panose="05000000000000000000" pitchFamily="2" charset="2"/>
              <a:buChar char="Ø"/>
            </a:pPr>
            <a:r>
              <a:rPr lang="en-US" dirty="0"/>
              <a:t>“I’ve been doing this for 25 years . . .”</a:t>
            </a:r>
          </a:p>
          <a:p>
            <a:pPr marL="342900" indent="-342900">
              <a:buFont typeface="Wingdings" panose="05000000000000000000" pitchFamily="2" charset="2"/>
              <a:buChar char="Ø"/>
            </a:pPr>
            <a:r>
              <a:rPr lang="en-US" dirty="0"/>
              <a:t>Realization that what we have always done may not be effective for today’s students</a:t>
            </a:r>
          </a:p>
          <a:p>
            <a:pPr marL="342900" indent="-342900">
              <a:buFont typeface="Wingdings" panose="05000000000000000000" pitchFamily="2" charset="2"/>
              <a:buChar char="Ø"/>
            </a:pPr>
            <a:r>
              <a:rPr lang="en-US" dirty="0"/>
              <a:t>Teaching the textbook</a:t>
            </a:r>
          </a:p>
          <a:p>
            <a:r>
              <a:rPr lang="en-US" sz="2800" dirty="0"/>
              <a:t>What do you do to counter this thinking?</a:t>
            </a:r>
          </a:p>
        </p:txBody>
      </p:sp>
    </p:spTree>
    <p:extLst>
      <p:ext uri="{BB962C8B-B14F-4D97-AF65-F5344CB8AC3E}">
        <p14:creationId xmlns:p14="http://schemas.microsoft.com/office/powerpoint/2010/main" val="10827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How will this structure change practices and results?</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dirty="0"/>
              <a:t>These are not new ideas.</a:t>
            </a:r>
          </a:p>
          <a:p>
            <a:pPr marL="342900" indent="-342900">
              <a:buFont typeface="Wingdings" panose="05000000000000000000" pitchFamily="2" charset="2"/>
              <a:buChar char="§"/>
            </a:pPr>
            <a:r>
              <a:rPr lang="en-US" dirty="0"/>
              <a:t>This is not a secret.</a:t>
            </a:r>
          </a:p>
          <a:p>
            <a:pPr marL="342900" indent="-342900">
              <a:buFont typeface="Wingdings" panose="05000000000000000000" pitchFamily="2" charset="2"/>
              <a:buChar char="§"/>
            </a:pPr>
            <a:r>
              <a:rPr lang="en-US" dirty="0"/>
              <a:t>The difference comes with the fidelity, the quality and the consistency.</a:t>
            </a:r>
          </a:p>
          <a:p>
            <a:pPr marL="342900" indent="-342900">
              <a:buFont typeface="Wingdings" panose="05000000000000000000" pitchFamily="2" charset="2"/>
              <a:buChar char="§"/>
            </a:pPr>
            <a:r>
              <a:rPr lang="en-US" dirty="0"/>
              <a:t>In a study done by Cain, 924 unannounced classroom observations were done on 56 campuses in 4 school districts. All grade levels and the four content areas were included. The results show where instruction is </a:t>
            </a:r>
            <a:r>
              <a:rPr lang="en-US" dirty="0">
                <a:solidFill>
                  <a:srgbClr val="FF0000"/>
                </a:solidFill>
              </a:rPr>
              <a:t>without the use of Fundamental Five criteria.</a:t>
            </a:r>
          </a:p>
          <a:p>
            <a:pPr marL="342900" indent="-342900">
              <a:buFont typeface="Wingdings" panose="05000000000000000000" pitchFamily="2" charset="2"/>
              <a:buChar char="§"/>
            </a:pPr>
            <a:r>
              <a:rPr lang="en-US" dirty="0"/>
              <a:t>See chart next slide.</a:t>
            </a:r>
          </a:p>
        </p:txBody>
      </p:sp>
    </p:spTree>
    <p:extLst>
      <p:ext uri="{BB962C8B-B14F-4D97-AF65-F5344CB8AC3E}">
        <p14:creationId xmlns:p14="http://schemas.microsoft.com/office/powerpoint/2010/main" val="10001085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4747</TotalTime>
  <Words>3369</Words>
  <Application>Microsoft Office PowerPoint</Application>
  <PresentationFormat>On-screen Show (4:3)</PresentationFormat>
  <Paragraphs>385</Paragraphs>
  <Slides>65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Arial Black</vt:lpstr>
      <vt:lpstr>Calibri</vt:lpstr>
      <vt:lpstr>Wingdings</vt:lpstr>
      <vt:lpstr>Essential</vt:lpstr>
      <vt:lpstr>Getting Down to the Fundamentals </vt:lpstr>
      <vt:lpstr>Back to basics</vt:lpstr>
      <vt:lpstr>Objective</vt:lpstr>
      <vt:lpstr>So how do we get there?</vt:lpstr>
      <vt:lpstr>Simple but not easy:  These issues will Sink the ship</vt:lpstr>
      <vt:lpstr>Learn the Plan that will begin improving instruction tomorrow</vt:lpstr>
      <vt:lpstr>What Really Makes the difference?</vt:lpstr>
      <vt:lpstr>We have to get past this</vt:lpstr>
      <vt:lpstr>How will this structure change practices and results?</vt:lpstr>
      <vt:lpstr>The facts</vt:lpstr>
      <vt:lpstr>Five Standards to success</vt:lpstr>
      <vt:lpstr>Framing the Lesson</vt:lpstr>
      <vt:lpstr>Table Talk</vt:lpstr>
      <vt:lpstr>Missing Piece </vt:lpstr>
      <vt:lpstr>In action</vt:lpstr>
      <vt:lpstr>How to</vt:lpstr>
      <vt:lpstr>Example of Framing</vt:lpstr>
      <vt:lpstr>Filters: What about ‘em?</vt:lpstr>
      <vt:lpstr>Advantage: affluent</vt:lpstr>
      <vt:lpstr>How does framing the lesson help with mental filters?</vt:lpstr>
      <vt:lpstr>Helps students</vt:lpstr>
      <vt:lpstr>Helps teachers too!</vt:lpstr>
      <vt:lpstr>Make it sticky</vt:lpstr>
      <vt:lpstr>Helps instructional leaders</vt:lpstr>
      <vt:lpstr>Your Turn</vt:lpstr>
      <vt:lpstr>What do you think?</vt:lpstr>
      <vt:lpstr>How is framing the lesson like an oreo?</vt:lpstr>
      <vt:lpstr>Ready for Step 2</vt:lpstr>
      <vt:lpstr>Step 2 : workin In the Power Zone</vt:lpstr>
      <vt:lpstr>Power zone is a work area</vt:lpstr>
      <vt:lpstr>Think about it</vt:lpstr>
      <vt:lpstr>Tips for teaching in the power zone</vt:lpstr>
      <vt:lpstr>Think about it</vt:lpstr>
      <vt:lpstr>Let’s locate the power zone</vt:lpstr>
      <vt:lpstr>Clarification of goal  </vt:lpstr>
      <vt:lpstr>Step 3: FSGpT</vt:lpstr>
      <vt:lpstr>what does fsgpt look like in the classroom?</vt:lpstr>
      <vt:lpstr>Frequency</vt:lpstr>
      <vt:lpstr>Group Size</vt:lpstr>
      <vt:lpstr>Seed questions</vt:lpstr>
      <vt:lpstr>Power Zone</vt:lpstr>
      <vt:lpstr>Share</vt:lpstr>
      <vt:lpstr>Meeting the needs of bi-lingual students</vt:lpstr>
      <vt:lpstr>Increasing rigor for both groups</vt:lpstr>
      <vt:lpstr>getting started with FSGPT</vt:lpstr>
      <vt:lpstr>Talk Like a genius question stems</vt:lpstr>
      <vt:lpstr>How will you evaluate?</vt:lpstr>
      <vt:lpstr>A final thought about FSGPT</vt:lpstr>
      <vt:lpstr>Step 4: Recognize and Reinforce</vt:lpstr>
      <vt:lpstr>Marzano studies reinforcement</vt:lpstr>
      <vt:lpstr>Social/behavioral recognition</vt:lpstr>
      <vt:lpstr>Which works better?</vt:lpstr>
      <vt:lpstr>tips</vt:lpstr>
      <vt:lpstr>Flashback</vt:lpstr>
      <vt:lpstr>Step 5: Write Critically</vt:lpstr>
      <vt:lpstr>What is critical writing?</vt:lpstr>
      <vt:lpstr>PowerPoint Presentation</vt:lpstr>
      <vt:lpstr>Rules of writing critically</vt:lpstr>
      <vt:lpstr>Stats for writing critically</vt:lpstr>
      <vt:lpstr>How to implement</vt:lpstr>
      <vt:lpstr>Teachers may not know</vt:lpstr>
      <vt:lpstr>PowerPoint Presentation</vt:lpstr>
      <vt:lpstr>Walk-it-through</vt:lpstr>
      <vt:lpstr>Alignment to ttess</vt:lpstr>
      <vt:lpstr>Teach it (Closing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Down to the Fundamentals</dc:title>
  <dc:creator>Ingrid Lee</dc:creator>
  <cp:lastModifiedBy>Rhonda Lowery</cp:lastModifiedBy>
  <cp:revision>154</cp:revision>
  <dcterms:created xsi:type="dcterms:W3CDTF">2015-10-04T18:01:54Z</dcterms:created>
  <dcterms:modified xsi:type="dcterms:W3CDTF">2023-12-14T17:41:44Z</dcterms:modified>
</cp:coreProperties>
</file>